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69" r:id="rId2"/>
    <p:sldId id="315" r:id="rId3"/>
    <p:sldId id="289" r:id="rId4"/>
    <p:sldId id="280" r:id="rId5"/>
    <p:sldId id="303" r:id="rId6"/>
    <p:sldId id="304" r:id="rId7"/>
    <p:sldId id="281" r:id="rId8"/>
    <p:sldId id="285" r:id="rId9"/>
    <p:sldId id="284" r:id="rId10"/>
    <p:sldId id="300" r:id="rId11"/>
    <p:sldId id="305" r:id="rId12"/>
    <p:sldId id="310" r:id="rId13"/>
    <p:sldId id="287" r:id="rId14"/>
    <p:sldId id="293" r:id="rId15"/>
    <p:sldId id="301" r:id="rId16"/>
    <p:sldId id="306" r:id="rId17"/>
    <p:sldId id="307" r:id="rId18"/>
    <p:sldId id="299" r:id="rId19"/>
    <p:sldId id="337" r:id="rId20"/>
    <p:sldId id="316" r:id="rId21"/>
    <p:sldId id="321" r:id="rId22"/>
    <p:sldId id="317" r:id="rId23"/>
    <p:sldId id="330" r:id="rId24"/>
    <p:sldId id="331" r:id="rId25"/>
    <p:sldId id="332" r:id="rId26"/>
    <p:sldId id="334" r:id="rId27"/>
    <p:sldId id="318" r:id="rId28"/>
    <p:sldId id="325" r:id="rId29"/>
    <p:sldId id="326" r:id="rId30"/>
    <p:sldId id="327" r:id="rId31"/>
    <p:sldId id="328" r:id="rId32"/>
    <p:sldId id="329" r:id="rId33"/>
    <p:sldId id="335" r:id="rId34"/>
    <p:sldId id="338" r:id="rId35"/>
    <p:sldId id="339" r:id="rId36"/>
    <p:sldId id="340" r:id="rId37"/>
    <p:sldId id="341" r:id="rId38"/>
    <p:sldId id="342" r:id="rId39"/>
    <p:sldId id="333" r:id="rId40"/>
    <p:sldId id="322" r:id="rId41"/>
    <p:sldId id="323" r:id="rId42"/>
    <p:sldId id="324" r:id="rId43"/>
    <p:sldId id="267" r:id="rId44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">
          <p15:clr>
            <a:srgbClr val="A4A3A4"/>
          </p15:clr>
        </p15:guide>
        <p15:guide id="2" orient="horz" pos="3843">
          <p15:clr>
            <a:srgbClr val="A4A3A4"/>
          </p15:clr>
        </p15:guide>
        <p15:guide id="3" orient="horz" pos="3562">
          <p15:clr>
            <a:srgbClr val="A4A3A4"/>
          </p15:clr>
        </p15:guide>
        <p15:guide id="4" pos="5481">
          <p15:clr>
            <a:srgbClr val="A4A3A4"/>
          </p15:clr>
        </p15:guide>
        <p15:guide id="5" pos="280">
          <p15:clr>
            <a:srgbClr val="A4A3A4"/>
          </p15:clr>
        </p15:guide>
        <p15:guide id="6" pos="1746">
          <p15:clr>
            <a:srgbClr val="A4A3A4"/>
          </p15:clr>
        </p15:guide>
        <p15:guide id="7" pos="1462">
          <p15:clr>
            <a:srgbClr val="A4A3A4"/>
          </p15:clr>
        </p15:guide>
        <p15:guide id="8" pos="3207">
          <p15:clr>
            <a:srgbClr val="A4A3A4"/>
          </p15:clr>
        </p15:guide>
        <p15:guide id="9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9E0F7"/>
    <a:srgbClr val="FFFF66"/>
    <a:srgbClr val="CCFFCC"/>
    <a:srgbClr val="FF3300"/>
    <a:srgbClr val="13B5EA"/>
    <a:srgbClr val="004B8D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69827" autoAdjust="0"/>
  </p:normalViewPr>
  <p:slideViewPr>
    <p:cSldViewPr snapToGrid="0" snapToObjects="1">
      <p:cViewPr varScale="1">
        <p:scale>
          <a:sx n="60" d="100"/>
          <a:sy n="60" d="100"/>
        </p:scale>
        <p:origin x="53" y="672"/>
      </p:cViewPr>
      <p:guideLst>
        <p:guide orient="horz" pos="281"/>
        <p:guide orient="horz" pos="3843"/>
        <p:guide orient="horz" pos="3562"/>
        <p:guide pos="5481"/>
        <p:guide pos="280"/>
        <p:guide pos="1746"/>
        <p:guide pos="1462"/>
        <p:guide pos="3207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7E2264-926F-4E66-A2F5-643B0E227BE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E8C38C9-BBB5-4D14-A7FE-58DD6D14DFF5}">
      <dgm:prSet phldrT="[Text]"/>
      <dgm:spPr>
        <a:xfrm>
          <a:off x="2194559" y="130530"/>
          <a:ext cx="1234440" cy="78386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Řídicí tým</a:t>
          </a:r>
        </a:p>
      </dgm:t>
    </dgm:pt>
    <dgm:pt modelId="{E9A8AA5F-D2BB-4499-A571-A4E0C591C333}" type="parTrans" cxnId="{5CFAF4A9-95BF-45D9-827E-2202DAF575F7}">
      <dgm:prSet/>
      <dgm:spPr/>
      <dgm:t>
        <a:bodyPr/>
        <a:lstStyle/>
        <a:p>
          <a:endParaRPr lang="cs-CZ"/>
        </a:p>
      </dgm:t>
    </dgm:pt>
    <dgm:pt modelId="{C219C3D6-C489-4C74-84AF-813CB99241D8}" type="sibTrans" cxnId="{5CFAF4A9-95BF-45D9-827E-2202DAF575F7}">
      <dgm:prSet/>
      <dgm:spPr/>
      <dgm:t>
        <a:bodyPr/>
        <a:lstStyle/>
        <a:p>
          <a:endParaRPr lang="cs-CZ"/>
        </a:p>
      </dgm:t>
    </dgm:pt>
    <dgm:pt modelId="{071C5514-7D2A-4DF4-9040-4B85080F12FA}">
      <dgm:prSet phldrT="[Text]"/>
      <dgm:spPr>
        <a:xfrm>
          <a:off x="2194560" y="1273416"/>
          <a:ext cx="1234440" cy="78386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Koordinační tým</a:t>
          </a:r>
        </a:p>
      </dgm:t>
    </dgm:pt>
    <dgm:pt modelId="{0274D1FF-56A7-413A-ABF4-2F4D60B3465E}" type="parTrans" cxnId="{9E7EA17A-0B73-423B-AF96-D9A10F5F32C9}">
      <dgm:prSet/>
      <dgm:spPr>
        <a:xfrm>
          <a:off x="2628899" y="784097"/>
          <a:ext cx="91440" cy="359016"/>
        </a:xfr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cs-CZ"/>
        </a:p>
      </dgm:t>
    </dgm:pt>
    <dgm:pt modelId="{B431A9E8-25A1-4140-B34F-AB77A0051A1E}" type="sibTrans" cxnId="{9E7EA17A-0B73-423B-AF96-D9A10F5F32C9}">
      <dgm:prSet/>
      <dgm:spPr/>
      <dgm:t>
        <a:bodyPr/>
        <a:lstStyle/>
        <a:p>
          <a:endParaRPr lang="cs-CZ"/>
        </a:p>
      </dgm:t>
    </dgm:pt>
    <dgm:pt modelId="{E898BB16-2637-4CA1-BDA1-912D4A52D775}">
      <dgm:prSet phldrT="[Text]"/>
      <dgm:spPr>
        <a:xfrm>
          <a:off x="623541" y="2416302"/>
          <a:ext cx="1234440" cy="78386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Projektový tým 1</a:t>
          </a:r>
        </a:p>
      </dgm:t>
    </dgm:pt>
    <dgm:pt modelId="{7EAFC05A-4A5F-451C-90B2-2706C5BA16DE}" type="parTrans" cxnId="{E0647819-40C9-4A09-89A4-4B7E22AE80DE}">
      <dgm:prSet/>
      <dgm:spPr>
        <a:xfrm>
          <a:off x="1103601" y="1926983"/>
          <a:ext cx="1571018" cy="359016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cs-CZ"/>
        </a:p>
      </dgm:t>
    </dgm:pt>
    <dgm:pt modelId="{A4782311-513E-4E34-BDFC-07397070D530}" type="sibTrans" cxnId="{E0647819-40C9-4A09-89A4-4B7E22AE80DE}">
      <dgm:prSet/>
      <dgm:spPr/>
      <dgm:t>
        <a:bodyPr/>
        <a:lstStyle/>
        <a:p>
          <a:endParaRPr lang="cs-CZ"/>
        </a:p>
      </dgm:t>
    </dgm:pt>
    <dgm:pt modelId="{0E3F79B6-F1AE-47D0-B15D-26A259AA68B5}">
      <dgm:prSet phldrT="[Text]"/>
      <dgm:spPr>
        <a:xfrm>
          <a:off x="2132301" y="2416302"/>
          <a:ext cx="1234440" cy="78386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.......</a:t>
          </a:r>
        </a:p>
      </dgm:t>
    </dgm:pt>
    <dgm:pt modelId="{EF9850B4-7B69-4EB7-8EF7-354872D506F5}" type="parTrans" cxnId="{DABC925C-08B2-4C1F-AF37-B4BB2CE31DF6}">
      <dgm:prSet/>
      <dgm:spPr>
        <a:xfrm>
          <a:off x="2566641" y="1926983"/>
          <a:ext cx="91440" cy="359016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cs-CZ"/>
        </a:p>
      </dgm:t>
    </dgm:pt>
    <dgm:pt modelId="{480062A5-F826-4B05-939E-A841CDBFE8D0}" type="sibTrans" cxnId="{DABC925C-08B2-4C1F-AF37-B4BB2CE31DF6}">
      <dgm:prSet/>
      <dgm:spPr/>
      <dgm:t>
        <a:bodyPr/>
        <a:lstStyle/>
        <a:p>
          <a:endParaRPr lang="cs-CZ"/>
        </a:p>
      </dgm:t>
    </dgm:pt>
    <dgm:pt modelId="{9A27F8AE-9B45-497A-A203-2ECA5A4EAD2E}">
      <dgm:prSet/>
      <dgm:spPr>
        <a:xfrm>
          <a:off x="3641061" y="2416302"/>
          <a:ext cx="1358957" cy="78386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Projektový tým </a:t>
          </a:r>
          <a:r>
            <a:rPr lang="cs-CZ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20</a:t>
          </a:r>
          <a:endParaRPr lang="cs-CZ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31851C6-C434-4AE8-AEE8-88A42EB3F04E}" type="parTrans" cxnId="{7EF0ABDE-AB33-4814-84E1-FE862CC8FC7C}">
      <dgm:prSet/>
      <dgm:spPr>
        <a:xfrm>
          <a:off x="2674620" y="1926983"/>
          <a:ext cx="1508760" cy="359016"/>
        </a:xfr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cs-CZ"/>
        </a:p>
      </dgm:t>
    </dgm:pt>
    <dgm:pt modelId="{A4CBD59D-4D67-40E6-9E3B-6EBDEA75FCA1}" type="sibTrans" cxnId="{7EF0ABDE-AB33-4814-84E1-FE862CC8FC7C}">
      <dgm:prSet/>
      <dgm:spPr/>
      <dgm:t>
        <a:bodyPr/>
        <a:lstStyle/>
        <a:p>
          <a:endParaRPr lang="cs-CZ"/>
        </a:p>
      </dgm:t>
    </dgm:pt>
    <dgm:pt modelId="{70AD9D1F-5ED5-40BB-94AE-D2B140267951}">
      <dgm:prSet/>
      <dgm:spPr>
        <a:xfrm>
          <a:off x="685799" y="130530"/>
          <a:ext cx="1234440" cy="78386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r>
            <a:rPr lang="cs-CZ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Think Tank</a:t>
          </a:r>
        </a:p>
      </dgm:t>
    </dgm:pt>
    <dgm:pt modelId="{3A983E8F-6A3F-4C8F-83E3-CC95C72DFF4B}" type="parTrans" cxnId="{8369FDA9-F289-4C8B-863C-B08421429DDC}">
      <dgm:prSet/>
      <dgm:spPr/>
      <dgm:t>
        <a:bodyPr/>
        <a:lstStyle/>
        <a:p>
          <a:endParaRPr lang="cs-CZ"/>
        </a:p>
      </dgm:t>
    </dgm:pt>
    <dgm:pt modelId="{DA548930-52B9-4388-8100-F2BBBFB1CB3B}" type="sibTrans" cxnId="{8369FDA9-F289-4C8B-863C-B08421429DDC}">
      <dgm:prSet/>
      <dgm:spPr/>
      <dgm:t>
        <a:bodyPr/>
        <a:lstStyle/>
        <a:p>
          <a:endParaRPr lang="cs-CZ"/>
        </a:p>
      </dgm:t>
    </dgm:pt>
    <dgm:pt modelId="{EBE20CA5-6681-4C98-A32E-C4434D5EEC81}" type="pres">
      <dgm:prSet presAssocID="{277E2264-926F-4E66-A2F5-643B0E227B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355E3E7C-104D-4D63-8BD9-A726ED8F217A}" type="pres">
      <dgm:prSet presAssocID="{70AD9D1F-5ED5-40BB-94AE-D2B140267951}" presName="hierRoot1" presStyleCnt="0"/>
      <dgm:spPr/>
    </dgm:pt>
    <dgm:pt modelId="{42F43AE4-5E84-447C-AE51-CFDD19CB5344}" type="pres">
      <dgm:prSet presAssocID="{70AD9D1F-5ED5-40BB-94AE-D2B140267951}" presName="composite" presStyleCnt="0"/>
      <dgm:spPr/>
    </dgm:pt>
    <dgm:pt modelId="{4FF1EE2A-6350-4329-99B5-69DBCACE0468}" type="pres">
      <dgm:prSet presAssocID="{70AD9D1F-5ED5-40BB-94AE-D2B140267951}" presName="background" presStyleLbl="node0" presStyleIdx="0" presStyleCnt="2"/>
      <dgm:spPr>
        <a:xfrm>
          <a:off x="548639" y="228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516FCF12-134B-40AB-AC40-E60CF8412E20}" type="pres">
      <dgm:prSet presAssocID="{70AD9D1F-5ED5-40BB-94AE-D2B140267951}" presName="text" presStyleLbl="fgAcc0" presStyleIdx="0" presStyleCnt="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E3BAFA53-D248-4BF5-9093-0CCB2462557E}" type="pres">
      <dgm:prSet presAssocID="{70AD9D1F-5ED5-40BB-94AE-D2B140267951}" presName="hierChild2" presStyleCnt="0"/>
      <dgm:spPr/>
    </dgm:pt>
    <dgm:pt modelId="{8B1602C9-DFB8-4134-A640-71B3C27791CE}" type="pres">
      <dgm:prSet presAssocID="{3E8C38C9-BBB5-4D14-A7FE-58DD6D14DFF5}" presName="hierRoot1" presStyleCnt="0"/>
      <dgm:spPr/>
    </dgm:pt>
    <dgm:pt modelId="{0D7B29A9-B912-4EAB-BEEE-98876857B9DE}" type="pres">
      <dgm:prSet presAssocID="{3E8C38C9-BBB5-4D14-A7FE-58DD6D14DFF5}" presName="composite" presStyleCnt="0"/>
      <dgm:spPr/>
    </dgm:pt>
    <dgm:pt modelId="{1B3BD9D8-C416-473D-8981-2FBC815B405A}" type="pres">
      <dgm:prSet presAssocID="{3E8C38C9-BBB5-4D14-A7FE-58DD6D14DFF5}" presName="background" presStyleLbl="node0" presStyleIdx="1" presStyleCnt="2"/>
      <dgm:spPr>
        <a:xfrm>
          <a:off x="2057399" y="228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59CBEE7-3D4E-459C-A9DB-3DB2F46C73C7}" type="pres">
      <dgm:prSet presAssocID="{3E8C38C9-BBB5-4D14-A7FE-58DD6D14DFF5}" presName="text" presStyleLbl="fgAcc0" presStyleIdx="1" presStyleCnt="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687FAF20-7F98-4396-8BB1-F41DA5A9253B}" type="pres">
      <dgm:prSet presAssocID="{3E8C38C9-BBB5-4D14-A7FE-58DD6D14DFF5}" presName="hierChild2" presStyleCnt="0"/>
      <dgm:spPr/>
    </dgm:pt>
    <dgm:pt modelId="{EC0C7B6A-C49F-4C63-B01C-5FF80B511BEB}" type="pres">
      <dgm:prSet presAssocID="{0274D1FF-56A7-413A-ABF4-2F4D60B3465E}" presName="Name10" presStyleLbl="parChTrans1D2" presStyleIdx="0" presStyleCnt="1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16"/>
              </a:lnTo>
            </a:path>
          </a:pathLst>
        </a:custGeom>
      </dgm:spPr>
      <dgm:t>
        <a:bodyPr/>
        <a:lstStyle/>
        <a:p>
          <a:endParaRPr lang="cs-CZ"/>
        </a:p>
      </dgm:t>
    </dgm:pt>
    <dgm:pt modelId="{5DF7C8FE-0338-40F6-81E8-EEA70B22FAB3}" type="pres">
      <dgm:prSet presAssocID="{071C5514-7D2A-4DF4-9040-4B85080F12FA}" presName="hierRoot2" presStyleCnt="0"/>
      <dgm:spPr/>
    </dgm:pt>
    <dgm:pt modelId="{BD8A01D2-BC0A-47C7-B284-81BC8A7F3FAF}" type="pres">
      <dgm:prSet presAssocID="{071C5514-7D2A-4DF4-9040-4B85080F12FA}" presName="composite2" presStyleCnt="0"/>
      <dgm:spPr/>
    </dgm:pt>
    <dgm:pt modelId="{9871C238-1D89-403D-B35D-81FD516D1DB5}" type="pres">
      <dgm:prSet presAssocID="{071C5514-7D2A-4DF4-9040-4B85080F12FA}" presName="background2" presStyleLbl="node2" presStyleIdx="0" presStyleCnt="1"/>
      <dgm:spPr>
        <a:xfrm>
          <a:off x="2057400" y="1143114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8D55E1CD-1BA4-4E09-8D1D-119E782B72B9}" type="pres">
      <dgm:prSet presAssocID="{071C5514-7D2A-4DF4-9040-4B85080F12FA}" presName="text2" presStyleLbl="fgAcc2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BECC66AB-AF1D-46F6-B576-A733E2329DA0}" type="pres">
      <dgm:prSet presAssocID="{071C5514-7D2A-4DF4-9040-4B85080F12FA}" presName="hierChild3" presStyleCnt="0"/>
      <dgm:spPr/>
    </dgm:pt>
    <dgm:pt modelId="{9CCBC57E-AA48-482F-9D8E-ADE446A6E30D}" type="pres">
      <dgm:prSet presAssocID="{7EAFC05A-4A5F-451C-90B2-2706C5BA16DE}" presName="Name17" presStyleLbl="parChTrans1D3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571018" y="0"/>
              </a:moveTo>
              <a:lnTo>
                <a:pt x="1571018" y="244659"/>
              </a:lnTo>
              <a:lnTo>
                <a:pt x="0" y="244659"/>
              </a:lnTo>
              <a:lnTo>
                <a:pt x="0" y="359016"/>
              </a:lnTo>
            </a:path>
          </a:pathLst>
        </a:custGeom>
      </dgm:spPr>
      <dgm:t>
        <a:bodyPr/>
        <a:lstStyle/>
        <a:p>
          <a:endParaRPr lang="cs-CZ"/>
        </a:p>
      </dgm:t>
    </dgm:pt>
    <dgm:pt modelId="{92A4A41F-EC68-4E78-8BD4-B61CC40D6A42}" type="pres">
      <dgm:prSet presAssocID="{E898BB16-2637-4CA1-BDA1-912D4A52D775}" presName="hierRoot3" presStyleCnt="0"/>
      <dgm:spPr/>
    </dgm:pt>
    <dgm:pt modelId="{72922A0D-3BE1-4CB2-82A9-2F1B227E492D}" type="pres">
      <dgm:prSet presAssocID="{E898BB16-2637-4CA1-BDA1-912D4A52D775}" presName="composite3" presStyleCnt="0"/>
      <dgm:spPr/>
    </dgm:pt>
    <dgm:pt modelId="{9E71B9CA-33FA-4302-B8F9-59E48CF130F7}" type="pres">
      <dgm:prSet presAssocID="{E898BB16-2637-4CA1-BDA1-912D4A52D775}" presName="background3" presStyleLbl="node3" presStyleIdx="0" presStyleCnt="3"/>
      <dgm:spPr>
        <a:xfrm>
          <a:off x="486381" y="2286000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9D401364-68C5-4D26-A6B4-7813C2B9FD02}" type="pres">
      <dgm:prSet presAssocID="{E898BB16-2637-4CA1-BDA1-912D4A52D775}" presName="text3" presStyleLbl="fgAcc3" presStyleIdx="0" presStyleCnt="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DCCA5876-A19D-49F2-9311-44C04F92214B}" type="pres">
      <dgm:prSet presAssocID="{E898BB16-2637-4CA1-BDA1-912D4A52D775}" presName="hierChild4" presStyleCnt="0"/>
      <dgm:spPr/>
    </dgm:pt>
    <dgm:pt modelId="{F9030AE2-280B-4B53-BA6C-B230BE43A631}" type="pres">
      <dgm:prSet presAssocID="{EF9850B4-7B69-4EB7-8EF7-354872D506F5}" presName="Name17" presStyleLbl="parChTrans1D3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07978" y="0"/>
              </a:moveTo>
              <a:lnTo>
                <a:pt x="107978" y="244659"/>
              </a:lnTo>
              <a:lnTo>
                <a:pt x="45720" y="244659"/>
              </a:lnTo>
              <a:lnTo>
                <a:pt x="45720" y="359016"/>
              </a:lnTo>
            </a:path>
          </a:pathLst>
        </a:custGeom>
      </dgm:spPr>
      <dgm:t>
        <a:bodyPr/>
        <a:lstStyle/>
        <a:p>
          <a:endParaRPr lang="cs-CZ"/>
        </a:p>
      </dgm:t>
    </dgm:pt>
    <dgm:pt modelId="{B16CEEF3-B8F8-4F48-91DE-C01C7C14C926}" type="pres">
      <dgm:prSet presAssocID="{0E3F79B6-F1AE-47D0-B15D-26A259AA68B5}" presName="hierRoot3" presStyleCnt="0"/>
      <dgm:spPr/>
    </dgm:pt>
    <dgm:pt modelId="{98C19556-087E-4962-9182-1AF125E78429}" type="pres">
      <dgm:prSet presAssocID="{0E3F79B6-F1AE-47D0-B15D-26A259AA68B5}" presName="composite3" presStyleCnt="0"/>
      <dgm:spPr/>
    </dgm:pt>
    <dgm:pt modelId="{F06DFF35-7455-4927-BA74-1874431195E7}" type="pres">
      <dgm:prSet presAssocID="{0E3F79B6-F1AE-47D0-B15D-26A259AA68B5}" presName="background3" presStyleLbl="node3" presStyleIdx="1" presStyleCnt="3"/>
      <dgm:spPr>
        <a:xfrm>
          <a:off x="1995141" y="2286000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DDBA5BF-7185-4ED9-A6B7-0BEE7EF52D9B}" type="pres">
      <dgm:prSet presAssocID="{0E3F79B6-F1AE-47D0-B15D-26A259AA68B5}" presName="text3" presStyleLbl="fgAcc3" presStyleIdx="1" presStyleCnt="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87421698-EAEE-49D8-A1AA-E2AAF9D043A9}" type="pres">
      <dgm:prSet presAssocID="{0E3F79B6-F1AE-47D0-B15D-26A259AA68B5}" presName="hierChild4" presStyleCnt="0"/>
      <dgm:spPr/>
    </dgm:pt>
    <dgm:pt modelId="{9CF49A47-FD35-46BE-94DF-248A219F2885}" type="pres">
      <dgm:prSet presAssocID="{231851C6-C434-4AE8-AEE8-88A42EB3F04E}" presName="Name17" presStyleLbl="parChTrans1D3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59"/>
              </a:lnTo>
              <a:lnTo>
                <a:pt x="1508760" y="244659"/>
              </a:lnTo>
              <a:lnTo>
                <a:pt x="1508760" y="359016"/>
              </a:lnTo>
            </a:path>
          </a:pathLst>
        </a:custGeom>
      </dgm:spPr>
      <dgm:t>
        <a:bodyPr/>
        <a:lstStyle/>
        <a:p>
          <a:endParaRPr lang="cs-CZ"/>
        </a:p>
      </dgm:t>
    </dgm:pt>
    <dgm:pt modelId="{104AACDA-0E09-4B13-828D-D160CAE5F5F6}" type="pres">
      <dgm:prSet presAssocID="{9A27F8AE-9B45-497A-A203-2ECA5A4EAD2E}" presName="hierRoot3" presStyleCnt="0"/>
      <dgm:spPr/>
    </dgm:pt>
    <dgm:pt modelId="{77FDC22B-48F9-44DB-B292-04B6874FDB9A}" type="pres">
      <dgm:prSet presAssocID="{9A27F8AE-9B45-497A-A203-2ECA5A4EAD2E}" presName="composite3" presStyleCnt="0"/>
      <dgm:spPr/>
    </dgm:pt>
    <dgm:pt modelId="{89E186AB-CD40-4C2E-96D0-08683B53D0AA}" type="pres">
      <dgm:prSet presAssocID="{9A27F8AE-9B45-497A-A203-2ECA5A4EAD2E}" presName="background3" presStyleLbl="node3" presStyleIdx="2" presStyleCnt="3"/>
      <dgm:spPr>
        <a:xfrm>
          <a:off x="3503901" y="2286000"/>
          <a:ext cx="1358957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93659672-2F50-4279-8356-3703865FED53}" type="pres">
      <dgm:prSet presAssocID="{9A27F8AE-9B45-497A-A203-2ECA5A4EAD2E}" presName="text3" presStyleLbl="fgAcc3" presStyleIdx="2" presStyleCnt="3" custScaleX="11008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cs-CZ"/>
        </a:p>
      </dgm:t>
    </dgm:pt>
    <dgm:pt modelId="{A14BF009-8778-458D-8C89-76C8C3BBF994}" type="pres">
      <dgm:prSet presAssocID="{9A27F8AE-9B45-497A-A203-2ECA5A4EAD2E}" presName="hierChild4" presStyleCnt="0"/>
      <dgm:spPr/>
    </dgm:pt>
  </dgm:ptLst>
  <dgm:cxnLst>
    <dgm:cxn modelId="{8369FDA9-F289-4C8B-863C-B08421429DDC}" srcId="{277E2264-926F-4E66-A2F5-643B0E227BE0}" destId="{70AD9D1F-5ED5-40BB-94AE-D2B140267951}" srcOrd="0" destOrd="0" parTransId="{3A983E8F-6A3F-4C8F-83E3-CC95C72DFF4B}" sibTransId="{DA548930-52B9-4388-8100-F2BBBFB1CB3B}"/>
    <dgm:cxn modelId="{A5A196C6-7C6C-4E14-BC42-7301D93AF5FB}" type="presOf" srcId="{E898BB16-2637-4CA1-BDA1-912D4A52D775}" destId="{9D401364-68C5-4D26-A6B4-7813C2B9FD02}" srcOrd="0" destOrd="0" presId="urn:microsoft.com/office/officeart/2005/8/layout/hierarchy1"/>
    <dgm:cxn modelId="{E0647819-40C9-4A09-89A4-4B7E22AE80DE}" srcId="{071C5514-7D2A-4DF4-9040-4B85080F12FA}" destId="{E898BB16-2637-4CA1-BDA1-912D4A52D775}" srcOrd="0" destOrd="0" parTransId="{7EAFC05A-4A5F-451C-90B2-2706C5BA16DE}" sibTransId="{A4782311-513E-4E34-BDFC-07397070D530}"/>
    <dgm:cxn modelId="{CF471995-15B2-4F66-8734-64545914DDBC}" type="presOf" srcId="{231851C6-C434-4AE8-AEE8-88A42EB3F04E}" destId="{9CF49A47-FD35-46BE-94DF-248A219F2885}" srcOrd="0" destOrd="0" presId="urn:microsoft.com/office/officeart/2005/8/layout/hierarchy1"/>
    <dgm:cxn modelId="{5463ED49-1B70-420E-AE9F-FF9868F05727}" type="presOf" srcId="{071C5514-7D2A-4DF4-9040-4B85080F12FA}" destId="{8D55E1CD-1BA4-4E09-8D1D-119E782B72B9}" srcOrd="0" destOrd="0" presId="urn:microsoft.com/office/officeart/2005/8/layout/hierarchy1"/>
    <dgm:cxn modelId="{20EBF1A6-7DB5-40DF-A431-BA93EF9B21E1}" type="presOf" srcId="{3E8C38C9-BBB5-4D14-A7FE-58DD6D14DFF5}" destId="{259CBEE7-3D4E-459C-A9DB-3DB2F46C73C7}" srcOrd="0" destOrd="0" presId="urn:microsoft.com/office/officeart/2005/8/layout/hierarchy1"/>
    <dgm:cxn modelId="{A660B939-8809-48E5-AA04-A41BAFC85ADF}" type="presOf" srcId="{277E2264-926F-4E66-A2F5-643B0E227BE0}" destId="{EBE20CA5-6681-4C98-A32E-C4434D5EEC81}" srcOrd="0" destOrd="0" presId="urn:microsoft.com/office/officeart/2005/8/layout/hierarchy1"/>
    <dgm:cxn modelId="{9E7EA17A-0B73-423B-AF96-D9A10F5F32C9}" srcId="{3E8C38C9-BBB5-4D14-A7FE-58DD6D14DFF5}" destId="{071C5514-7D2A-4DF4-9040-4B85080F12FA}" srcOrd="0" destOrd="0" parTransId="{0274D1FF-56A7-413A-ABF4-2F4D60B3465E}" sibTransId="{B431A9E8-25A1-4140-B34F-AB77A0051A1E}"/>
    <dgm:cxn modelId="{2873295C-6150-461A-9ABF-2D629A609337}" type="presOf" srcId="{0E3F79B6-F1AE-47D0-B15D-26A259AA68B5}" destId="{EDDBA5BF-7185-4ED9-A6B7-0BEE7EF52D9B}" srcOrd="0" destOrd="0" presId="urn:microsoft.com/office/officeart/2005/8/layout/hierarchy1"/>
    <dgm:cxn modelId="{E70FEBD6-B37A-4636-A4A1-E03C7294AC35}" type="presOf" srcId="{EF9850B4-7B69-4EB7-8EF7-354872D506F5}" destId="{F9030AE2-280B-4B53-BA6C-B230BE43A631}" srcOrd="0" destOrd="0" presId="urn:microsoft.com/office/officeart/2005/8/layout/hierarchy1"/>
    <dgm:cxn modelId="{B85329D9-085D-4274-9671-51F21399CED8}" type="presOf" srcId="{70AD9D1F-5ED5-40BB-94AE-D2B140267951}" destId="{516FCF12-134B-40AB-AC40-E60CF8412E20}" srcOrd="0" destOrd="0" presId="urn:microsoft.com/office/officeart/2005/8/layout/hierarchy1"/>
    <dgm:cxn modelId="{802E2157-2999-4AA7-B9B7-016F1DBA1D21}" type="presOf" srcId="{7EAFC05A-4A5F-451C-90B2-2706C5BA16DE}" destId="{9CCBC57E-AA48-482F-9D8E-ADE446A6E30D}" srcOrd="0" destOrd="0" presId="urn:microsoft.com/office/officeart/2005/8/layout/hierarchy1"/>
    <dgm:cxn modelId="{DABC925C-08B2-4C1F-AF37-B4BB2CE31DF6}" srcId="{071C5514-7D2A-4DF4-9040-4B85080F12FA}" destId="{0E3F79B6-F1AE-47D0-B15D-26A259AA68B5}" srcOrd="1" destOrd="0" parTransId="{EF9850B4-7B69-4EB7-8EF7-354872D506F5}" sibTransId="{480062A5-F826-4B05-939E-A841CDBFE8D0}"/>
    <dgm:cxn modelId="{7EF0ABDE-AB33-4814-84E1-FE862CC8FC7C}" srcId="{071C5514-7D2A-4DF4-9040-4B85080F12FA}" destId="{9A27F8AE-9B45-497A-A203-2ECA5A4EAD2E}" srcOrd="2" destOrd="0" parTransId="{231851C6-C434-4AE8-AEE8-88A42EB3F04E}" sibTransId="{A4CBD59D-4D67-40E6-9E3B-6EBDEA75FCA1}"/>
    <dgm:cxn modelId="{5CFAF4A9-95BF-45D9-827E-2202DAF575F7}" srcId="{277E2264-926F-4E66-A2F5-643B0E227BE0}" destId="{3E8C38C9-BBB5-4D14-A7FE-58DD6D14DFF5}" srcOrd="1" destOrd="0" parTransId="{E9A8AA5F-D2BB-4499-A571-A4E0C591C333}" sibTransId="{C219C3D6-C489-4C74-84AF-813CB99241D8}"/>
    <dgm:cxn modelId="{FC46FFC1-8D2C-49A8-8CB2-2B823461C770}" type="presOf" srcId="{0274D1FF-56A7-413A-ABF4-2F4D60B3465E}" destId="{EC0C7B6A-C49F-4C63-B01C-5FF80B511BEB}" srcOrd="0" destOrd="0" presId="urn:microsoft.com/office/officeart/2005/8/layout/hierarchy1"/>
    <dgm:cxn modelId="{B4BD21D3-6DBA-4541-B070-E356CEC85B37}" type="presOf" srcId="{9A27F8AE-9B45-497A-A203-2ECA5A4EAD2E}" destId="{93659672-2F50-4279-8356-3703865FED53}" srcOrd="0" destOrd="0" presId="urn:microsoft.com/office/officeart/2005/8/layout/hierarchy1"/>
    <dgm:cxn modelId="{9CEF20F7-869D-4E30-BBD6-E2378BD71C14}" type="presParOf" srcId="{EBE20CA5-6681-4C98-A32E-C4434D5EEC81}" destId="{355E3E7C-104D-4D63-8BD9-A726ED8F217A}" srcOrd="0" destOrd="0" presId="urn:microsoft.com/office/officeart/2005/8/layout/hierarchy1"/>
    <dgm:cxn modelId="{814ABE99-E0B8-4E1D-876C-FB4B391DBD5D}" type="presParOf" srcId="{355E3E7C-104D-4D63-8BD9-A726ED8F217A}" destId="{42F43AE4-5E84-447C-AE51-CFDD19CB5344}" srcOrd="0" destOrd="0" presId="urn:microsoft.com/office/officeart/2005/8/layout/hierarchy1"/>
    <dgm:cxn modelId="{8B714519-A531-4A69-86F6-84B0DA87E97F}" type="presParOf" srcId="{42F43AE4-5E84-447C-AE51-CFDD19CB5344}" destId="{4FF1EE2A-6350-4329-99B5-69DBCACE0468}" srcOrd="0" destOrd="0" presId="urn:microsoft.com/office/officeart/2005/8/layout/hierarchy1"/>
    <dgm:cxn modelId="{8350A229-9F73-4663-A3C5-3A3D0D65C0F7}" type="presParOf" srcId="{42F43AE4-5E84-447C-AE51-CFDD19CB5344}" destId="{516FCF12-134B-40AB-AC40-E60CF8412E20}" srcOrd="1" destOrd="0" presId="urn:microsoft.com/office/officeart/2005/8/layout/hierarchy1"/>
    <dgm:cxn modelId="{DABADBFF-A522-451A-A5ED-8AB1D668A3C4}" type="presParOf" srcId="{355E3E7C-104D-4D63-8BD9-A726ED8F217A}" destId="{E3BAFA53-D248-4BF5-9093-0CCB2462557E}" srcOrd="1" destOrd="0" presId="urn:microsoft.com/office/officeart/2005/8/layout/hierarchy1"/>
    <dgm:cxn modelId="{07371E15-107F-4A67-8B24-84271C6CBB9B}" type="presParOf" srcId="{EBE20CA5-6681-4C98-A32E-C4434D5EEC81}" destId="{8B1602C9-DFB8-4134-A640-71B3C27791CE}" srcOrd="1" destOrd="0" presId="urn:microsoft.com/office/officeart/2005/8/layout/hierarchy1"/>
    <dgm:cxn modelId="{C585C3F9-9FF0-4D9F-9B84-F4D5AF5784D1}" type="presParOf" srcId="{8B1602C9-DFB8-4134-A640-71B3C27791CE}" destId="{0D7B29A9-B912-4EAB-BEEE-98876857B9DE}" srcOrd="0" destOrd="0" presId="urn:microsoft.com/office/officeart/2005/8/layout/hierarchy1"/>
    <dgm:cxn modelId="{857F8FD3-E2C3-4DA6-84A6-3767E7E2CEEF}" type="presParOf" srcId="{0D7B29A9-B912-4EAB-BEEE-98876857B9DE}" destId="{1B3BD9D8-C416-473D-8981-2FBC815B405A}" srcOrd="0" destOrd="0" presId="urn:microsoft.com/office/officeart/2005/8/layout/hierarchy1"/>
    <dgm:cxn modelId="{D2B27E61-CCD3-4B2D-8026-D49EA40FC5C9}" type="presParOf" srcId="{0D7B29A9-B912-4EAB-BEEE-98876857B9DE}" destId="{259CBEE7-3D4E-459C-A9DB-3DB2F46C73C7}" srcOrd="1" destOrd="0" presId="urn:microsoft.com/office/officeart/2005/8/layout/hierarchy1"/>
    <dgm:cxn modelId="{FFF512F0-A1B6-45BC-9F79-1BEBB9FBB8FB}" type="presParOf" srcId="{8B1602C9-DFB8-4134-A640-71B3C27791CE}" destId="{687FAF20-7F98-4396-8BB1-F41DA5A9253B}" srcOrd="1" destOrd="0" presId="urn:microsoft.com/office/officeart/2005/8/layout/hierarchy1"/>
    <dgm:cxn modelId="{6CC0D498-7B21-4497-BD0F-C2AA862B7F4B}" type="presParOf" srcId="{687FAF20-7F98-4396-8BB1-F41DA5A9253B}" destId="{EC0C7B6A-C49F-4C63-B01C-5FF80B511BEB}" srcOrd="0" destOrd="0" presId="urn:microsoft.com/office/officeart/2005/8/layout/hierarchy1"/>
    <dgm:cxn modelId="{9A680F5B-E63F-480F-BC2F-2B4E68AEDECC}" type="presParOf" srcId="{687FAF20-7F98-4396-8BB1-F41DA5A9253B}" destId="{5DF7C8FE-0338-40F6-81E8-EEA70B22FAB3}" srcOrd="1" destOrd="0" presId="urn:microsoft.com/office/officeart/2005/8/layout/hierarchy1"/>
    <dgm:cxn modelId="{30B83BC0-60C2-4BC4-A361-753394AF64E8}" type="presParOf" srcId="{5DF7C8FE-0338-40F6-81E8-EEA70B22FAB3}" destId="{BD8A01D2-BC0A-47C7-B284-81BC8A7F3FAF}" srcOrd="0" destOrd="0" presId="urn:microsoft.com/office/officeart/2005/8/layout/hierarchy1"/>
    <dgm:cxn modelId="{255BD8B3-9DE2-4057-975F-850F12DDB267}" type="presParOf" srcId="{BD8A01D2-BC0A-47C7-B284-81BC8A7F3FAF}" destId="{9871C238-1D89-403D-B35D-81FD516D1DB5}" srcOrd="0" destOrd="0" presId="urn:microsoft.com/office/officeart/2005/8/layout/hierarchy1"/>
    <dgm:cxn modelId="{E145AA22-46B8-4D36-8949-A31AF84F9E3B}" type="presParOf" srcId="{BD8A01D2-BC0A-47C7-B284-81BC8A7F3FAF}" destId="{8D55E1CD-1BA4-4E09-8D1D-119E782B72B9}" srcOrd="1" destOrd="0" presId="urn:microsoft.com/office/officeart/2005/8/layout/hierarchy1"/>
    <dgm:cxn modelId="{B4E12D0D-4085-4F10-920E-CBEBA36C85E2}" type="presParOf" srcId="{5DF7C8FE-0338-40F6-81E8-EEA70B22FAB3}" destId="{BECC66AB-AF1D-46F6-B576-A733E2329DA0}" srcOrd="1" destOrd="0" presId="urn:microsoft.com/office/officeart/2005/8/layout/hierarchy1"/>
    <dgm:cxn modelId="{20658D10-73EF-45B2-A4D3-83D19AD1BEB8}" type="presParOf" srcId="{BECC66AB-AF1D-46F6-B576-A733E2329DA0}" destId="{9CCBC57E-AA48-482F-9D8E-ADE446A6E30D}" srcOrd="0" destOrd="0" presId="urn:microsoft.com/office/officeart/2005/8/layout/hierarchy1"/>
    <dgm:cxn modelId="{77383BB5-57A8-49B9-B499-CA85ABEA706A}" type="presParOf" srcId="{BECC66AB-AF1D-46F6-B576-A733E2329DA0}" destId="{92A4A41F-EC68-4E78-8BD4-B61CC40D6A42}" srcOrd="1" destOrd="0" presId="urn:microsoft.com/office/officeart/2005/8/layout/hierarchy1"/>
    <dgm:cxn modelId="{1529F050-30A8-453A-8815-FDA78A7F43EF}" type="presParOf" srcId="{92A4A41F-EC68-4E78-8BD4-B61CC40D6A42}" destId="{72922A0D-3BE1-4CB2-82A9-2F1B227E492D}" srcOrd="0" destOrd="0" presId="urn:microsoft.com/office/officeart/2005/8/layout/hierarchy1"/>
    <dgm:cxn modelId="{226EC078-2632-4438-9D44-7C15C8160501}" type="presParOf" srcId="{72922A0D-3BE1-4CB2-82A9-2F1B227E492D}" destId="{9E71B9CA-33FA-4302-B8F9-59E48CF130F7}" srcOrd="0" destOrd="0" presId="urn:microsoft.com/office/officeart/2005/8/layout/hierarchy1"/>
    <dgm:cxn modelId="{F9A5191B-DA7C-40B6-A6E6-39F28DD61FA9}" type="presParOf" srcId="{72922A0D-3BE1-4CB2-82A9-2F1B227E492D}" destId="{9D401364-68C5-4D26-A6B4-7813C2B9FD02}" srcOrd="1" destOrd="0" presId="urn:microsoft.com/office/officeart/2005/8/layout/hierarchy1"/>
    <dgm:cxn modelId="{AE63350A-E6C8-42D8-AD46-5D207382BF43}" type="presParOf" srcId="{92A4A41F-EC68-4E78-8BD4-B61CC40D6A42}" destId="{DCCA5876-A19D-49F2-9311-44C04F92214B}" srcOrd="1" destOrd="0" presId="urn:microsoft.com/office/officeart/2005/8/layout/hierarchy1"/>
    <dgm:cxn modelId="{F5DC8008-2E11-4DA7-AE02-927FB9649E28}" type="presParOf" srcId="{BECC66AB-AF1D-46F6-B576-A733E2329DA0}" destId="{F9030AE2-280B-4B53-BA6C-B230BE43A631}" srcOrd="2" destOrd="0" presId="urn:microsoft.com/office/officeart/2005/8/layout/hierarchy1"/>
    <dgm:cxn modelId="{B7E09053-4730-4A6F-AC98-E9E4CE38F2C2}" type="presParOf" srcId="{BECC66AB-AF1D-46F6-B576-A733E2329DA0}" destId="{B16CEEF3-B8F8-4F48-91DE-C01C7C14C926}" srcOrd="3" destOrd="0" presId="urn:microsoft.com/office/officeart/2005/8/layout/hierarchy1"/>
    <dgm:cxn modelId="{644A638E-3B39-4294-9A37-863B23ED7F93}" type="presParOf" srcId="{B16CEEF3-B8F8-4F48-91DE-C01C7C14C926}" destId="{98C19556-087E-4962-9182-1AF125E78429}" srcOrd="0" destOrd="0" presId="urn:microsoft.com/office/officeart/2005/8/layout/hierarchy1"/>
    <dgm:cxn modelId="{956E6723-6647-4493-AC2A-D9A16D1F0DCE}" type="presParOf" srcId="{98C19556-087E-4962-9182-1AF125E78429}" destId="{F06DFF35-7455-4927-BA74-1874431195E7}" srcOrd="0" destOrd="0" presId="urn:microsoft.com/office/officeart/2005/8/layout/hierarchy1"/>
    <dgm:cxn modelId="{12F2D659-C56C-4654-A5AB-C61DB8F0B818}" type="presParOf" srcId="{98C19556-087E-4962-9182-1AF125E78429}" destId="{EDDBA5BF-7185-4ED9-A6B7-0BEE7EF52D9B}" srcOrd="1" destOrd="0" presId="urn:microsoft.com/office/officeart/2005/8/layout/hierarchy1"/>
    <dgm:cxn modelId="{D452DB90-2FE3-42BD-A287-0E6FB7994BA7}" type="presParOf" srcId="{B16CEEF3-B8F8-4F48-91DE-C01C7C14C926}" destId="{87421698-EAEE-49D8-A1AA-E2AAF9D043A9}" srcOrd="1" destOrd="0" presId="urn:microsoft.com/office/officeart/2005/8/layout/hierarchy1"/>
    <dgm:cxn modelId="{2A9DCBAB-3CB0-4ECA-AB6A-EE39DF767C12}" type="presParOf" srcId="{BECC66AB-AF1D-46F6-B576-A733E2329DA0}" destId="{9CF49A47-FD35-46BE-94DF-248A219F2885}" srcOrd="4" destOrd="0" presId="urn:microsoft.com/office/officeart/2005/8/layout/hierarchy1"/>
    <dgm:cxn modelId="{1C83CA28-CFC1-4F1B-B3BB-7F2832596830}" type="presParOf" srcId="{BECC66AB-AF1D-46F6-B576-A733E2329DA0}" destId="{104AACDA-0E09-4B13-828D-D160CAE5F5F6}" srcOrd="5" destOrd="0" presId="urn:microsoft.com/office/officeart/2005/8/layout/hierarchy1"/>
    <dgm:cxn modelId="{FE614227-C9DB-4ABA-B85D-CC6F7891BFB1}" type="presParOf" srcId="{104AACDA-0E09-4B13-828D-D160CAE5F5F6}" destId="{77FDC22B-48F9-44DB-B292-04B6874FDB9A}" srcOrd="0" destOrd="0" presId="urn:microsoft.com/office/officeart/2005/8/layout/hierarchy1"/>
    <dgm:cxn modelId="{DED3A632-4AC9-4D91-85AE-EE2030D10683}" type="presParOf" srcId="{77FDC22B-48F9-44DB-B292-04B6874FDB9A}" destId="{89E186AB-CD40-4C2E-96D0-08683B53D0AA}" srcOrd="0" destOrd="0" presId="urn:microsoft.com/office/officeart/2005/8/layout/hierarchy1"/>
    <dgm:cxn modelId="{AEDA13B3-D00E-48DB-A3E9-D4B35A1A413B}" type="presParOf" srcId="{77FDC22B-48F9-44DB-B292-04B6874FDB9A}" destId="{93659672-2F50-4279-8356-3703865FED53}" srcOrd="1" destOrd="0" presId="urn:microsoft.com/office/officeart/2005/8/layout/hierarchy1"/>
    <dgm:cxn modelId="{EB49F2CE-A947-4063-AA55-505C82917A1B}" type="presParOf" srcId="{104AACDA-0E09-4B13-828D-D160CAE5F5F6}" destId="{A14BF009-8778-458D-8C89-76C8C3BBF9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49A47-FD35-46BE-94DF-248A219F2885}">
      <dsp:nvSpPr>
        <dsp:cNvPr id="0" name=""/>
        <dsp:cNvSpPr/>
      </dsp:nvSpPr>
      <dsp:spPr>
        <a:xfrm>
          <a:off x="2674620" y="1928888"/>
          <a:ext cx="1508760" cy="359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659"/>
              </a:lnTo>
              <a:lnTo>
                <a:pt x="1508760" y="244659"/>
              </a:lnTo>
              <a:lnTo>
                <a:pt x="1508760" y="359016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030AE2-280B-4B53-BA6C-B230BE43A631}">
      <dsp:nvSpPr>
        <dsp:cNvPr id="0" name=""/>
        <dsp:cNvSpPr/>
      </dsp:nvSpPr>
      <dsp:spPr>
        <a:xfrm>
          <a:off x="2566641" y="1928888"/>
          <a:ext cx="91440" cy="359016"/>
        </a:xfrm>
        <a:custGeom>
          <a:avLst/>
          <a:gdLst/>
          <a:ahLst/>
          <a:cxnLst/>
          <a:rect l="0" t="0" r="0" b="0"/>
          <a:pathLst>
            <a:path>
              <a:moveTo>
                <a:pt x="107978" y="0"/>
              </a:moveTo>
              <a:lnTo>
                <a:pt x="107978" y="244659"/>
              </a:lnTo>
              <a:lnTo>
                <a:pt x="45720" y="244659"/>
              </a:lnTo>
              <a:lnTo>
                <a:pt x="45720" y="359016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CBC57E-AA48-482F-9D8E-ADE446A6E30D}">
      <dsp:nvSpPr>
        <dsp:cNvPr id="0" name=""/>
        <dsp:cNvSpPr/>
      </dsp:nvSpPr>
      <dsp:spPr>
        <a:xfrm>
          <a:off x="1103601" y="1928888"/>
          <a:ext cx="1571018" cy="359016"/>
        </a:xfrm>
        <a:custGeom>
          <a:avLst/>
          <a:gdLst/>
          <a:ahLst/>
          <a:cxnLst/>
          <a:rect l="0" t="0" r="0" b="0"/>
          <a:pathLst>
            <a:path>
              <a:moveTo>
                <a:pt x="1571018" y="0"/>
              </a:moveTo>
              <a:lnTo>
                <a:pt x="1571018" y="244659"/>
              </a:lnTo>
              <a:lnTo>
                <a:pt x="0" y="244659"/>
              </a:lnTo>
              <a:lnTo>
                <a:pt x="0" y="359016"/>
              </a:lnTo>
            </a:path>
          </a:pathLst>
        </a:custGeom>
        <a:noFill/>
        <a:ln w="12700" cap="flat" cmpd="sng" algn="ctr">
          <a:solidFill>
            <a:srgbClr val="5B9BD5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C7B6A-C49F-4C63-B01C-5FF80B511BEB}">
      <dsp:nvSpPr>
        <dsp:cNvPr id="0" name=""/>
        <dsp:cNvSpPr/>
      </dsp:nvSpPr>
      <dsp:spPr>
        <a:xfrm>
          <a:off x="2628899" y="786002"/>
          <a:ext cx="91440" cy="3590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9016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F1EE2A-6350-4329-99B5-69DBCACE0468}">
      <dsp:nvSpPr>
        <dsp:cNvPr id="0" name=""/>
        <dsp:cNvSpPr/>
      </dsp:nvSpPr>
      <dsp:spPr>
        <a:xfrm>
          <a:off x="548639" y="2133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FCF12-134B-40AB-AC40-E60CF8412E20}">
      <dsp:nvSpPr>
        <dsp:cNvPr id="0" name=""/>
        <dsp:cNvSpPr/>
      </dsp:nvSpPr>
      <dsp:spPr>
        <a:xfrm>
          <a:off x="685799" y="132435"/>
          <a:ext cx="1234440" cy="78386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Think Tank</a:t>
          </a:r>
        </a:p>
      </dsp:txBody>
      <dsp:txXfrm>
        <a:off x="708758" y="155394"/>
        <a:ext cx="1188522" cy="737951"/>
      </dsp:txXfrm>
    </dsp:sp>
    <dsp:sp modelId="{1B3BD9D8-C416-473D-8981-2FBC815B405A}">
      <dsp:nvSpPr>
        <dsp:cNvPr id="0" name=""/>
        <dsp:cNvSpPr/>
      </dsp:nvSpPr>
      <dsp:spPr>
        <a:xfrm>
          <a:off x="2057399" y="2133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CBEE7-3D4E-459C-A9DB-3DB2F46C73C7}">
      <dsp:nvSpPr>
        <dsp:cNvPr id="0" name=""/>
        <dsp:cNvSpPr/>
      </dsp:nvSpPr>
      <dsp:spPr>
        <a:xfrm>
          <a:off x="2194559" y="132435"/>
          <a:ext cx="1234440" cy="78386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Řídicí tým</a:t>
          </a:r>
        </a:p>
      </dsp:txBody>
      <dsp:txXfrm>
        <a:off x="2217518" y="155394"/>
        <a:ext cx="1188522" cy="737951"/>
      </dsp:txXfrm>
    </dsp:sp>
    <dsp:sp modelId="{9871C238-1D89-403D-B35D-81FD516D1DB5}">
      <dsp:nvSpPr>
        <dsp:cNvPr id="0" name=""/>
        <dsp:cNvSpPr/>
      </dsp:nvSpPr>
      <dsp:spPr>
        <a:xfrm>
          <a:off x="2057400" y="1145019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5E1CD-1BA4-4E09-8D1D-119E782B72B9}">
      <dsp:nvSpPr>
        <dsp:cNvPr id="0" name=""/>
        <dsp:cNvSpPr/>
      </dsp:nvSpPr>
      <dsp:spPr>
        <a:xfrm>
          <a:off x="2194560" y="1275321"/>
          <a:ext cx="1234440" cy="78386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Koordinační tým</a:t>
          </a:r>
        </a:p>
      </dsp:txBody>
      <dsp:txXfrm>
        <a:off x="2217519" y="1298280"/>
        <a:ext cx="1188522" cy="737951"/>
      </dsp:txXfrm>
    </dsp:sp>
    <dsp:sp modelId="{9E71B9CA-33FA-4302-B8F9-59E48CF130F7}">
      <dsp:nvSpPr>
        <dsp:cNvPr id="0" name=""/>
        <dsp:cNvSpPr/>
      </dsp:nvSpPr>
      <dsp:spPr>
        <a:xfrm>
          <a:off x="486381" y="2287904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01364-68C5-4D26-A6B4-7813C2B9FD02}">
      <dsp:nvSpPr>
        <dsp:cNvPr id="0" name=""/>
        <dsp:cNvSpPr/>
      </dsp:nvSpPr>
      <dsp:spPr>
        <a:xfrm>
          <a:off x="623541" y="2418207"/>
          <a:ext cx="1234440" cy="78386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Projektový tým 1</a:t>
          </a:r>
        </a:p>
      </dsp:txBody>
      <dsp:txXfrm>
        <a:off x="646500" y="2441166"/>
        <a:ext cx="1188522" cy="737951"/>
      </dsp:txXfrm>
    </dsp:sp>
    <dsp:sp modelId="{F06DFF35-7455-4927-BA74-1874431195E7}">
      <dsp:nvSpPr>
        <dsp:cNvPr id="0" name=""/>
        <dsp:cNvSpPr/>
      </dsp:nvSpPr>
      <dsp:spPr>
        <a:xfrm>
          <a:off x="1995141" y="2287904"/>
          <a:ext cx="1234440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DBA5BF-7185-4ED9-A6B7-0BEE7EF52D9B}">
      <dsp:nvSpPr>
        <dsp:cNvPr id="0" name=""/>
        <dsp:cNvSpPr/>
      </dsp:nvSpPr>
      <dsp:spPr>
        <a:xfrm>
          <a:off x="2132301" y="2418207"/>
          <a:ext cx="1234440" cy="78386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.......</a:t>
          </a:r>
        </a:p>
      </dsp:txBody>
      <dsp:txXfrm>
        <a:off x="2155260" y="2441166"/>
        <a:ext cx="1188522" cy="737951"/>
      </dsp:txXfrm>
    </dsp:sp>
    <dsp:sp modelId="{89E186AB-CD40-4C2E-96D0-08683B53D0AA}">
      <dsp:nvSpPr>
        <dsp:cNvPr id="0" name=""/>
        <dsp:cNvSpPr/>
      </dsp:nvSpPr>
      <dsp:spPr>
        <a:xfrm>
          <a:off x="3503901" y="2287904"/>
          <a:ext cx="1358957" cy="78386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659672-2F50-4279-8356-3703865FED53}">
      <dsp:nvSpPr>
        <dsp:cNvPr id="0" name=""/>
        <dsp:cNvSpPr/>
      </dsp:nvSpPr>
      <dsp:spPr>
        <a:xfrm>
          <a:off x="3641061" y="2418207"/>
          <a:ext cx="1358957" cy="78386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Projektový tým </a:t>
          </a:r>
          <a:r>
            <a:rPr lang="cs-CZ" sz="17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20</a:t>
          </a:r>
          <a:endParaRPr lang="cs-CZ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3664020" y="2441166"/>
        <a:ext cx="1313039" cy="7379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47345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  <a:pPr/>
              <a:t>12.2.2020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3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  <a:pPr/>
              <a:t>12.2.2020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58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63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b="1" dirty="0"/>
              <a:t>Analytická fáze </a:t>
            </a:r>
            <a:r>
              <a:rPr lang="cs-CZ" dirty="0"/>
              <a:t>je zjednodušené označení první etapy NAP SG.</a:t>
            </a:r>
            <a:r>
              <a:rPr lang="cs-CZ" baseline="0" dirty="0"/>
              <a:t> Bylo potřeba posoudit mnoho otázek spojených s budoucím řešením konkrétních problémů jak technických, tak organizačních. </a:t>
            </a:r>
          </a:p>
          <a:p>
            <a:pPr algn="just"/>
            <a:r>
              <a:rPr lang="cs-CZ" dirty="0"/>
              <a:t>V této první etapě</a:t>
            </a:r>
            <a:r>
              <a:rPr lang="cs-CZ" baseline="0" dirty="0"/>
              <a:t> </a:t>
            </a:r>
            <a:r>
              <a:rPr lang="cs-CZ" dirty="0"/>
              <a:t>NAP SG byly provedeny zejména analytické, definiční a kvantifikační práce. Získané výstupy poté slouží dalším činnostem buď formou studie, pilotního projektu nebo návrhů variant řešení. </a:t>
            </a:r>
          </a:p>
          <a:p>
            <a:pPr algn="just"/>
            <a:endParaRPr lang="cs-CZ" baseline="0" dirty="0"/>
          </a:p>
          <a:p>
            <a:pPr algn="just"/>
            <a:r>
              <a:rPr lang="cs-CZ" baseline="0" dirty="0"/>
              <a:t>Zároveň ovšem </a:t>
            </a:r>
            <a:r>
              <a:rPr lang="cs-CZ" b="1" baseline="0" dirty="0"/>
              <a:t>již v této etapě začala realizace</a:t>
            </a:r>
            <a:r>
              <a:rPr lang="cs-CZ" baseline="0" dirty="0"/>
              <a:t> některých </a:t>
            </a:r>
            <a:r>
              <a:rPr lang="cs-CZ" b="1" baseline="0" dirty="0"/>
              <a:t>opatření ověřených v rámci prací na NAP SG</a:t>
            </a:r>
            <a:r>
              <a:rPr lang="cs-CZ" baseline="0" dirty="0"/>
              <a:t>. Příkladem může být postupné zavádění tzv. chytrých distribučních trafostanic.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227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059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2630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Řídicí tým</a:t>
            </a:r>
          </a:p>
          <a:p>
            <a:r>
              <a:rPr lang="cs-CZ" dirty="0" smtClean="0"/>
              <a:t>Úkolem Řídicího týmu je zajistit realizaci NAP SG podle odsouhlaseného scénáře. Řídicí tým přímo řídí a úkoluje Koordinační tým. Pravidelně hodnotí stav prací.  Rozhoduje na vrcholové úrovni projektu.</a:t>
            </a:r>
          </a:p>
          <a:p>
            <a:endParaRPr lang="cs-CZ" dirty="0" smtClean="0"/>
          </a:p>
          <a:p>
            <a:r>
              <a:rPr lang="cs-CZ" b="1" dirty="0" err="1" smtClean="0"/>
              <a:t>Think</a:t>
            </a:r>
            <a:r>
              <a:rPr lang="cs-CZ" b="1" dirty="0" smtClean="0"/>
              <a:t> Tank</a:t>
            </a:r>
          </a:p>
          <a:p>
            <a:r>
              <a:rPr lang="cs-CZ" dirty="0" smtClean="0"/>
              <a:t>Svolává a řídí ho MPO, je to poradní orgán MPO.</a:t>
            </a:r>
          </a:p>
          <a:p>
            <a:r>
              <a:rPr lang="cs-CZ" dirty="0" smtClean="0"/>
              <a:t>Členy Think Tank nominuje MPO ze zástupců externích subjektů</a:t>
            </a:r>
            <a:r>
              <a:rPr lang="cs-CZ" baseline="0" dirty="0" smtClean="0"/>
              <a:t> v souvislosti s problematikou řešenou v NAP SG.</a:t>
            </a:r>
          </a:p>
          <a:p>
            <a:endParaRPr lang="cs-CZ" baseline="0" dirty="0" smtClean="0"/>
          </a:p>
          <a:p>
            <a:r>
              <a:rPr lang="cs-CZ" b="1" dirty="0" smtClean="0"/>
              <a:t>Koordinační tým</a:t>
            </a:r>
          </a:p>
          <a:p>
            <a:r>
              <a:rPr lang="cs-CZ" dirty="0" smtClean="0"/>
              <a:t>Členové jsou zástupci MPO, PPS, PDS, OTE a ERÚ a </a:t>
            </a:r>
            <a:r>
              <a:rPr lang="cs-CZ" b="1" dirty="0" smtClean="0"/>
              <a:t>další ad-hoc podle potřeby v návaznosti na projednávanou problematiku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b="1" dirty="0" smtClean="0"/>
              <a:t>Projektové týmy</a:t>
            </a:r>
          </a:p>
          <a:p>
            <a:r>
              <a:rPr lang="cs-CZ" dirty="0" smtClean="0"/>
              <a:t>Členy dle potřeby navrhuje vedoucí projektového týmu a po projednání na Think Tanku schvaluje Řídicí tým.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7916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389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60BDDA-8E2B-4061-8BE0-CED46ED94034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6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9D7AD-46A8-400F-AE5C-E9D622D1137C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086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rgbClr val="004B8D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rgbClr val="004B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3636829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ázek 10" descr="NAP SG_logo_claim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64193" y="5173298"/>
            <a:ext cx="1552688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97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rgbClr val="B9E0F7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317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2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3636829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rgbClr val="004B8D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11" name="Obrázek 10" descr="NAP SG_logo_claim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64193" y="5173298"/>
            <a:ext cx="1552688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8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33385" y="6551242"/>
            <a:ext cx="674868" cy="179979"/>
          </a:xfrm>
          <a:prstGeom prst="rect">
            <a:avLst/>
          </a:prstGeom>
        </p:spPr>
        <p:txBody>
          <a:bodyPr/>
          <a:lstStyle/>
          <a:p>
            <a:fld id="{EF9CC504-2B67-4A0F-BD59-5DE1A251A680}" type="datetime1">
              <a:rPr lang="cs-CZ" smtClean="0"/>
              <a:t>12.2.2020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052794" y="6551242"/>
            <a:ext cx="7756935" cy="179979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333385" y="462547"/>
            <a:ext cx="404921" cy="179979"/>
          </a:xfrm>
          <a:prstGeom prst="rect">
            <a:avLst/>
          </a:prstGeom>
        </p:spPr>
        <p:txBody>
          <a:bodyPr/>
          <a:lstStyle/>
          <a:p>
            <a:fld id="{26E6C8D7-BF60-49EA-8FA7-A7C90BE4EA5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869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w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12495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 userDrawn="1"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3084010" y="6100763"/>
            <a:ext cx="1800224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strike="noStrike" baseline="0" dirty="0" smtClean="0">
                <a:solidFill>
                  <a:schemeClr val="tx2"/>
                </a:solidFill>
              </a:rPr>
              <a:t>Ministerstvo průmyslu a obchodu</a:t>
            </a:r>
          </a:p>
          <a:p>
            <a:r>
              <a:rPr lang="cs-CZ" sz="900" strike="noStrike" baseline="0" dirty="0" smtClean="0">
                <a:solidFill>
                  <a:schemeClr val="tx2"/>
                </a:solidFill>
              </a:rPr>
              <a:t>Sekce energetiky</a:t>
            </a:r>
            <a:endParaRPr lang="cs-CZ" sz="900" strike="noStrike" baseline="0" dirty="0">
              <a:solidFill>
                <a:schemeClr val="tx2"/>
              </a:solidFill>
            </a:endParaRPr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4500" y="6100763"/>
            <a:ext cx="1876425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rgbClr val="004B8D"/>
                </a:solidFill>
              </a:rPr>
              <a:t>Jednání Think Tanku</a:t>
            </a:r>
            <a:r>
              <a:rPr lang="cs-CZ" sz="900" baseline="0" dirty="0" smtClean="0">
                <a:solidFill>
                  <a:srgbClr val="004B8D"/>
                </a:solidFill>
              </a:rPr>
              <a:t> NAP SG</a:t>
            </a:r>
          </a:p>
          <a:p>
            <a:r>
              <a:rPr lang="cs-CZ" sz="900" baseline="0" dirty="0" smtClean="0">
                <a:solidFill>
                  <a:srgbClr val="004B8D"/>
                </a:solidFill>
              </a:rPr>
              <a:t>13. února 2020</a:t>
            </a:r>
            <a:endParaRPr lang="cs-CZ" sz="900" dirty="0">
              <a:solidFill>
                <a:srgbClr val="004B8D"/>
              </a:solidFill>
            </a:endParaRPr>
          </a:p>
        </p:txBody>
      </p:sp>
      <p:sp>
        <p:nvSpPr>
          <p:cNvPr id="12" name="TextovéPole 11"/>
          <p:cNvSpPr txBox="1"/>
          <p:nvPr userDrawn="1"/>
        </p:nvSpPr>
        <p:spPr>
          <a:xfrm>
            <a:off x="8445262" y="6126044"/>
            <a:ext cx="310549" cy="73763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fld id="{4F566F40-9E41-4946-9CA3-4D47FBC721F2}" type="slidenum">
              <a:rPr lang="cs-CZ" sz="1400" smtClean="0">
                <a:solidFill>
                  <a:srgbClr val="004B8D"/>
                </a:solidFill>
              </a:rPr>
              <a:t>‹#›</a:t>
            </a:fld>
            <a:endParaRPr lang="cs-CZ" sz="1400" dirty="0">
              <a:solidFill>
                <a:srgbClr val="004B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4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3" r:id="rId4"/>
    <p:sldLayoutId id="2147483655" r:id="rId5"/>
    <p:sldLayoutId id="2147483656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B9E0F7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20725" indent="-360363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1795463" indent="-360363" algn="l" defTabSz="914400" rtl="0" eaLnBrk="1" latinLnBrk="0" hangingPunct="1">
        <a:spcBef>
          <a:spcPct val="20000"/>
        </a:spcBef>
        <a:buFontTx/>
        <a:buBlip>
          <a:blip r:embed="rId9"/>
        </a:buBlip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apsg@mpo.cz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napsg@mpo.cz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wmf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wmf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9534" y="452781"/>
            <a:ext cx="8532232" cy="1895904"/>
          </a:xfrm>
        </p:spPr>
        <p:txBody>
          <a:bodyPr/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cs-CZ" b="1" dirty="0" smtClean="0"/>
              <a:t>Národní akční plán pro chytré sítě</a:t>
            </a:r>
            <a:br>
              <a:rPr lang="cs-CZ" b="1" dirty="0" smtClean="0"/>
            </a:br>
            <a:r>
              <a:rPr lang="cs-CZ" b="1" dirty="0" smtClean="0"/>
              <a:t>2019 - 2030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200" dirty="0" smtClean="0"/>
              <a:t>(Aktualizace NAP SG)</a:t>
            </a:r>
            <a:endParaRPr lang="cs-CZ" sz="3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99534" y="2723172"/>
            <a:ext cx="8242300" cy="1503140"/>
          </a:xfrm>
        </p:spPr>
        <p:txBody>
          <a:bodyPr/>
          <a:lstStyle/>
          <a:p>
            <a:pPr algn="ctr"/>
            <a:r>
              <a:rPr lang="cs-CZ" sz="4400" b="1" dirty="0" err="1" smtClean="0"/>
              <a:t>Think</a:t>
            </a:r>
            <a:r>
              <a:rPr lang="cs-CZ" sz="4400" b="1" dirty="0" smtClean="0"/>
              <a:t> Tank NAP SG</a:t>
            </a:r>
          </a:p>
          <a:p>
            <a:pPr algn="ctr"/>
            <a:r>
              <a:rPr lang="cs-CZ" sz="3200" dirty="0" smtClean="0"/>
              <a:t>13. </a:t>
            </a:r>
            <a:r>
              <a:rPr lang="cs-CZ" sz="3200" dirty="0"/>
              <a:t>ú</a:t>
            </a:r>
            <a:r>
              <a:rPr lang="cs-CZ" sz="3200" dirty="0" smtClean="0"/>
              <a:t>nora 2020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89010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Úloha Think Tanku</a:t>
            </a:r>
            <a:endParaRPr lang="cs-CZ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Formulace z dokumentu </a:t>
            </a:r>
            <a:r>
              <a:rPr lang="cs-CZ" dirty="0" smtClean="0"/>
              <a:t>NAP SG 2019-2030 schváleného usnesením </a:t>
            </a:r>
            <a:r>
              <a:rPr lang="cs-CZ" dirty="0"/>
              <a:t>vlády ČR č. 658 ze dne 16.9.2019: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Aktualizovaný </a:t>
            </a:r>
            <a:r>
              <a:rPr lang="cs-CZ" dirty="0"/>
              <a:t>NAP SG řídí prostřednictvím „Řídicího týmu“ MPO, k dispozici má „</a:t>
            </a:r>
            <a:r>
              <a:rPr lang="cs-CZ" b="1" u="sng" dirty="0">
                <a:solidFill>
                  <a:schemeClr val="accent2">
                    <a:lumMod val="90000"/>
                  </a:schemeClr>
                </a:solidFill>
              </a:rPr>
              <a:t>Think Tank</a:t>
            </a:r>
            <a:r>
              <a:rPr lang="cs-CZ" dirty="0"/>
              <a:t>“ jako poradní orgán, který by měl být přístupný všem relevantním subjektům (nominovaným MPO). Think Tank je platformou, kde by měly být diskutovány výsledky plnění NAP SG a navrhovány směry dalšího postupu včetně návrhů doplňujících projektů.</a:t>
            </a:r>
            <a:endParaRPr lang="cs-CZ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0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195567"/>
            <a:ext cx="9055100" cy="553998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90000"/>
                  </a:schemeClr>
                </a:solidFill>
              </a:rPr>
              <a:t>Think</a:t>
            </a:r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 Tank</a:t>
            </a:r>
            <a:endParaRPr lang="cs-CZ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310551" y="472566"/>
            <a:ext cx="8442010" cy="5640135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Řídicí tým NAP SG schválil následující zásady jednání </a:t>
            </a:r>
            <a:r>
              <a:rPr lang="cs-CZ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Tanku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Svolává a řídí ho MPO.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poradním orgánem Řídicího týmu (ŘT) NAP SG.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Členové jsou zástupci subjektů uvedených ve vládou schváleném dokumentu NAP SG. MPO může na jednání pozvat i další účastníky dle potřeby.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Účelem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jednání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sdílení informací a diskuse o průběhu plnění projektů NAP SG.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Může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navrhnout doplňující projekty za podmínek uvedených v NAP SG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Komunikace mezi členy TT a MPO probíhá prostřednictvím mailové adresy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napsg@mpo.cz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</a:p>
          <a:p>
            <a:pPr marL="0" lvl="0" indent="0">
              <a:buNone/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-----------------------------------------------------------------------------------------------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komunikaci výstupů ukončených projektů slouží workshopy s 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širokou odbornou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veřejností, které organizuje MPO.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5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30910" y="631583"/>
            <a:ext cx="8333528" cy="5532640"/>
          </a:xfrm>
        </p:spPr>
        <p:txBody>
          <a:bodyPr>
            <a:normAutofit/>
          </a:bodyPr>
          <a:lstStyle/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Jedná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přibližně jednou za tři měsíce, případně častěji podle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potřeby.</a:t>
            </a:r>
          </a:p>
          <a:p>
            <a:pPr lvl="0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Účelem svolání TT může být také potřeba expertní diskuse na konkrétní předložená témata podle požadavku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ŘT.</a:t>
            </a:r>
          </a:p>
          <a:p>
            <a:pPr lvl="0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Podkladem pro jednání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jsou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materiály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odsouhlasené ŘT NAP SG.</a:t>
            </a:r>
          </a:p>
          <a:p>
            <a:pPr lvl="0"/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Dostává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dispozici výstupy z prací NAP SG podle rozhodnutí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ŘT.</a:t>
            </a:r>
          </a:p>
          <a:p>
            <a:pPr lvl="0"/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Výsledky jednání a diskuse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slouží jako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jeden z podkladů při řízení NAP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SG.</a:t>
            </a:r>
          </a:p>
          <a:p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Závěry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jednání TT formuluje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MPO.</a:t>
            </a:r>
          </a:p>
          <a:p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Externí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komunikaci s odbornou veřejností o výstupech TT provádí pouze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MPO.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0" smtClean="0"/>
          </a:p>
        </p:txBody>
      </p:sp>
      <p:sp>
        <p:nvSpPr>
          <p:cNvPr id="2" name="Obdélník 1"/>
          <p:cNvSpPr/>
          <p:nvPr/>
        </p:nvSpPr>
        <p:spPr>
          <a:xfrm>
            <a:off x="3668440" y="187689"/>
            <a:ext cx="21747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3600" dirty="0" err="1">
                <a:solidFill>
                  <a:schemeClr val="accent2">
                    <a:lumMod val="90000"/>
                  </a:schemeClr>
                </a:solidFill>
                <a:latin typeface="+mj-lt"/>
                <a:ea typeface="+mj-ea"/>
                <a:cs typeface="+mj-cs"/>
              </a:rPr>
              <a:t>Think</a:t>
            </a:r>
            <a:r>
              <a:rPr lang="cs-CZ" sz="3600" dirty="0">
                <a:solidFill>
                  <a:schemeClr val="accent2">
                    <a:lumMod val="90000"/>
                  </a:schemeClr>
                </a:solidFill>
                <a:latin typeface="+mj-lt"/>
                <a:ea typeface="+mj-ea"/>
                <a:cs typeface="+mj-cs"/>
              </a:rPr>
              <a:t> Tank</a:t>
            </a:r>
          </a:p>
        </p:txBody>
      </p:sp>
    </p:spTree>
    <p:extLst>
      <p:ext uri="{BB962C8B-B14F-4D97-AF65-F5344CB8AC3E}">
        <p14:creationId xmlns:p14="http://schemas.microsoft.com/office/powerpoint/2010/main" val="42574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923330"/>
          </a:xfrm>
        </p:spPr>
        <p:txBody>
          <a:bodyPr/>
          <a:lstStyle/>
          <a:p>
            <a:r>
              <a:rPr lang="cs-CZ" cap="all" dirty="0">
                <a:solidFill>
                  <a:schemeClr val="accent2">
                    <a:lumMod val="90000"/>
                  </a:schemeClr>
                </a:solidFill>
              </a:rPr>
              <a:t>Projekty</a:t>
            </a:r>
            <a:r>
              <a:rPr lang="cs-CZ" sz="2400" dirty="0">
                <a:solidFill>
                  <a:schemeClr val="accent2">
                    <a:lumMod val="90000"/>
                  </a:schemeClr>
                </a:solidFill>
              </a:rPr>
              <a:t/>
            </a:r>
            <a:br>
              <a:rPr lang="cs-CZ" sz="2400" dirty="0">
                <a:solidFill>
                  <a:schemeClr val="accent2">
                    <a:lumMod val="90000"/>
                  </a:schemeClr>
                </a:solidFill>
              </a:rPr>
            </a:br>
            <a:endParaRPr lang="cs-CZ" sz="24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992459"/>
            <a:ext cx="8242300" cy="414825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dirty="0"/>
              <a:t>Projekty aktualizovaného </a:t>
            </a:r>
            <a:r>
              <a:rPr lang="cs-CZ" dirty="0" smtClean="0"/>
              <a:t>NAP SG (</a:t>
            </a:r>
            <a:r>
              <a:rPr lang="cs-CZ" dirty="0"/>
              <a:t>aktuálně </a:t>
            </a:r>
            <a:r>
              <a:rPr lang="cs-CZ" b="1" dirty="0" smtClean="0"/>
              <a:t>celkem 20</a:t>
            </a:r>
            <a:r>
              <a:rPr lang="cs-CZ" dirty="0" smtClean="0"/>
              <a:t>) jsou jednotlivá opatření charakteru: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u="sng" dirty="0" smtClean="0">
                <a:solidFill>
                  <a:srgbClr val="FF0000"/>
                </a:solidFill>
              </a:rPr>
              <a:t>Realizačního</a:t>
            </a:r>
            <a:r>
              <a:rPr lang="cs-CZ" dirty="0" smtClean="0"/>
              <a:t> – výsledkem je řešení přímo využívané v praxi (např. instalace chytrých distribučních stanic, automatizačních prvků,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chytrého měření AMM, …) – </a:t>
            </a:r>
            <a:r>
              <a:rPr lang="cs-CZ" b="1" dirty="0" smtClean="0"/>
              <a:t>11 projektů</a:t>
            </a:r>
            <a:r>
              <a:rPr lang="cs-CZ" dirty="0" smtClean="0"/>
              <a:t>.</a:t>
            </a:r>
            <a:endParaRPr lang="cs-CZ" b="1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u="sng" dirty="0" smtClean="0">
                <a:solidFill>
                  <a:srgbClr val="FFFF99"/>
                </a:solidFill>
              </a:rPr>
              <a:t>Pilotního</a:t>
            </a:r>
            <a:r>
              <a:rPr lang="cs-CZ" dirty="0" smtClean="0"/>
              <a:t> </a:t>
            </a:r>
            <a:r>
              <a:rPr lang="cs-CZ" dirty="0"/>
              <a:t>– výsledkem jsou definované legislativní a technické podmínky odzkoušené v rámci pilotního projektu, jejichž splnění umožní danému subjektu realizaci (např. agregace</a:t>
            </a:r>
            <a:r>
              <a:rPr lang="cs-CZ" dirty="0" smtClean="0"/>
              <a:t>) – </a:t>
            </a:r>
            <a:r>
              <a:rPr lang="cs-CZ" b="1" dirty="0"/>
              <a:t>4</a:t>
            </a:r>
            <a:r>
              <a:rPr lang="cs-CZ" b="1" dirty="0" smtClean="0"/>
              <a:t> projekty</a:t>
            </a:r>
            <a:r>
              <a:rPr lang="cs-CZ" dirty="0" smtClean="0"/>
              <a:t>.</a:t>
            </a:r>
            <a:endParaRPr lang="cs-CZ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b="1" u="sng" dirty="0">
                <a:solidFill>
                  <a:srgbClr val="00B050"/>
                </a:solidFill>
              </a:rPr>
              <a:t>Podpůrného</a:t>
            </a:r>
            <a:r>
              <a:rPr lang="cs-CZ" dirty="0"/>
              <a:t> – většinou studie nebo </a:t>
            </a:r>
            <a:r>
              <a:rPr lang="cs-CZ" dirty="0" smtClean="0"/>
              <a:t>návrhy </a:t>
            </a:r>
            <a:r>
              <a:rPr lang="cs-CZ" dirty="0"/>
              <a:t>na úpravu </a:t>
            </a:r>
            <a:r>
              <a:rPr lang="cs-CZ" dirty="0" smtClean="0"/>
              <a:t>legislativy </a:t>
            </a:r>
            <a:br>
              <a:rPr lang="cs-CZ" dirty="0" smtClean="0"/>
            </a:br>
            <a:r>
              <a:rPr lang="cs-CZ" dirty="0" smtClean="0"/>
              <a:t>– </a:t>
            </a:r>
            <a:r>
              <a:rPr lang="cs-CZ" b="1" dirty="0"/>
              <a:t>5</a:t>
            </a:r>
            <a:r>
              <a:rPr lang="cs-CZ" b="1" dirty="0" smtClean="0"/>
              <a:t> projektů</a:t>
            </a:r>
            <a:r>
              <a:rPr lang="cs-CZ" dirty="0" smtClean="0"/>
              <a:t>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831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923330"/>
          </a:xfrm>
        </p:spPr>
        <p:txBody>
          <a:bodyPr/>
          <a:lstStyle/>
          <a:p>
            <a:r>
              <a:rPr lang="cs-CZ" cap="all" dirty="0">
                <a:solidFill>
                  <a:schemeClr val="accent2">
                    <a:lumMod val="90000"/>
                  </a:schemeClr>
                </a:solidFill>
              </a:rPr>
              <a:t>Projekty</a:t>
            </a:r>
            <a:r>
              <a:rPr lang="cs-CZ" sz="2400" dirty="0">
                <a:solidFill>
                  <a:schemeClr val="accent2">
                    <a:lumMod val="90000"/>
                  </a:schemeClr>
                </a:solidFill>
              </a:rPr>
              <a:t/>
            </a:r>
            <a:br>
              <a:rPr lang="cs-CZ" sz="2400" dirty="0">
                <a:solidFill>
                  <a:schemeClr val="accent2">
                    <a:lumMod val="90000"/>
                  </a:schemeClr>
                </a:solidFill>
              </a:rPr>
            </a:br>
            <a:endParaRPr lang="cs-CZ" sz="24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992459"/>
            <a:ext cx="8242300" cy="493999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U všech projektů jsou </a:t>
            </a:r>
            <a:r>
              <a:rPr lang="cs-CZ" dirty="0" smtClean="0"/>
              <a:t>stanoveny </a:t>
            </a:r>
            <a:r>
              <a:rPr lang="cs-CZ" dirty="0"/>
              <a:t>konkrétní </a:t>
            </a:r>
            <a:r>
              <a:rPr lang="cs-CZ" u="sng" dirty="0"/>
              <a:t>termíny plnění a způsoby </a:t>
            </a:r>
            <a:r>
              <a:rPr lang="cs-CZ" u="sng" dirty="0" smtClean="0"/>
              <a:t>hodnocení</a:t>
            </a:r>
            <a:r>
              <a:rPr lang="cs-CZ" dirty="0" smtClean="0"/>
              <a:t>, které jsou uvedeny v Zadávacích listech. </a:t>
            </a:r>
          </a:p>
          <a:p>
            <a:r>
              <a:rPr lang="cs-CZ" dirty="0" smtClean="0"/>
              <a:t>Specifikované </a:t>
            </a:r>
            <a:r>
              <a:rPr lang="cs-CZ" dirty="0"/>
              <a:t>projekty </a:t>
            </a:r>
            <a:r>
              <a:rPr lang="cs-CZ" dirty="0" smtClean="0"/>
              <a:t>jsou </a:t>
            </a:r>
            <a:r>
              <a:rPr lang="cs-CZ" u="sng" dirty="0"/>
              <a:t>navrženy k </a:t>
            </a:r>
            <a:r>
              <a:rPr lang="cs-CZ" u="sng" dirty="0" smtClean="0"/>
              <a:t>současnému datu</a:t>
            </a:r>
            <a:r>
              <a:rPr lang="cs-CZ" dirty="0" smtClean="0"/>
              <a:t>. </a:t>
            </a:r>
            <a:r>
              <a:rPr lang="cs-CZ" dirty="0"/>
              <a:t>Je předpoklad, že mohou být v průběhu realizace projektu NAP SG </a:t>
            </a:r>
            <a:r>
              <a:rPr lang="cs-CZ" u="sng" dirty="0"/>
              <a:t>doplňovány </a:t>
            </a:r>
            <a:r>
              <a:rPr lang="cs-CZ" u="sng" dirty="0" smtClean="0"/>
              <a:t>a modifikovány </a:t>
            </a:r>
            <a:r>
              <a:rPr lang="cs-CZ" dirty="0" smtClean="0"/>
              <a:t>podle </a:t>
            </a:r>
            <a:r>
              <a:rPr lang="cs-CZ" dirty="0"/>
              <a:t>potřeby na základě rozhodnutí </a:t>
            </a:r>
            <a:r>
              <a:rPr lang="cs-CZ" dirty="0" smtClean="0"/>
              <a:t>Řídicího </a:t>
            </a:r>
            <a:r>
              <a:rPr lang="cs-CZ" dirty="0"/>
              <a:t>týmu (MPO</a:t>
            </a:r>
            <a:r>
              <a:rPr lang="cs-CZ" dirty="0" smtClean="0"/>
              <a:t>), </a:t>
            </a:r>
            <a:r>
              <a:rPr lang="cs-CZ" dirty="0"/>
              <a:t>např. v souladu </a:t>
            </a:r>
            <a:r>
              <a:rPr lang="cs-CZ" sz="2300" dirty="0"/>
              <a:t>s vývojem nové legislativy </a:t>
            </a:r>
            <a:r>
              <a:rPr lang="cs-CZ" dirty="0"/>
              <a:t>EU.</a:t>
            </a:r>
          </a:p>
          <a:p>
            <a:r>
              <a:rPr lang="cs-CZ" dirty="0"/>
              <a:t>O </a:t>
            </a:r>
            <a:r>
              <a:rPr lang="cs-CZ" u="sng" dirty="0"/>
              <a:t>zařazení </a:t>
            </a:r>
            <a:r>
              <a:rPr lang="cs-CZ" u="sng" dirty="0" smtClean="0"/>
              <a:t>nového projektu </a:t>
            </a:r>
            <a:r>
              <a:rPr lang="cs-CZ" u="sng" dirty="0"/>
              <a:t>rozhoduje </a:t>
            </a:r>
            <a:r>
              <a:rPr lang="cs-CZ" u="sng" dirty="0" smtClean="0"/>
              <a:t>Řídicí tým</a:t>
            </a:r>
            <a:r>
              <a:rPr lang="cs-CZ" dirty="0" smtClean="0"/>
              <a:t>. Navrhovaný projekt musí být v souladu s cíli NAP SG. </a:t>
            </a:r>
          </a:p>
          <a:p>
            <a:r>
              <a:rPr lang="cs-CZ" u="sng" dirty="0" smtClean="0"/>
              <a:t>Návrhy na zařazení projektů mohou </a:t>
            </a:r>
            <a:r>
              <a:rPr lang="cs-CZ" u="sng" dirty="0"/>
              <a:t>podávat různé </a:t>
            </a:r>
            <a:r>
              <a:rPr lang="cs-CZ" u="sng" dirty="0" smtClean="0"/>
              <a:t>subjekty</a:t>
            </a:r>
            <a:r>
              <a:rPr lang="cs-CZ" dirty="0" smtClean="0"/>
              <a:t>, </a:t>
            </a:r>
            <a:r>
              <a:rPr lang="cs-CZ" dirty="0"/>
              <a:t>musí </a:t>
            </a:r>
            <a:r>
              <a:rPr lang="cs-CZ" dirty="0" smtClean="0"/>
              <a:t>však </a:t>
            </a:r>
            <a:r>
              <a:rPr lang="cs-CZ" u="sng" dirty="0" smtClean="0"/>
              <a:t>zajistit jejich financování a </a:t>
            </a:r>
            <a:r>
              <a:rPr lang="cs-CZ" u="sng" dirty="0"/>
              <a:t>realizaci </a:t>
            </a:r>
            <a:r>
              <a:rPr lang="cs-CZ" dirty="0"/>
              <a:t>(vlastními </a:t>
            </a:r>
            <a:r>
              <a:rPr lang="cs-CZ" dirty="0" smtClean="0"/>
              <a:t>zdroji </a:t>
            </a:r>
            <a:r>
              <a:rPr lang="cs-CZ" dirty="0"/>
              <a:t>nebo dohodou s jiným subjektem</a:t>
            </a:r>
            <a:r>
              <a:rPr lang="cs-CZ" dirty="0" smtClean="0"/>
              <a:t>).</a:t>
            </a:r>
          </a:p>
          <a:p>
            <a:r>
              <a:rPr lang="cs-CZ" dirty="0"/>
              <a:t>Pro schválené projekty bude mít </a:t>
            </a:r>
            <a:r>
              <a:rPr lang="cs-CZ" u="sng" dirty="0"/>
              <a:t>MPO roli aplikačního garanta </a:t>
            </a:r>
            <a:r>
              <a:rPr lang="cs-CZ" dirty="0"/>
              <a:t>a zajišťovat vazbu na potřebné úpravy </a:t>
            </a:r>
            <a:r>
              <a:rPr lang="cs-CZ" dirty="0" smtClean="0"/>
              <a:t>legislativy.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04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078" y="381410"/>
            <a:ext cx="8055171" cy="553998"/>
          </a:xfrm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Zapojení členů </a:t>
            </a:r>
            <a:r>
              <a:rPr lang="cs-CZ" dirty="0" err="1" smtClean="0">
                <a:solidFill>
                  <a:schemeClr val="accent2">
                    <a:lumMod val="90000"/>
                  </a:schemeClr>
                </a:solidFill>
              </a:rPr>
              <a:t>Think</a:t>
            </a:r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 Tanku do projektů</a:t>
            </a:r>
            <a:endParaRPr lang="cs-CZ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25260" y="922908"/>
            <a:ext cx="8818324" cy="4654589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cs-CZ" dirty="0" smtClean="0"/>
              <a:t>Řídicí tým NAP SG schválil způsoby zapojení  členů TT do projektů NAP :</a:t>
            </a:r>
          </a:p>
          <a:p>
            <a:pPr marL="900362" lvl="1" indent="-540000">
              <a:spcAft>
                <a:spcPts val="900"/>
              </a:spcAft>
              <a:buFont typeface="Symbol" panose="05050102010706020507" pitchFamily="18" charset="2"/>
              <a:buChar char="-"/>
            </a:pPr>
            <a:r>
              <a:rPr lang="cs-CZ" dirty="0"/>
              <a:t>Účast může mít </a:t>
            </a:r>
            <a:r>
              <a:rPr lang="cs-CZ" dirty="0" smtClean="0"/>
              <a:t>formu: </a:t>
            </a:r>
          </a:p>
          <a:p>
            <a:pPr marL="1252787" lvl="2" indent="-5400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cs-CZ" dirty="0" smtClean="0"/>
              <a:t>aktivní (pravidelná účast při jednáních projektového týmu) nebo</a:t>
            </a:r>
          </a:p>
          <a:p>
            <a:pPr marL="1252787" lvl="2" indent="-5400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cs-CZ" dirty="0" smtClean="0"/>
              <a:t>pasivní (ad hoc projednání </a:t>
            </a:r>
            <a:r>
              <a:rPr lang="cs-CZ" dirty="0"/>
              <a:t>průběhu řešení </a:t>
            </a:r>
            <a:r>
              <a:rPr lang="cs-CZ" dirty="0" smtClean="0"/>
              <a:t>projektu s vedoucí</a:t>
            </a:r>
            <a:br>
              <a:rPr lang="cs-CZ" dirty="0" smtClean="0"/>
            </a:br>
            <a:r>
              <a:rPr lang="cs-CZ" dirty="0" smtClean="0"/>
              <a:t>               projektového týmu).</a:t>
            </a:r>
          </a:p>
          <a:p>
            <a:pPr marL="900362" lvl="1" indent="-540000">
              <a:spcAft>
                <a:spcPts val="900"/>
              </a:spcAft>
              <a:buFont typeface="Symbol" panose="05050102010706020507" pitchFamily="18" charset="2"/>
              <a:buChar char="-"/>
            </a:pPr>
            <a:r>
              <a:rPr lang="cs-CZ" dirty="0" smtClean="0"/>
              <a:t>O vhodné formě </a:t>
            </a:r>
            <a:r>
              <a:rPr lang="cs-CZ" dirty="0"/>
              <a:t>účasti člena TT na projektu rozhodne organizátor </a:t>
            </a:r>
            <a:r>
              <a:rPr lang="cs-CZ" dirty="0" smtClean="0"/>
              <a:t>projektu.</a:t>
            </a:r>
            <a:endParaRPr lang="cs-CZ" dirty="0"/>
          </a:p>
          <a:p>
            <a:pPr marL="900362" lvl="1" indent="-540000">
              <a:spcAft>
                <a:spcPts val="900"/>
              </a:spcAft>
              <a:buFont typeface="Symbol" panose="05050102010706020507" pitchFamily="18" charset="2"/>
              <a:buChar char="-"/>
            </a:pPr>
            <a:r>
              <a:rPr lang="cs-CZ" dirty="0" smtClean="0"/>
              <a:t>U projektů financovaných z TAČR, Horizont 2020,… je možnost účasti omezená. </a:t>
            </a:r>
          </a:p>
          <a:p>
            <a:pPr marL="900362" lvl="1" indent="-540000">
              <a:spcAft>
                <a:spcPts val="900"/>
              </a:spcAft>
              <a:buFont typeface="Symbol" panose="05050102010706020507" pitchFamily="18" charset="2"/>
              <a:buChar char="-"/>
            </a:pPr>
            <a:r>
              <a:rPr lang="cs-CZ" dirty="0" smtClean="0"/>
              <a:t>Účast člena TT </a:t>
            </a:r>
            <a:r>
              <a:rPr lang="cs-CZ" dirty="0"/>
              <a:t>v projektovém týmu by měla být </a:t>
            </a:r>
            <a:r>
              <a:rPr lang="cs-CZ" dirty="0" smtClean="0"/>
              <a:t>zdůvodněna </a:t>
            </a:r>
            <a:r>
              <a:rPr lang="cs-CZ" dirty="0"/>
              <a:t>přínosem konkrétní osoby/subjektu pro projekt</a:t>
            </a:r>
            <a:r>
              <a:rPr lang="cs-CZ" dirty="0" smtClean="0"/>
              <a:t>.</a:t>
            </a:r>
          </a:p>
          <a:p>
            <a:pPr marL="900362" lvl="1" indent="-540000">
              <a:buFont typeface="Symbol" panose="05050102010706020507" pitchFamily="18" charset="2"/>
              <a:buChar char="-"/>
            </a:pPr>
            <a:r>
              <a:rPr lang="cs-CZ" dirty="0" smtClean="0"/>
              <a:t>Zájem o účast včetně zdůvodnění zaslat do 10. března 2020 na e-mail: </a:t>
            </a:r>
            <a:r>
              <a:rPr lang="cs-CZ" u="sng" dirty="0" smtClean="0">
                <a:latin typeface="Calibri" panose="020F0502020204030204" pitchFamily="34" charset="0"/>
                <a:hlinkClick r:id="rId2"/>
              </a:rPr>
              <a:t>napsg@mpo.cz</a:t>
            </a:r>
            <a:r>
              <a:rPr lang="cs-CZ" dirty="0" smtClean="0">
                <a:latin typeface="Calibri" panose="020F0502020204030204" pitchFamily="34" charset="0"/>
              </a:rPr>
              <a:t> .      </a:t>
            </a:r>
            <a:endParaRPr lang="cs-CZ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15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5045" y="186790"/>
            <a:ext cx="8051279" cy="492443"/>
          </a:xfrm>
        </p:spPr>
        <p:txBody>
          <a:bodyPr/>
          <a:lstStyle/>
          <a:p>
            <a:r>
              <a:rPr lang="cs-CZ" sz="3200" dirty="0" smtClean="0">
                <a:solidFill>
                  <a:schemeClr val="bg1"/>
                </a:solidFill>
              </a:rPr>
              <a:t>Projektové týmy NAP SG, subjekty, jména  - 1</a:t>
            </a:r>
            <a:endParaRPr lang="cs-CZ" sz="3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099288"/>
              </p:ext>
            </p:extLst>
          </p:nvPr>
        </p:nvGraphicFramePr>
        <p:xfrm>
          <a:off x="395309" y="795824"/>
          <a:ext cx="8290750" cy="4802720"/>
        </p:xfrm>
        <a:graphic>
          <a:graphicData uri="http://schemas.openxmlformats.org/drawingml/2006/table">
            <a:tbl>
              <a:tblPr/>
              <a:tblGrid>
                <a:gridCol w="459906"/>
                <a:gridCol w="1988786"/>
                <a:gridCol w="832804"/>
                <a:gridCol w="1267851"/>
                <a:gridCol w="696075"/>
                <a:gridCol w="646355"/>
                <a:gridCol w="596636"/>
                <a:gridCol w="658785"/>
                <a:gridCol w="1143552"/>
              </a:tblGrid>
              <a:tr h="4789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Zadávací list číslo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projektu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Organizátor projektu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Osoba organizátora projektu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ČEPS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ČEZ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E.ON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PREdi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externí             (subjekt a jméno)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36747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Legislativní podpora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MPO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Hana Konrádová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Procházková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Vrbová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Hušková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Volf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Hanuš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676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Monitoring implementace nařízení EC (síťových kodexů) (dříve A 10)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Zbyněk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Boldiš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Kopýtková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Trmalová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Černý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Máca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Kodad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8926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Zavedení patnáctiminutového intervalu vyhodnocování odchylek (dříve P 15)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Michal Puchel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Kašák (legisl.)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Belyuš (tech.)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Vrbová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Vodvárka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Volf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Zachar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Ottová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334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Osazení měření kvality elektřiny (vč. Bilančního měření a měření jalové energie) na transformátory VN/NN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E.ON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 Honsa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 Martinec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Kloud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Kučera 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Sýkora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Mráček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636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Frekvenční odlehčování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Miroslav Šula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Vršecký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Pistora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Tesař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Mihál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Filipi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Černý 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Vaculík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Polívka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334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Flexibilita bateriových systémů (0,5 MW a výše) pro poskytování bilančních a ostatních PpS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ČEPS/E.ON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Černohorský/</a:t>
                      </a:r>
                      <a:b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Michal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Jurik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Clarke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Kašák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Jurík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Blahůšek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Krula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Lískovec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7233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Flexibilita DECE (0,5 MW a výše) pro poskytování bilančních a ostatních PpS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ČEPS/ČEZ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Marián Belyuš/</a:t>
                      </a:r>
                      <a:b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Švec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Clarke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Kašák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Linhart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Blahůšek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Jurík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Krula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Lískovec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003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Flexibilita velkých spotřebitelů (zapojených do 110 kV) pro poskytování bilančních a ostatních  PpS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Marián Belyuš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Clarke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Kašák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Čepelák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Burdek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Kozák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Vaculík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Krula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Jelenecký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5175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Agregace flexibility na straně spotřeby (včetně prosumers) zapojených do vn a nn pro poskytování bilančních a ostatních PpS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ČEPS/ČEZ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Karel Vinkler/</a:t>
                      </a:r>
                      <a:b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Stanislav Čepelák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Chrapek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Puchel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Trmalová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Křesálek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Chytra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Kolacia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Krula</a:t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Jelenecký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6582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Akumulace, využití akumulace jako součásti instalace FVE v sítích nn a vn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E.ON Di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Radim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Blahůšek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Rychlý</a:t>
                      </a:r>
                    </a:p>
                  </a:txBody>
                  <a:tcPr marL="5642" marR="5642" marT="564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Hes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Pavlovič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Kurfiřt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Jurík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Vočko</a:t>
                      </a: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Šimončík</a:t>
                      </a: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42" marR="5642" marT="56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8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5045" y="186790"/>
            <a:ext cx="8051279" cy="492443"/>
          </a:xfrm>
        </p:spPr>
        <p:txBody>
          <a:bodyPr/>
          <a:lstStyle/>
          <a:p>
            <a:r>
              <a:rPr lang="cs-CZ" sz="3200" dirty="0" smtClean="0">
                <a:solidFill>
                  <a:schemeClr val="bg1"/>
                </a:solidFill>
              </a:rPr>
              <a:t>Projektové týmy NAP SG, subjekty, jména  - 2</a:t>
            </a:r>
            <a:endParaRPr lang="cs-CZ" sz="3200" dirty="0">
              <a:solidFill>
                <a:schemeClr val="bg1"/>
              </a:solidFill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728267"/>
              </p:ext>
            </p:extLst>
          </p:nvPr>
        </p:nvGraphicFramePr>
        <p:xfrm>
          <a:off x="460986" y="886271"/>
          <a:ext cx="8333058" cy="4735597"/>
        </p:xfrm>
        <a:graphic>
          <a:graphicData uri="http://schemas.openxmlformats.org/drawingml/2006/table">
            <a:tbl>
              <a:tblPr/>
              <a:tblGrid>
                <a:gridCol w="497401"/>
                <a:gridCol w="2519475"/>
                <a:gridCol w="771491"/>
                <a:gridCol w="1174509"/>
                <a:gridCol w="644828"/>
                <a:gridCol w="598769"/>
                <a:gridCol w="552712"/>
                <a:gridCol w="652631"/>
                <a:gridCol w="921242"/>
              </a:tblGrid>
              <a:tr h="52794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Zadávací list číslo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projektu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Organizátor projektu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Osoba organizátora projektu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ČEPS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ČEZ 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E.ON 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PREdi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Členové týmu za externí             (subjekt a jméno)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37468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Technický DataHUB – Digitalizace provozu ES ČR v budoucích podmínkách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ČEPS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Lukáš </a:t>
                      </a:r>
                      <a:r>
                        <a:rPr lang="cs-CZ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Babjak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Clarke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Hájek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Očenášek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Chytra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Martínek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8648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Management Q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ČEZ Di, hotovo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Pavel Filipi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Pistora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Koďousek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Hruška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Hanuš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Brettschneider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119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Implementace inteligentního měření 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ČEZ 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Oldřich Šmída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T. Martinec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Zamouřil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Vrbová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Samuel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Marada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Vycpálek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Sýkora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9221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Implementace chytrých stanic na hladině vn (dálkové ovládání, monitoring, signalizace)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Pavel Glac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Nemanský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Mach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Vandrovec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Pařízek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Kolacia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Glac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Šolle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89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Implementace dálkově ovládaných spínacích prvků (DOP) na venkovním vedení VN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E.ON 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Michal Kučera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×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Vániš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Choc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Čeleda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Hejhal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654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Automatizace sítí nn (ASDŘ)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ČEZ 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Milan Cestr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×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Vandrovec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šmída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Pařízek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Polívka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Martínek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476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Integrace elektromobility do DS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Jiří Randa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Hampl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Kůla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Hes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Hlavnička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Kolacia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Randa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387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Rozvoj a výstavba optické telekomunikační infrastruktury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ČEZ Di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 Kraus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Konečný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Mach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Kubík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Štěpka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Glac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Šolle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743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Energetický DataHUB – část obchod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OTE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Aleš Tomec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Vágner 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Puchel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Kropáček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Volf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Očenášek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Ottová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89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Využití technologie Power to X pro akumulaci přebytků elektřiny z OZE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Svaz průmyslu a dopravy ČR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P-to-Gas: </a:t>
                      </a:r>
                      <a:b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Lenka Kovačovská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Vinkler</a:t>
                      </a:r>
                      <a:b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Vágner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Hes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Klimeš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Kopt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Königová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1895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P-to-Heat: </a:t>
                      </a:r>
                      <a:b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Martin Hájek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Vinkler</a:t>
                      </a:r>
                      <a:r>
                        <a:rPr lang="cs-CZ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cs-CZ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Vágner</a:t>
                      </a:r>
                      <a:endParaRPr lang="cs-CZ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Kůla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Klimeš</a:t>
                      </a:r>
                      <a:b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Kopt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Königová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88" marR="5988" marT="59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36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808249"/>
            <a:ext cx="7738945" cy="492443"/>
          </a:xfrm>
        </p:spPr>
        <p:txBody>
          <a:bodyPr/>
          <a:lstStyle/>
          <a:p>
            <a:r>
              <a:rPr lang="cs-CZ" sz="3200" cap="all" dirty="0" smtClean="0">
                <a:solidFill>
                  <a:schemeClr val="accent2">
                    <a:lumMod val="90000"/>
                  </a:schemeClr>
                </a:solidFill>
              </a:rPr>
              <a:t>Představení vybraných oblastí  NAP SG</a:t>
            </a:r>
            <a:endParaRPr lang="cs-CZ" sz="34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1311804"/>
            <a:ext cx="8242300" cy="5040351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</a:pPr>
            <a:r>
              <a:rPr lang="cs-CZ" dirty="0" smtClean="0"/>
              <a:t>Legislativa </a:t>
            </a:r>
            <a:r>
              <a:rPr lang="cs-CZ" dirty="0"/>
              <a:t>(MPO</a:t>
            </a:r>
            <a:r>
              <a:rPr lang="cs-CZ" dirty="0" smtClean="0"/>
              <a:t>) – </a:t>
            </a:r>
            <a:r>
              <a:rPr lang="cs-CZ" i="1" dirty="0" smtClean="0"/>
              <a:t>Ing. Hana Konrádová, MBA</a:t>
            </a:r>
            <a:endParaRPr lang="cs-CZ" i="1" dirty="0"/>
          </a:p>
          <a:p>
            <a:pPr lvl="1">
              <a:lnSpc>
                <a:spcPct val="150000"/>
              </a:lnSpc>
            </a:pPr>
            <a:r>
              <a:rPr lang="cs-CZ" dirty="0" smtClean="0"/>
              <a:t>AMM </a:t>
            </a:r>
            <a:r>
              <a:rPr lang="cs-CZ" dirty="0"/>
              <a:t>(E.ON Di</a:t>
            </a:r>
            <a:r>
              <a:rPr lang="cs-CZ" dirty="0" smtClean="0"/>
              <a:t>) – </a:t>
            </a:r>
            <a:r>
              <a:rPr lang="cs-CZ" i="1" dirty="0" smtClean="0"/>
              <a:t>Ing. Tomáš Samuel</a:t>
            </a:r>
            <a:endParaRPr lang="cs-CZ" i="1" dirty="0"/>
          </a:p>
          <a:p>
            <a:pPr lvl="1">
              <a:lnSpc>
                <a:spcPct val="150000"/>
              </a:lnSpc>
            </a:pPr>
            <a:r>
              <a:rPr lang="cs-CZ" dirty="0" smtClean="0"/>
              <a:t>Flexibilita</a:t>
            </a:r>
            <a:r>
              <a:rPr lang="cs-CZ" dirty="0"/>
              <a:t>, agregace (ČEPS</a:t>
            </a:r>
            <a:r>
              <a:rPr lang="cs-CZ" dirty="0" smtClean="0"/>
              <a:t>) – Ing. </a:t>
            </a:r>
            <a:r>
              <a:rPr lang="cs-CZ" i="1" dirty="0" smtClean="0"/>
              <a:t>Svatopluk Vnouček, Ph.D.</a:t>
            </a:r>
            <a:endParaRPr lang="cs-CZ" i="1" dirty="0"/>
          </a:p>
          <a:p>
            <a:pPr lvl="1">
              <a:lnSpc>
                <a:spcPct val="150000"/>
              </a:lnSpc>
            </a:pPr>
            <a:r>
              <a:rPr lang="cs-CZ" dirty="0" smtClean="0"/>
              <a:t>Chytrá </a:t>
            </a:r>
            <a:r>
              <a:rPr lang="cs-CZ" dirty="0"/>
              <a:t>síť (ČEZ Di</a:t>
            </a:r>
            <a:r>
              <a:rPr lang="cs-CZ" dirty="0" smtClean="0"/>
              <a:t>) -  </a:t>
            </a:r>
            <a:r>
              <a:rPr lang="cs-CZ" i="1" dirty="0" smtClean="0"/>
              <a:t>Ing. Radim Černý</a:t>
            </a:r>
            <a:r>
              <a:rPr lang="cs-CZ" dirty="0" smtClean="0"/>
              <a:t> 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 smtClean="0"/>
              <a:t>Elektromobilita </a:t>
            </a:r>
            <a:r>
              <a:rPr lang="cs-CZ" dirty="0"/>
              <a:t>(</a:t>
            </a:r>
            <a:r>
              <a:rPr lang="cs-CZ" dirty="0" err="1"/>
              <a:t>PREdi</a:t>
            </a:r>
            <a:r>
              <a:rPr lang="cs-CZ" dirty="0" smtClean="0"/>
              <a:t>) - </a:t>
            </a:r>
            <a:r>
              <a:rPr lang="cs-CZ" i="1" dirty="0" smtClean="0"/>
              <a:t>Stanislav </a:t>
            </a:r>
            <a:r>
              <a:rPr lang="cs-CZ" i="1" dirty="0"/>
              <a:t>Votruba, </a:t>
            </a:r>
            <a:r>
              <a:rPr lang="cs-CZ" i="1" dirty="0" err="1"/>
              <a:t>M.Sc.RWTH</a:t>
            </a:r>
            <a:endParaRPr lang="cs-CZ" i="1" dirty="0" smtClean="0"/>
          </a:p>
        </p:txBody>
      </p:sp>
    </p:spTree>
    <p:extLst>
      <p:ext uri="{BB962C8B-B14F-4D97-AF65-F5344CB8AC3E}">
        <p14:creationId xmlns:p14="http://schemas.microsoft.com/office/powerpoint/2010/main" val="322390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2417375"/>
            <a:ext cx="8242300" cy="615553"/>
          </a:xfrm>
        </p:spPr>
        <p:txBody>
          <a:bodyPr/>
          <a:lstStyle/>
          <a:p>
            <a:pPr algn="ctr"/>
            <a:r>
              <a:rPr lang="cs-CZ" sz="4000" dirty="0" smtClean="0"/>
              <a:t>Legislativa</a:t>
            </a:r>
            <a:endParaRPr lang="cs-CZ" sz="40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44500" y="3415066"/>
            <a:ext cx="8242300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B9E0F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(Ing. Hana Konrádová, MBA -  MPO)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Program</a:t>
            </a:r>
            <a:endParaRPr lang="cs-CZ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NAP SG – výstupy NAP SG 2015 - 18, zásady aktualizace NAP SG, cíle, organizační struktura</a:t>
            </a:r>
          </a:p>
          <a:p>
            <a:r>
              <a:rPr lang="cs-CZ" dirty="0" smtClean="0"/>
              <a:t>Úloha a zásady jednání </a:t>
            </a:r>
            <a:r>
              <a:rPr lang="cs-CZ" dirty="0" err="1" smtClean="0"/>
              <a:t>Think</a:t>
            </a:r>
            <a:r>
              <a:rPr lang="cs-CZ" dirty="0" smtClean="0"/>
              <a:t> Tanku</a:t>
            </a:r>
          </a:p>
          <a:p>
            <a:r>
              <a:rPr lang="cs-CZ" dirty="0" smtClean="0"/>
              <a:t>Projekty NAP SG a zapojení členů TT do projektů</a:t>
            </a:r>
          </a:p>
          <a:p>
            <a:r>
              <a:rPr lang="cs-CZ" dirty="0" smtClean="0"/>
              <a:t>Přestávka</a:t>
            </a:r>
          </a:p>
          <a:p>
            <a:r>
              <a:rPr lang="cs-CZ" dirty="0" smtClean="0"/>
              <a:t>Představení vybraných oblastí NAP SG</a:t>
            </a:r>
          </a:p>
          <a:p>
            <a:pPr lvl="1"/>
            <a:r>
              <a:rPr lang="cs-CZ" dirty="0"/>
              <a:t>Legislativa (MPO) </a:t>
            </a:r>
            <a:endParaRPr lang="cs-CZ" i="1" dirty="0"/>
          </a:p>
          <a:p>
            <a:pPr lvl="1"/>
            <a:r>
              <a:rPr lang="cs-CZ" dirty="0" smtClean="0"/>
              <a:t>AMM </a:t>
            </a:r>
            <a:r>
              <a:rPr lang="cs-CZ" dirty="0"/>
              <a:t>(E.ON Di) </a:t>
            </a:r>
            <a:endParaRPr lang="cs-CZ" i="1" dirty="0"/>
          </a:p>
          <a:p>
            <a:pPr lvl="1"/>
            <a:r>
              <a:rPr lang="cs-CZ" dirty="0"/>
              <a:t>Flexibilita, agregace (ČEPS) </a:t>
            </a:r>
            <a:endParaRPr lang="cs-CZ" i="1" dirty="0"/>
          </a:p>
          <a:p>
            <a:pPr lvl="1"/>
            <a:r>
              <a:rPr lang="cs-CZ" dirty="0"/>
              <a:t>Chytrá síť (ČEZ Di)  </a:t>
            </a:r>
            <a:r>
              <a:rPr lang="cs-CZ" i="1" dirty="0" smtClean="0"/>
              <a:t> </a:t>
            </a:r>
            <a:endParaRPr lang="cs-CZ" i="1" dirty="0"/>
          </a:p>
          <a:p>
            <a:pPr lvl="1"/>
            <a:r>
              <a:rPr lang="cs-CZ" dirty="0" err="1"/>
              <a:t>Elektromobilita</a:t>
            </a:r>
            <a:r>
              <a:rPr lang="cs-CZ" dirty="0"/>
              <a:t> (</a:t>
            </a:r>
            <a:r>
              <a:rPr lang="cs-CZ" dirty="0" err="1"/>
              <a:t>PREdi</a:t>
            </a:r>
            <a:r>
              <a:rPr lang="cs-CZ" dirty="0"/>
              <a:t>) </a:t>
            </a:r>
            <a:endParaRPr lang="cs-CZ" i="1" dirty="0"/>
          </a:p>
          <a:p>
            <a:pPr marL="360362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120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446088"/>
            <a:ext cx="7738945" cy="1015663"/>
          </a:xfrm>
        </p:spPr>
        <p:txBody>
          <a:bodyPr/>
          <a:lstStyle/>
          <a:p>
            <a:r>
              <a:rPr lang="cs-CZ" sz="3200" dirty="0">
                <a:solidFill>
                  <a:schemeClr val="accent2">
                    <a:lumMod val="90000"/>
                  </a:schemeClr>
                </a:solidFill>
              </a:rPr>
              <a:t>Legislativa </a:t>
            </a:r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 					</a:t>
            </a:r>
            <a:r>
              <a:rPr lang="cs-CZ" sz="3200" i="1" dirty="0">
                <a:solidFill>
                  <a:schemeClr val="accent2">
                    <a:lumMod val="90000"/>
                  </a:schemeClr>
                </a:solidFill>
              </a:rPr>
              <a:t/>
            </a:r>
            <a:br>
              <a:rPr lang="cs-CZ" sz="3200" i="1" dirty="0">
                <a:solidFill>
                  <a:schemeClr val="accent2">
                    <a:lumMod val="90000"/>
                  </a:schemeClr>
                </a:solidFill>
              </a:rPr>
            </a:br>
            <a:endParaRPr lang="cs-CZ" sz="34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616126"/>
            <a:ext cx="8242300" cy="5040351"/>
          </a:xfrm>
        </p:spPr>
        <p:txBody>
          <a:bodyPr>
            <a:noAutofit/>
          </a:bodyPr>
          <a:lstStyle/>
          <a:p>
            <a:pPr marL="0" lvl="0" indent="0">
              <a:spcBef>
                <a:spcPts val="1800"/>
              </a:spcBef>
              <a:buNone/>
            </a:pPr>
            <a:endParaRPr lang="cs-CZ" sz="2200" dirty="0" smtClean="0"/>
          </a:p>
          <a:p>
            <a:pPr lvl="0"/>
            <a:r>
              <a:rPr lang="cs-CZ" dirty="0" smtClean="0">
                <a:solidFill>
                  <a:srgbClr val="FFFFFF"/>
                </a:solidFill>
              </a:rPr>
              <a:t>Požadavky na úpravu legislativy vyplývající z výstupů NAP SG bude MPO řešit průběžně při legislativních pracích, případně ad hoc dle potřeby.</a:t>
            </a:r>
          </a:p>
          <a:p>
            <a:pPr lvl="0">
              <a:spcBef>
                <a:spcPts val="1800"/>
              </a:spcBef>
            </a:pPr>
            <a:r>
              <a:rPr lang="cs-CZ" dirty="0" smtClean="0">
                <a:solidFill>
                  <a:srgbClr val="FFFFFF"/>
                </a:solidFill>
              </a:rPr>
              <a:t>V současné době probíhá:</a:t>
            </a:r>
          </a:p>
          <a:p>
            <a:pPr lvl="1"/>
            <a:r>
              <a:rPr lang="cs-CZ" dirty="0" smtClean="0">
                <a:solidFill>
                  <a:srgbClr val="FFFFFF"/>
                </a:solidFill>
              </a:rPr>
              <a:t>Novela energetického zákona (řešení </a:t>
            </a:r>
            <a:r>
              <a:rPr lang="cs-CZ" dirty="0" err="1" smtClean="0">
                <a:solidFill>
                  <a:srgbClr val="FFFFFF"/>
                </a:solidFill>
              </a:rPr>
              <a:t>infrigementu</a:t>
            </a:r>
            <a:r>
              <a:rPr lang="cs-CZ" dirty="0" smtClean="0">
                <a:solidFill>
                  <a:srgbClr val="FFFFFF"/>
                </a:solidFill>
              </a:rPr>
              <a:t> </a:t>
            </a:r>
            <a:br>
              <a:rPr lang="cs-CZ" dirty="0" smtClean="0">
                <a:solidFill>
                  <a:srgbClr val="FFFFFF"/>
                </a:solidFill>
              </a:rPr>
            </a:br>
            <a:r>
              <a:rPr lang="cs-CZ" dirty="0" smtClean="0">
                <a:solidFill>
                  <a:srgbClr val="FFFFFF"/>
                </a:solidFill>
              </a:rPr>
              <a:t>k 3. energetickému balíčku, ochrana spotřebitele). </a:t>
            </a:r>
          </a:p>
          <a:p>
            <a:pPr lvl="1"/>
            <a:r>
              <a:rPr lang="cs-CZ" dirty="0" smtClean="0">
                <a:solidFill>
                  <a:srgbClr val="FFFFFF"/>
                </a:solidFill>
              </a:rPr>
              <a:t>Novela zákona o podporovaných zdrojích energie (podpora OZE po roce 2020, kontrola přiměřenosti podpory).</a:t>
            </a:r>
          </a:p>
          <a:p>
            <a:pPr marL="0" lv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78648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446088"/>
            <a:ext cx="7738945" cy="1015663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Legislativa  					</a:t>
            </a:r>
            <a:r>
              <a:rPr lang="cs-CZ" sz="3200" i="1" dirty="0">
                <a:solidFill>
                  <a:schemeClr val="accent2">
                    <a:lumMod val="90000"/>
                  </a:schemeClr>
                </a:solidFill>
              </a:rPr>
              <a:t/>
            </a:r>
            <a:br>
              <a:rPr lang="cs-CZ" sz="3200" i="1" dirty="0">
                <a:solidFill>
                  <a:schemeClr val="accent2">
                    <a:lumMod val="90000"/>
                  </a:schemeClr>
                </a:solidFill>
              </a:rPr>
            </a:br>
            <a:endParaRPr lang="cs-CZ" sz="34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740304"/>
            <a:ext cx="8242300" cy="5040351"/>
          </a:xfrm>
        </p:spPr>
        <p:txBody>
          <a:bodyPr>
            <a:noAutofit/>
          </a:bodyPr>
          <a:lstStyle/>
          <a:p>
            <a:pPr lvl="1"/>
            <a:r>
              <a:rPr lang="cs-CZ" dirty="0" smtClean="0">
                <a:solidFill>
                  <a:srgbClr val="FFFFFF"/>
                </a:solidFill>
              </a:rPr>
              <a:t>Příprava vyhlášky o měření (příprava na zavedení AMM, 15-minutová zúčtovací perioda).</a:t>
            </a:r>
          </a:p>
          <a:p>
            <a:pPr lvl="1"/>
            <a:r>
              <a:rPr lang="cs-CZ" dirty="0" smtClean="0">
                <a:solidFill>
                  <a:srgbClr val="FFFFFF"/>
                </a:solidFill>
              </a:rPr>
              <a:t>Příprava věcného záměru nového zákona pro energetiku: </a:t>
            </a:r>
          </a:p>
          <a:p>
            <a:pPr lvl="2"/>
            <a:r>
              <a:rPr lang="cs-CZ" sz="2200" dirty="0" smtClean="0">
                <a:solidFill>
                  <a:srgbClr val="FFFFFF"/>
                </a:solidFill>
              </a:rPr>
              <a:t>Předložit vládě do 06/2020.</a:t>
            </a:r>
          </a:p>
          <a:p>
            <a:pPr lvl="2"/>
            <a:r>
              <a:rPr lang="cs-CZ" sz="2200" dirty="0" smtClean="0">
                <a:solidFill>
                  <a:srgbClr val="FFFFFF"/>
                </a:solidFill>
              </a:rPr>
              <a:t>Právní </a:t>
            </a:r>
            <a:r>
              <a:rPr lang="cs-CZ" sz="2200" dirty="0">
                <a:solidFill>
                  <a:srgbClr val="FFFFFF"/>
                </a:solidFill>
              </a:rPr>
              <a:t>rámec pro nový model energetického trhu </a:t>
            </a:r>
            <a:r>
              <a:rPr lang="cs-CZ" sz="2200" dirty="0" smtClean="0">
                <a:solidFill>
                  <a:srgbClr val="FFFFFF"/>
                </a:solidFill>
              </a:rPr>
              <a:t>(„aktivní“ subjekty, sdílená ekonomika, decentralizace, digitalizace…).</a:t>
            </a:r>
          </a:p>
          <a:p>
            <a:pPr lvl="2"/>
            <a:r>
              <a:rPr lang="cs-CZ" sz="2200" dirty="0" smtClean="0">
                <a:solidFill>
                  <a:srgbClr val="FFFFFF"/>
                </a:solidFill>
              </a:rPr>
              <a:t>Zjednodušení</a:t>
            </a:r>
            <a:r>
              <a:rPr lang="cs-CZ" sz="2200" dirty="0">
                <a:solidFill>
                  <a:srgbClr val="FFFFFF"/>
                </a:solidFill>
              </a:rPr>
              <a:t>, systematické propojení a jasné definování </a:t>
            </a:r>
            <a:r>
              <a:rPr lang="cs-CZ" sz="2200" dirty="0" smtClean="0">
                <a:solidFill>
                  <a:srgbClr val="FFFFFF"/>
                </a:solidFill>
              </a:rPr>
              <a:t>činností, </a:t>
            </a:r>
            <a:r>
              <a:rPr lang="cs-CZ" sz="2200" dirty="0">
                <a:solidFill>
                  <a:srgbClr val="FFFFFF"/>
                </a:solidFill>
              </a:rPr>
              <a:t>které mají být novým zákonem upravovány a </a:t>
            </a:r>
            <a:r>
              <a:rPr lang="cs-CZ" sz="2200" dirty="0" smtClean="0">
                <a:solidFill>
                  <a:srgbClr val="FFFFFF"/>
                </a:solidFill>
              </a:rPr>
              <a:t>regulovány (zákon o činnostech, ne pouze o podnikání v energetice).</a:t>
            </a:r>
          </a:p>
          <a:p>
            <a:pPr lvl="2"/>
            <a:r>
              <a:rPr lang="cs-CZ" sz="2200" dirty="0" smtClean="0">
                <a:solidFill>
                  <a:srgbClr val="FFFFFF"/>
                </a:solidFill>
              </a:rPr>
              <a:t>Snížení administrativní zátěže (vstup do podnikání).</a:t>
            </a:r>
          </a:p>
          <a:p>
            <a:pPr lvl="2"/>
            <a:r>
              <a:rPr lang="cs-CZ" sz="2200" dirty="0">
                <a:solidFill>
                  <a:srgbClr val="FFFFFF"/>
                </a:solidFill>
              </a:rPr>
              <a:t>Implementace evropské </a:t>
            </a:r>
            <a:r>
              <a:rPr lang="cs-CZ" sz="2200" dirty="0" smtClean="0">
                <a:solidFill>
                  <a:srgbClr val="FFFFFF"/>
                </a:solidFill>
              </a:rPr>
              <a:t>legislativy.</a:t>
            </a:r>
            <a:endParaRPr lang="cs-CZ" sz="2200" dirty="0">
              <a:solidFill>
                <a:srgbClr val="FFFFFF"/>
              </a:solidFill>
            </a:endParaRPr>
          </a:p>
          <a:p>
            <a:pPr lvl="2"/>
            <a:endParaRPr lang="cs-CZ" sz="2000" dirty="0">
              <a:solidFill>
                <a:srgbClr val="FFFFFF"/>
              </a:solidFill>
            </a:endParaRPr>
          </a:p>
          <a:p>
            <a:pPr lvl="2"/>
            <a:endParaRPr lang="cs-CZ" dirty="0">
              <a:solidFill>
                <a:srgbClr val="FFFFFF"/>
              </a:solidFill>
            </a:endParaRPr>
          </a:p>
          <a:p>
            <a:pPr lvl="2"/>
            <a:endParaRPr lang="cs-CZ" dirty="0" smtClean="0">
              <a:solidFill>
                <a:srgbClr val="FFFFFF"/>
              </a:solidFill>
            </a:endParaRPr>
          </a:p>
          <a:p>
            <a:pPr lvl="0"/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58743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2417375"/>
            <a:ext cx="8242300" cy="492443"/>
          </a:xfrm>
        </p:spPr>
        <p:txBody>
          <a:bodyPr/>
          <a:lstStyle/>
          <a:p>
            <a:pPr algn="ctr"/>
            <a:r>
              <a:rPr lang="cs-CZ" sz="3200" dirty="0"/>
              <a:t>Implementace inteligentního </a:t>
            </a:r>
            <a:r>
              <a:rPr lang="cs-CZ" sz="3200" dirty="0" smtClean="0"/>
              <a:t>měření (AMM)</a:t>
            </a:r>
            <a:endParaRPr lang="cs-CZ" sz="34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44500" y="3415066"/>
            <a:ext cx="8242300" cy="4924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B9E0F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dirty="0" smtClean="0">
                <a:solidFill>
                  <a:schemeClr val="bg1"/>
                </a:solidFill>
              </a:rPr>
              <a:t>(Ing. Tomáš Samuel - E.ON Di)</a:t>
            </a:r>
            <a:endParaRPr lang="cs-CZ" sz="3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46756" y="462844"/>
            <a:ext cx="8771466" cy="554284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cs-CZ" sz="1800" b="1" dirty="0"/>
              <a:t>Cílem skupiny A17/P12 bylo připravit se na nasazení AMM technologie z pohledu technické stránky elektroměru a dále připravit vstupy pro tvorbu nové legislativy AMM. Výstupy ze skupiny byly následující: </a:t>
            </a:r>
            <a:endParaRPr lang="cs-CZ" sz="1800" b="1" dirty="0">
              <a:solidFill>
                <a:srgbClr val="FF0000"/>
              </a:solidFill>
            </a:endParaRPr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základní technické specifikace </a:t>
            </a:r>
            <a:r>
              <a:rPr lang="cs-CZ" sz="1650" dirty="0" smtClean="0"/>
              <a:t>měřidel, </a:t>
            </a:r>
            <a:endParaRPr lang="cs-CZ" sz="1650" dirty="0"/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kategorizace měřidel AMM dle jejich poskytované </a:t>
            </a:r>
            <a:r>
              <a:rPr lang="cs-CZ" sz="1650" dirty="0" smtClean="0"/>
              <a:t>funkčnosti,</a:t>
            </a:r>
            <a:endParaRPr lang="cs-CZ" sz="1650" dirty="0"/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rozhraní HAN ELM na </a:t>
            </a:r>
            <a:r>
              <a:rPr lang="cs-CZ" sz="1650" dirty="0" smtClean="0"/>
              <a:t>zákazníka,</a:t>
            </a:r>
            <a:endParaRPr lang="cs-CZ" sz="1650" dirty="0"/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kvalita dat </a:t>
            </a:r>
            <a:r>
              <a:rPr lang="cs-CZ" sz="1650" dirty="0" smtClean="0"/>
              <a:t>AMM,</a:t>
            </a:r>
            <a:endParaRPr lang="cs-CZ" sz="1650" dirty="0"/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analýza algoritmů výpočtu a jejich vyhodnocení pro stanovení celkové energie u třífázových odběrných </a:t>
            </a:r>
            <a:r>
              <a:rPr lang="cs-CZ" sz="1650" dirty="0" smtClean="0"/>
              <a:t>míst,</a:t>
            </a:r>
            <a:endParaRPr lang="cs-CZ" sz="1650" dirty="0"/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analýza možností měření frekvence, napětí a negativních dopadů nesymetrie spotřeby třífázových </a:t>
            </a:r>
            <a:r>
              <a:rPr lang="cs-CZ" sz="1650" dirty="0" smtClean="0"/>
              <a:t>odběrů,</a:t>
            </a:r>
            <a:endParaRPr lang="cs-CZ" sz="1650" dirty="0"/>
          </a:p>
          <a:p>
            <a:pPr marL="531652" lvl="2" indent="-179226" defTabSz="913577" fontAlgn="ctr">
              <a:lnSpc>
                <a:spcPct val="120000"/>
              </a:lnSpc>
              <a:spcBef>
                <a:spcPts val="0"/>
              </a:spcBef>
              <a:buSzPct val="100000"/>
            </a:pPr>
            <a:r>
              <a:rPr lang="cs-CZ" sz="1650" dirty="0"/>
              <a:t>bezpečnostní požadavky na měřidla a související </a:t>
            </a:r>
            <a:r>
              <a:rPr lang="cs-CZ" sz="1650" dirty="0" smtClean="0"/>
              <a:t>infrastrukturu,</a:t>
            </a:r>
            <a:endParaRPr lang="cs-CZ" sz="1650" dirty="0"/>
          </a:p>
          <a:p>
            <a:pPr marL="531652" lvl="2" indent="-179226" defTabSz="913577">
              <a:lnSpc>
                <a:spcPct val="120000"/>
              </a:lnSpc>
              <a:spcBef>
                <a:spcPts val="0"/>
              </a:spcBef>
              <a:buSzPct val="100000"/>
              <a:defRPr/>
            </a:pPr>
            <a:r>
              <a:rPr lang="cs-CZ" sz="1650" dirty="0"/>
              <a:t>vyhodnocení možnosti nahrazení měření typu B za měření typu S u odběrných míst s instalovanými zdroji v segmentu MOO včetně základního vyhodnocení podmínek takovéhoto </a:t>
            </a:r>
            <a:r>
              <a:rPr lang="cs-CZ" sz="1650" dirty="0" smtClean="0"/>
              <a:t>nahrazení,</a:t>
            </a:r>
            <a:endParaRPr lang="cs-CZ" sz="1650" dirty="0"/>
          </a:p>
          <a:p>
            <a:pPr marL="531652" lvl="2" indent="-179226" defTabSz="913577">
              <a:lnSpc>
                <a:spcPct val="120000"/>
              </a:lnSpc>
              <a:spcBef>
                <a:spcPts val="0"/>
              </a:spcBef>
              <a:buSzPct val="100000"/>
              <a:defRPr/>
            </a:pPr>
            <a:r>
              <a:rPr lang="cs-CZ" sz="1650" dirty="0"/>
              <a:t>analýza vhodnosti instalace modulárních měřidel s ohledem na aktuální podmínky jednotlivých DSO, stav vývoje a standardizace chytrých </a:t>
            </a:r>
            <a:r>
              <a:rPr lang="cs-CZ" sz="1650" dirty="0" smtClean="0"/>
              <a:t>technologií.</a:t>
            </a:r>
            <a:endParaRPr lang="cs-CZ" sz="165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u="sng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="" xmlns:a16="http://schemas.microsoft.com/office/drawing/2014/main" id="{6E2206FA-9667-4E88-9969-E6B3D98F1954}"/>
              </a:ext>
            </a:extLst>
          </p:cNvPr>
          <p:cNvSpPr txBox="1">
            <a:spLocks/>
          </p:cNvSpPr>
          <p:nvPr/>
        </p:nvSpPr>
        <p:spPr>
          <a:xfrm>
            <a:off x="377998" y="373500"/>
            <a:ext cx="8416045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sz="2400" kern="100" baseline="0">
                <a:solidFill>
                  <a:srgbClr val="EA1C0A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kumimoji="0" lang="cs-CZ" sz="2800" b="1" i="0" u="none" strike="noStrike" kern="100" cap="none" spc="0" normalizeH="0" baseline="0" noProof="0" dirty="0" smtClean="0">
                <a:ln>
                  <a:noFill/>
                </a:ln>
                <a:solidFill>
                  <a:srgbClr val="B9E0F7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</a:rPr>
              <a:t>Výstupy z ukončené karty A17/P12</a:t>
            </a:r>
            <a:r>
              <a:rPr kumimoji="0" lang="cs-CZ" sz="2400" b="1" i="0" u="none" strike="noStrike" kern="100" cap="none" spc="0" normalizeH="0" baseline="0" noProof="0" dirty="0" smtClean="0">
                <a:ln>
                  <a:noFill/>
                </a:ln>
                <a:solidFill>
                  <a:srgbClr val="B9E0F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cs-CZ" b="1" noProof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cs-CZ" sz="2400" b="1" i="0" u="none" strike="noStrike" kern="100" cap="none" spc="0" normalizeH="0" baseline="0" noProof="0" dirty="0" smtClean="0">
                <a:ln>
                  <a:noFill/>
                </a:ln>
                <a:solidFill>
                  <a:srgbClr val="B9E0F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kumimoji="0" lang="cs-CZ" sz="2400" b="1" i="0" u="none" strike="noStrike" kern="100" cap="none" spc="0" normalizeH="0" baseline="0" noProof="0" dirty="0">
              <a:ln>
                <a:noFill/>
              </a:ln>
              <a:solidFill>
                <a:srgbClr val="B9E0F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85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46756" y="733500"/>
            <a:ext cx="8771466" cy="554284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dirty="0"/>
              <a:t>Východiska</a:t>
            </a:r>
            <a:r>
              <a:rPr lang="cs-CZ" sz="1800" b="1" dirty="0"/>
              <a:t> </a:t>
            </a:r>
          </a:p>
          <a:p>
            <a:pPr lvl="1">
              <a:buClr>
                <a:srgbClr val="000000"/>
              </a:buClr>
              <a:buSzPct val="100000"/>
            </a:pPr>
            <a:r>
              <a:rPr lang="cs-CZ" sz="1800" dirty="0"/>
              <a:t>Zavedení průběhové měření na hladině NN v souladu s evropskou legislativou.</a:t>
            </a:r>
          </a:p>
          <a:p>
            <a:pPr lvl="1">
              <a:buClr>
                <a:srgbClr val="000000"/>
              </a:buClr>
              <a:buSzPct val="100000"/>
            </a:pPr>
            <a:r>
              <a:rPr lang="cs-CZ" sz="1800" dirty="0"/>
              <a:t>Před zavedením inteligentního měření je nutné finalizovat dřívější výstupy A17/P12.</a:t>
            </a:r>
          </a:p>
          <a:p>
            <a:pPr>
              <a:spcBef>
                <a:spcPts val="2400"/>
              </a:spcBef>
            </a:pPr>
            <a:r>
              <a:rPr lang="cs-CZ" sz="2000" b="1" dirty="0" smtClean="0"/>
              <a:t>Hlavní </a:t>
            </a:r>
            <a:r>
              <a:rPr lang="cs-CZ" sz="2000" b="1" dirty="0"/>
              <a:t>cíle ZL 13 (dříve karta A17/P12) - Implementace inteligentního měření </a:t>
            </a:r>
          </a:p>
          <a:p>
            <a:pPr lvl="1">
              <a:lnSpc>
                <a:spcPct val="110000"/>
              </a:lnSpc>
            </a:pPr>
            <a:r>
              <a:rPr lang="cs-CZ" sz="1800" dirty="0"/>
              <a:t>Upřesnit technické standardy (kybernetická bezpečnost v měřidlech AMM, technické parametry pro rozhraní na zákazníka v TS elektroměrů AMM, analýza kvality dat z AMM) a zapracovat do právních norem.</a:t>
            </a:r>
          </a:p>
          <a:p>
            <a:pPr lvl="1">
              <a:lnSpc>
                <a:spcPct val="110000"/>
              </a:lnSpc>
            </a:pPr>
            <a:r>
              <a:rPr lang="cs-CZ" sz="1800" dirty="0"/>
              <a:t>Zpracování podkladů pro aktualizaci vyhlášky o měření a případných dalších právních norem (PPDS, PNE </a:t>
            </a:r>
            <a:r>
              <a:rPr lang="cs-CZ" sz="1800" dirty="0" err="1"/>
              <a:t>atp</a:t>
            </a:r>
            <a:r>
              <a:rPr lang="cs-CZ" sz="1800" dirty="0"/>
              <a:t>).</a:t>
            </a:r>
          </a:p>
          <a:p>
            <a:pPr lvl="1">
              <a:lnSpc>
                <a:spcPct val="110000"/>
              </a:lnSpc>
            </a:pPr>
            <a:r>
              <a:rPr lang="cs-CZ" sz="1800" dirty="0"/>
              <a:t>Stanovit parametry, podmínky a postupy pro realizaci měření AMM v DS s cílem stanovení práv a povinností DSO a zákazníků. </a:t>
            </a:r>
          </a:p>
          <a:p>
            <a:pPr lvl="1">
              <a:lnSpc>
                <a:spcPct val="110000"/>
              </a:lnSpc>
            </a:pPr>
            <a:r>
              <a:rPr lang="cs-CZ" sz="1800" dirty="0"/>
              <a:t>Zajištění validace metodiky hodnocení AMM technologií, její předpublikační přípravy a finalizace pro </a:t>
            </a:r>
            <a:r>
              <a:rPr lang="cs-CZ" sz="1800" dirty="0" smtClean="0"/>
              <a:t>širší využití</a:t>
            </a:r>
            <a:r>
              <a:rPr lang="cs-CZ" sz="18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="" xmlns:a16="http://schemas.microsoft.com/office/drawing/2014/main" id="{6E2206FA-9667-4E88-9969-E6B3D98F1954}"/>
              </a:ext>
            </a:extLst>
          </p:cNvPr>
          <p:cNvSpPr txBox="1">
            <a:spLocks/>
          </p:cNvSpPr>
          <p:nvPr/>
        </p:nvSpPr>
        <p:spPr>
          <a:xfrm>
            <a:off x="428619" y="468694"/>
            <a:ext cx="8416045" cy="5296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sz="2400" kern="100" baseline="0">
                <a:solidFill>
                  <a:srgbClr val="EA1C0A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sz="2800" b="1" dirty="0">
                <a:solidFill>
                  <a:srgbClr val="B9E0F7"/>
                </a:solidFill>
              </a:rPr>
              <a:t>ZL13 - Implementace inteligentního měření</a:t>
            </a:r>
            <a:r>
              <a:rPr lang="cs-CZ" b="1" dirty="0">
                <a:solidFill>
                  <a:srgbClr val="B9E0F7"/>
                </a:solidFill>
              </a:rPr>
              <a:t> </a:t>
            </a:r>
            <a:r>
              <a:rPr lang="cs-CZ" b="1" dirty="0" smtClean="0">
                <a:solidFill>
                  <a:srgbClr val="B9E0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cs-CZ" sz="2400" b="1" i="0" u="none" strike="noStrike" kern="1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kumimoji="0" lang="cs-CZ" sz="2400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372534" y="1016000"/>
            <a:ext cx="8644466" cy="4752623"/>
          </a:xfrm>
        </p:spPr>
        <p:txBody>
          <a:bodyPr>
            <a:noAutofit/>
          </a:bodyPr>
          <a:lstStyle/>
          <a:p>
            <a:pPr marL="179227" lvl="1" indent="-179226" defTabSz="913577">
              <a:lnSpc>
                <a:spcPct val="150000"/>
              </a:lnSpc>
              <a:spcBef>
                <a:spcPts val="1800"/>
              </a:spcBef>
              <a:spcAft>
                <a:spcPts val="599"/>
              </a:spcAft>
            </a:pPr>
            <a:r>
              <a:rPr lang="cs-CZ" sz="1900" dirty="0"/>
              <a:t>Práce v ZL13 budou navazovat na řešení a výstupy ze skupiny A17/P12.</a:t>
            </a:r>
          </a:p>
          <a:p>
            <a:pPr marL="179227" lvl="1" indent="-179226" defTabSz="913577">
              <a:lnSpc>
                <a:spcPct val="150000"/>
              </a:lnSpc>
              <a:spcBef>
                <a:spcPts val="1800"/>
              </a:spcBef>
              <a:spcAft>
                <a:spcPts val="599"/>
              </a:spcAft>
            </a:pPr>
            <a:r>
              <a:rPr lang="cs-CZ" sz="1900" dirty="0" smtClean="0"/>
              <a:t>Výstupy </a:t>
            </a:r>
            <a:r>
              <a:rPr lang="cs-CZ" sz="1900" dirty="0"/>
              <a:t>ZL13 budou sloužit pro další úpravy metrologické legislativy vzhledem k AMM.</a:t>
            </a:r>
          </a:p>
          <a:p>
            <a:pPr marL="179227" lvl="1" indent="-179226" defTabSz="913577">
              <a:lnSpc>
                <a:spcPct val="150000"/>
              </a:lnSpc>
              <a:spcBef>
                <a:spcPts val="1800"/>
              </a:spcBef>
              <a:spcAft>
                <a:spcPts val="599"/>
              </a:spcAft>
            </a:pPr>
            <a:r>
              <a:rPr lang="cs-CZ" sz="1900" dirty="0" smtClean="0"/>
              <a:t>ZL13 </a:t>
            </a:r>
            <a:r>
              <a:rPr lang="cs-CZ" sz="1900" dirty="0"/>
              <a:t>bude společně harmonizovat některé kroky vedoucí k naplnění požadavků z </a:t>
            </a:r>
            <a:r>
              <a:rPr lang="cs-CZ" sz="1900" dirty="0" smtClean="0"/>
              <a:t>připravované nové vyhlášky o měření elektřiny. </a:t>
            </a:r>
            <a:endParaRPr lang="cs-CZ" sz="1900" dirty="0"/>
          </a:p>
          <a:p>
            <a:pPr marL="179227" lvl="1" indent="-179226" defTabSz="913577">
              <a:lnSpc>
                <a:spcPct val="150000"/>
              </a:lnSpc>
              <a:spcBef>
                <a:spcPts val="1800"/>
              </a:spcBef>
              <a:spcAft>
                <a:spcPts val="599"/>
              </a:spcAft>
            </a:pPr>
            <a:r>
              <a:rPr lang="cs-CZ" sz="1900" dirty="0" smtClean="0"/>
              <a:t>Zajištění </a:t>
            </a:r>
            <a:r>
              <a:rPr lang="cs-CZ" sz="1900" dirty="0"/>
              <a:t>naplnění cílů a povinností vyplývajících z evropské legislativy a rozvoje trhu (především s flexibilitou).</a:t>
            </a:r>
          </a:p>
          <a:p>
            <a:pPr marL="179227" lvl="1" indent="-179226" defTabSz="913577">
              <a:lnSpc>
                <a:spcPct val="150000"/>
              </a:lnSpc>
              <a:spcBef>
                <a:spcPts val="1800"/>
              </a:spcBef>
              <a:spcAft>
                <a:spcPts val="599"/>
              </a:spcAft>
            </a:pPr>
            <a:r>
              <a:rPr lang="cs-CZ" sz="1900" dirty="0" smtClean="0"/>
              <a:t>Zajistit </a:t>
            </a:r>
            <a:r>
              <a:rPr lang="cs-CZ" sz="1900" dirty="0"/>
              <a:t>ekonomické vyhodnocení nákladů a přínosů s ohledem na závěry </a:t>
            </a:r>
            <a:r>
              <a:rPr lang="cs-CZ" sz="1900" dirty="0" smtClean="0"/>
              <a:t>tohoto </a:t>
            </a:r>
            <a:r>
              <a:rPr lang="cs-CZ" sz="1900" dirty="0"/>
              <a:t>ZL13</a:t>
            </a:r>
            <a:r>
              <a:rPr lang="cs-CZ" sz="1900" dirty="0" smtClean="0"/>
              <a:t>.</a:t>
            </a:r>
            <a:endParaRPr lang="cs-CZ" sz="1900" dirty="0"/>
          </a:p>
        </p:txBody>
      </p:sp>
      <p:sp>
        <p:nvSpPr>
          <p:cNvPr id="8" name="Nadpis 1">
            <a:extLst>
              <a:ext uri="{FF2B5EF4-FFF2-40B4-BE49-F238E27FC236}">
                <a16:creationId xmlns="" xmlns:a16="http://schemas.microsoft.com/office/drawing/2014/main" id="{6E2206FA-9667-4E88-9969-E6B3D98F1954}"/>
              </a:ext>
            </a:extLst>
          </p:cNvPr>
          <p:cNvSpPr txBox="1">
            <a:spLocks/>
          </p:cNvSpPr>
          <p:nvPr/>
        </p:nvSpPr>
        <p:spPr>
          <a:xfrm>
            <a:off x="377998" y="689589"/>
            <a:ext cx="8416045" cy="34898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2500"/>
              </a:lnSpc>
              <a:spcBef>
                <a:spcPct val="0"/>
              </a:spcBef>
              <a:buNone/>
              <a:defRPr sz="2400" kern="100" baseline="0">
                <a:solidFill>
                  <a:srgbClr val="EA1C0A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sz="2800" b="1" dirty="0">
                <a:solidFill>
                  <a:srgbClr val="B9E0F7"/>
                </a:solidFill>
              </a:rPr>
              <a:t>ZL13 </a:t>
            </a:r>
            <a:r>
              <a:rPr lang="cs-CZ" sz="2800" b="1" dirty="0" smtClean="0">
                <a:solidFill>
                  <a:srgbClr val="B9E0F7"/>
                </a:solidFill>
              </a:rPr>
              <a:t>– Shrnutí Implementace AMM</a:t>
            </a:r>
            <a:r>
              <a:rPr lang="cs-CZ" sz="2800" b="1" dirty="0" smtClean="0">
                <a:solidFill>
                  <a:schemeClr val="bg1"/>
                </a:solidFill>
              </a:rPr>
              <a:t>	</a:t>
            </a:r>
            <a:r>
              <a:rPr lang="cs-CZ" sz="2800" b="1" dirty="0" smtClean="0"/>
              <a:t>	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cs-CZ" sz="2400" b="1" i="0" u="none" strike="noStrike" kern="1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kumimoji="0" lang="cs-CZ" sz="2400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3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2417375"/>
            <a:ext cx="8242300" cy="615553"/>
          </a:xfrm>
        </p:spPr>
        <p:txBody>
          <a:bodyPr/>
          <a:lstStyle/>
          <a:p>
            <a:pPr algn="ctr"/>
            <a:r>
              <a:rPr lang="cs-CZ" sz="4000" dirty="0" smtClean="0"/>
              <a:t>Flexibilita, agregace</a:t>
            </a:r>
            <a:endParaRPr lang="cs-CZ" sz="40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44500" y="3415066"/>
            <a:ext cx="8242300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B9E0F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(Ing. Svatopluk Vnouček, Ph.D. </a:t>
            </a:r>
            <a:r>
              <a:rPr lang="cs-CZ" sz="2400" dirty="0" smtClean="0">
                <a:solidFill>
                  <a:schemeClr val="bg1"/>
                </a:solidFill>
              </a:rPr>
              <a:t>- ČEPS, a.s.)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33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446088"/>
            <a:ext cx="7738945" cy="2492990"/>
          </a:xfrm>
        </p:spPr>
        <p:txBody>
          <a:bodyPr/>
          <a:lstStyle/>
          <a:p>
            <a:r>
              <a:rPr lang="cs-CZ" sz="3200" dirty="0" smtClean="0"/>
              <a:t>Výstupy NAP SG: Flexibilita a </a:t>
            </a:r>
            <a:r>
              <a:rPr lang="cs-CZ" sz="3200" dirty="0"/>
              <a:t>agregace </a:t>
            </a:r>
            <a:r>
              <a:rPr lang="cs-CZ" sz="3200" dirty="0" smtClean="0"/>
              <a:t> </a:t>
            </a:r>
            <a:r>
              <a:rPr lang="cs-CZ" sz="3200" dirty="0" smtClean="0">
                <a:solidFill>
                  <a:schemeClr val="bg1"/>
                </a:solidFill>
              </a:rPr>
              <a:t>				  </a:t>
            </a: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r>
              <a:rPr lang="cs-CZ" sz="3200" i="1" dirty="0"/>
              <a:t/>
            </a:r>
            <a:br>
              <a:rPr lang="cs-CZ" sz="3200" i="1" dirty="0"/>
            </a:br>
            <a:endParaRPr lang="cs-CZ" sz="3400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740304"/>
            <a:ext cx="8242300" cy="5040351"/>
          </a:xfrm>
        </p:spPr>
        <p:txBody>
          <a:bodyPr>
            <a:noAutofit/>
          </a:bodyPr>
          <a:lstStyle/>
          <a:p>
            <a:pPr lvl="0"/>
            <a:r>
              <a:rPr lang="cs-CZ" sz="2000" dirty="0" smtClean="0"/>
              <a:t>Studie </a:t>
            </a:r>
            <a:r>
              <a:rPr lang="cs-CZ" sz="2000" dirty="0"/>
              <a:t>„Role agregátora v české energetice“ - </a:t>
            </a:r>
            <a:r>
              <a:rPr lang="cs-CZ" sz="2000" dirty="0" err="1"/>
              <a:t>Deloitte</a:t>
            </a:r>
            <a:r>
              <a:rPr lang="cs-CZ" sz="2000" dirty="0"/>
              <a:t> ČR</a:t>
            </a:r>
          </a:p>
          <a:p>
            <a:pPr lvl="1"/>
            <a:r>
              <a:rPr lang="cs-CZ" sz="2000" dirty="0"/>
              <a:t>zmapování zahraničních zkušeností vybraných </a:t>
            </a:r>
            <a:r>
              <a:rPr lang="cs-CZ" sz="2000" dirty="0" smtClean="0"/>
              <a:t>zemí. 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Studie „Potenciál flexibility DECE a spotřeby vč. akumulace a elektromobility pro řízení ES ČR v prostředí SG“- E&amp;Y s.r.o.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Doporučení pro navazující práce - zohledněny v aktualizaci NAP </a:t>
            </a:r>
            <a:r>
              <a:rPr lang="cs-CZ" sz="2000" dirty="0" smtClean="0"/>
              <a:t>SG.</a:t>
            </a:r>
            <a:endParaRPr lang="cs-CZ" sz="2000" dirty="0"/>
          </a:p>
        </p:txBody>
      </p:sp>
      <p:sp>
        <p:nvSpPr>
          <p:cNvPr id="4" name="Notched Right Arrow 5">
            <a:extLst>
              <a:ext uri="{FF2B5EF4-FFF2-40B4-BE49-F238E27FC236}">
                <a16:creationId xmlns:a16="http://schemas.microsoft.com/office/drawing/2014/main" xmlns="" id="{20DFB62B-938A-734C-8397-45BCF8C16AAF}"/>
              </a:ext>
            </a:extLst>
          </p:cNvPr>
          <p:cNvSpPr/>
          <p:nvPr/>
        </p:nvSpPr>
        <p:spPr>
          <a:xfrm>
            <a:off x="3306410" y="3233294"/>
            <a:ext cx="2104501" cy="10002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675"/>
          </a:p>
        </p:txBody>
      </p:sp>
    </p:spTree>
    <p:extLst>
      <p:ext uri="{BB962C8B-B14F-4D97-AF65-F5344CB8AC3E}">
        <p14:creationId xmlns:p14="http://schemas.microsoft.com/office/powerpoint/2010/main" val="131846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355281"/>
            <a:ext cx="8242299" cy="492443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Flexibilita – výrobny do r. </a:t>
            </a:r>
            <a:r>
              <a:rPr lang="cs-CZ" sz="3200" dirty="0">
                <a:solidFill>
                  <a:schemeClr val="accent2">
                    <a:lumMod val="90000"/>
                  </a:schemeClr>
                </a:solidFill>
              </a:rPr>
              <a:t>2040		</a:t>
            </a:r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        </a:t>
            </a:r>
            <a:endParaRPr lang="cs-CZ" sz="32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type="body" sz="quarter" idx="10"/>
          </p:nvPr>
        </p:nvSpPr>
        <p:spPr>
          <a:xfrm>
            <a:off x="362154" y="1226629"/>
            <a:ext cx="4154032" cy="2257047"/>
          </a:xfrm>
        </p:spPr>
        <p:txBody>
          <a:bodyPr>
            <a:normAutofit/>
          </a:bodyPr>
          <a:lstStyle/>
          <a:p>
            <a:r>
              <a:rPr lang="cs-CZ" sz="1800" dirty="0"/>
              <a:t>Reálný potenciál flexibility zdrojů DECE v síti VN a VVN klesá</a:t>
            </a:r>
          </a:p>
          <a:p>
            <a:r>
              <a:rPr lang="cs-CZ" sz="1800" dirty="0"/>
              <a:t>Potenciál zdrojů na nižších napěťových hladinách roste</a:t>
            </a:r>
          </a:p>
          <a:p>
            <a:endParaRPr lang="cs-CZ" sz="3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55162" y="3232042"/>
            <a:ext cx="1511873" cy="13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4283" tIns="17142" rIns="34283" bIns="17142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sz="675"/>
          </a:p>
        </p:txBody>
      </p:sp>
      <p:pic>
        <p:nvPicPr>
          <p:cNvPr id="2049" name="Obrázek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95" y="3722945"/>
            <a:ext cx="4354735" cy="18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695295" y="5623407"/>
            <a:ext cx="3643790" cy="21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4283" tIns="17142" rIns="34283" bIns="1714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34280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Očekávaný vývoj potenciálu </a:t>
            </a:r>
            <a:r>
              <a:rPr lang="cs-CZ" altLang="cs-CZ" sz="1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kladné</a:t>
            </a:r>
            <a:r>
              <a:rPr lang="cs-CZ" altLang="cs-CZ" sz="12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flexibility DECE</a:t>
            </a:r>
            <a:endParaRPr lang="cs-CZ" altLang="cs-CZ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625995" y="4587159"/>
            <a:ext cx="69300" cy="13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4283" tIns="17142" rIns="34283" bIns="17142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 sz="675"/>
          </a:p>
        </p:txBody>
      </p:sp>
      <p:pic>
        <p:nvPicPr>
          <p:cNvPr id="2052" name="Obrázek 184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73" y="3710220"/>
            <a:ext cx="4360193" cy="18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14195" y="5621442"/>
            <a:ext cx="4405071" cy="21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4283" tIns="17142" rIns="34283" bIns="17142" numCol="1" anchor="ctr" anchorCtr="0" compatLnSpc="1">
            <a:prstTxWarp prst="textNoShape">
              <a:avLst/>
            </a:prstTxWarp>
            <a:spAutoFit/>
          </a:bodyPr>
          <a:lstStyle/>
          <a:p>
            <a:pPr defTabSz="34280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12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Očekávaný vývoj potenciálu </a:t>
            </a:r>
            <a:r>
              <a:rPr lang="cs-CZ" altLang="cs-CZ" sz="12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záporné</a:t>
            </a:r>
            <a:r>
              <a:rPr lang="cs-CZ" altLang="cs-CZ" sz="12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flexibility DECE 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380376" y="5840727"/>
            <a:ext cx="1763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Zdroj: Studie Ernst &amp; </a:t>
            </a:r>
            <a:r>
              <a:rPr lang="cs-CZ" altLang="cs-CZ" sz="1000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Young</a:t>
            </a:r>
            <a:endParaRPr lang="cs-CZ" altLang="cs-CZ" sz="1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2" name="Obrázek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919" y="1282901"/>
            <a:ext cx="1923796" cy="1660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TextovéPole 9"/>
          <p:cNvSpPr txBox="1"/>
          <p:nvPr/>
        </p:nvSpPr>
        <p:spPr>
          <a:xfrm>
            <a:off x="4772070" y="3007004"/>
            <a:ext cx="21434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Flexibilita zdrojů (využívaná a potenciál) v síti </a:t>
            </a:r>
            <a:r>
              <a:rPr lang="cs-CZ" sz="11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110 </a:t>
            </a:r>
            <a:r>
              <a:rPr lang="cs-CZ" sz="1100" b="1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kV</a:t>
            </a:r>
            <a:r>
              <a:rPr lang="cs-CZ" sz="11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1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(2018) </a:t>
            </a:r>
            <a:endParaRPr lang="cs-CZ" sz="1100" dirty="0">
              <a:solidFill>
                <a:schemeClr val="bg1"/>
              </a:solidFill>
            </a:endParaRPr>
          </a:p>
        </p:txBody>
      </p:sp>
      <p:pic>
        <p:nvPicPr>
          <p:cNvPr id="14" name="Obrázek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420" y="1273316"/>
            <a:ext cx="1970833" cy="1660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1" name="TextovéPole 10"/>
          <p:cNvSpPr txBox="1"/>
          <p:nvPr/>
        </p:nvSpPr>
        <p:spPr>
          <a:xfrm>
            <a:off x="6990420" y="3003549"/>
            <a:ext cx="19708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Flexibilita zdrojů (využívaná a potenciál) v síti </a:t>
            </a:r>
            <a:r>
              <a:rPr lang="cs-CZ" sz="1100" b="1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VN</a:t>
            </a:r>
            <a:r>
              <a:rPr lang="cs-CZ" sz="110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(2018)</a:t>
            </a:r>
            <a:endParaRPr lang="cs-CZ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89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498" y="580659"/>
            <a:ext cx="8242299" cy="291105"/>
          </a:xfrm>
        </p:spPr>
        <p:txBody>
          <a:bodyPr anchor="ctr"/>
          <a:lstStyle/>
          <a:p>
            <a:pPr>
              <a:lnSpc>
                <a:spcPts val="1875"/>
              </a:lnSpc>
            </a:pPr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Flexibilita – </a:t>
            </a:r>
            <a:r>
              <a:rPr lang="cs-CZ" sz="3200" dirty="0">
                <a:solidFill>
                  <a:schemeClr val="accent2">
                    <a:lumMod val="90000"/>
                  </a:schemeClr>
                </a:solidFill>
              </a:rPr>
              <a:t>spotřeba do r. </a:t>
            </a:r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2040		        </a:t>
            </a:r>
            <a:endParaRPr lang="cs-CZ" sz="32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type="body" sz="quarter" idx="10"/>
          </p:nvPr>
        </p:nvSpPr>
        <p:spPr>
          <a:xfrm>
            <a:off x="444499" y="888168"/>
            <a:ext cx="8242300" cy="4654589"/>
          </a:xfrm>
        </p:spPr>
        <p:txBody>
          <a:bodyPr>
            <a:normAutofit/>
          </a:bodyPr>
          <a:lstStyle/>
          <a:p>
            <a:pPr fontAlgn="ctr"/>
            <a:r>
              <a:rPr lang="cs-CZ" kern="0" dirty="0" smtClean="0"/>
              <a:t>Teoreticky existuje značný potenciál minutové kladné flexibility spotřeby.</a:t>
            </a:r>
          </a:p>
          <a:p>
            <a:pPr fontAlgn="ctr"/>
            <a:r>
              <a:rPr lang="cs-CZ" kern="0" dirty="0" smtClean="0"/>
              <a:t>Potřeba ověření reálného potenciálu.</a:t>
            </a:r>
          </a:p>
          <a:p>
            <a:endParaRPr lang="cs-CZ" kern="600" dirty="0">
              <a:ea typeface="Times New Roman"/>
              <a:cs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4294967295"/>
          </p:nvPr>
        </p:nvSpPr>
        <p:spPr>
          <a:xfrm>
            <a:off x="6969480" y="5755600"/>
            <a:ext cx="2076356" cy="284545"/>
          </a:xfrm>
          <a:prstGeom prst="rect">
            <a:avLst/>
          </a:prstGeom>
        </p:spPr>
        <p:txBody>
          <a:bodyPr/>
          <a:lstStyle/>
          <a:p>
            <a:r>
              <a:rPr lang="cs-CZ" sz="105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Zdroj: Studie Ernst &amp; </a:t>
            </a:r>
            <a:r>
              <a:rPr lang="cs-CZ" sz="1050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Young</a:t>
            </a:r>
            <a:endParaRPr lang="cs-CZ" sz="1050" i="1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98" y="2784429"/>
            <a:ext cx="5238570" cy="2460625"/>
          </a:xfrm>
          <a:prstGeom prst="rect">
            <a:avLst/>
          </a:prstGeom>
        </p:spPr>
      </p:pic>
      <p:sp>
        <p:nvSpPr>
          <p:cNvPr id="9" name="Zástupný symbol pro obsah 5"/>
          <p:cNvSpPr txBox="1">
            <a:spLocks/>
          </p:cNvSpPr>
          <p:nvPr/>
        </p:nvSpPr>
        <p:spPr>
          <a:xfrm>
            <a:off x="5931302" y="2696469"/>
            <a:ext cx="3212698" cy="32014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504000" indent="-504000" algn="l" defTabSz="217746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Font typeface="Wingdings 2" panose="05020102010507070707" pitchFamily="18" charset="2"/>
              <a:buChar char="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440000" indent="-504000" algn="l" defTabSz="217746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Wingdings 2" panose="05020102010507070707" pitchFamily="18" charset="2"/>
              <a:buChar char="¡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76000" indent="-504000" algn="l" defTabSz="217746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Wingdings 2" panose="05020102010507070707" pitchFamily="18" charset="2"/>
              <a:buChar char="¡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12000" indent="-504000" algn="l" defTabSz="217746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Wingdings 2" panose="05020102010507070707" pitchFamily="18" charset="2"/>
              <a:buChar char="¡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248000" indent="-504000" algn="l" defTabSz="2177461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Wingdings 2" panose="05020102010507070707" pitchFamily="18" charset="2"/>
              <a:buChar char="¡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8017" indent="-544365" algn="l" defTabSz="217746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747" indent="-544365" algn="l" defTabSz="217746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5478" indent="-544365" algn="l" defTabSz="217746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4208" indent="-544365" algn="l" defTabSz="2177461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ctr">
              <a:spcAft>
                <a:spcPts val="600"/>
              </a:spcAft>
              <a:buNone/>
            </a:pPr>
            <a:r>
              <a:rPr lang="cs-CZ" sz="1800" b="1" kern="0" dirty="0">
                <a:solidFill>
                  <a:schemeClr val="bg1"/>
                </a:solidFill>
              </a:rPr>
              <a:t>FM+ (minutová kladná flexibilita) </a:t>
            </a:r>
          </a:p>
          <a:p>
            <a:pPr fontAlgn="ctr">
              <a:spcAft>
                <a:spcPts val="600"/>
              </a:spcAft>
            </a:pPr>
            <a:r>
              <a:rPr lang="cs-CZ" sz="1600" dirty="0">
                <a:solidFill>
                  <a:schemeClr val="bg1"/>
                </a:solidFill>
              </a:rPr>
              <a:t>max. předstih celkové doby aktivace do plného náběhu nepřesahuje 15 min. </a:t>
            </a:r>
          </a:p>
          <a:p>
            <a:pPr fontAlgn="ctr">
              <a:spcAft>
                <a:spcPts val="600"/>
              </a:spcAft>
            </a:pPr>
            <a:r>
              <a:rPr lang="cs-CZ" sz="1600" dirty="0">
                <a:solidFill>
                  <a:schemeClr val="bg1"/>
                </a:solidFill>
              </a:rPr>
              <a:t>max. doba trvání nepřesahuje 15 min.</a:t>
            </a:r>
          </a:p>
          <a:p>
            <a:pPr marL="0" indent="0" fontAlgn="ctr">
              <a:spcAft>
                <a:spcPts val="600"/>
              </a:spcAft>
              <a:buNone/>
            </a:pPr>
            <a:r>
              <a:rPr lang="cs-CZ" sz="1800" b="1" kern="0" dirty="0" smtClean="0">
                <a:solidFill>
                  <a:schemeClr val="bg1"/>
                </a:solidFill>
              </a:rPr>
              <a:t>FH</a:t>
            </a:r>
            <a:r>
              <a:rPr lang="cs-CZ" sz="1800" b="1" kern="0" dirty="0">
                <a:solidFill>
                  <a:schemeClr val="bg1"/>
                </a:solidFill>
              </a:rPr>
              <a:t>+  (hodinová kladná flexibilita)</a:t>
            </a:r>
          </a:p>
          <a:p>
            <a:pPr fontAlgn="ctr">
              <a:spcAft>
                <a:spcPts val="600"/>
              </a:spcAft>
            </a:pPr>
            <a:r>
              <a:rPr lang="cs-CZ" sz="1600" kern="0" dirty="0">
                <a:solidFill>
                  <a:schemeClr val="bg1"/>
                </a:solidFill>
              </a:rPr>
              <a:t>Předstih aktivace: </a:t>
            </a:r>
            <a:r>
              <a:rPr lang="cs-CZ" sz="1600" dirty="0">
                <a:solidFill>
                  <a:schemeClr val="bg1"/>
                </a:solidFill>
              </a:rPr>
              <a:t>1 den</a:t>
            </a:r>
          </a:p>
          <a:p>
            <a:pPr fontAlgn="ctr">
              <a:spcAft>
                <a:spcPts val="600"/>
              </a:spcAft>
            </a:pPr>
            <a:r>
              <a:rPr lang="cs-CZ" sz="1600" dirty="0">
                <a:solidFill>
                  <a:schemeClr val="bg1"/>
                </a:solidFill>
              </a:rPr>
              <a:t>Max. doba trvání: 3-12 hodin</a:t>
            </a:r>
          </a:p>
          <a:p>
            <a:endParaRPr lang="cs-CZ" sz="1600" kern="6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endParaRPr lang="cs-CZ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8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5066" y="890356"/>
            <a:ext cx="7471316" cy="553998"/>
          </a:xfrm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90000"/>
                  </a:schemeClr>
                </a:solidFill>
              </a:rPr>
              <a:t>ZADÁNÍ NAP SG</a:t>
            </a:r>
            <a:endParaRPr lang="cs-CZ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1267941"/>
            <a:ext cx="8242300" cy="4497859"/>
          </a:xfrm>
        </p:spPr>
        <p:txBody>
          <a:bodyPr>
            <a:noAutofit/>
          </a:bodyPr>
          <a:lstStyle/>
          <a:p>
            <a:r>
              <a:rPr lang="cs-CZ" sz="2300" dirty="0"/>
              <a:t>Národní akční plán pro chytré sítě (NAP SG) byl zpracován MPO na základě úkolu ve Státní energetické koncepci a schválen usnesením vlády č. 149 ze </a:t>
            </a:r>
            <a:r>
              <a:rPr lang="cs-CZ" sz="2300" dirty="0" smtClean="0"/>
              <a:t>dne 4</a:t>
            </a:r>
            <a:r>
              <a:rPr lang="cs-CZ" sz="2300" dirty="0"/>
              <a:t>. března 2015. </a:t>
            </a:r>
            <a:endParaRPr lang="cs-CZ" sz="2300" dirty="0" smtClean="0"/>
          </a:p>
          <a:p>
            <a:pPr>
              <a:spcBef>
                <a:spcPts val="1800"/>
              </a:spcBef>
            </a:pPr>
            <a:r>
              <a:rPr lang="cs-CZ" sz="2300" dirty="0" smtClean="0"/>
              <a:t>Aktualizovaný NAP SG 2019 - 2030 byl vládou schválen 16. září 2019.</a:t>
            </a:r>
          </a:p>
          <a:p>
            <a:pPr>
              <a:spcBef>
                <a:spcPts val="1800"/>
              </a:spcBef>
            </a:pPr>
            <a:r>
              <a:rPr lang="cs-CZ" sz="2300" dirty="0" smtClean="0"/>
              <a:t>Národní </a:t>
            </a:r>
            <a:r>
              <a:rPr lang="cs-CZ" sz="2300" dirty="0"/>
              <a:t>akční plán pro chytré sítě je uceleným dokumentem, který </a:t>
            </a:r>
            <a:r>
              <a:rPr lang="cs-CZ" sz="2300" u="sng" dirty="0"/>
              <a:t>definuje celkovou budoucí vizi v oblasti rozvoje a integrace chytrých řešení do současné elektrizační soustavy</a:t>
            </a:r>
            <a:r>
              <a:rPr lang="cs-CZ" sz="2300" dirty="0"/>
              <a:t> České republiky. </a:t>
            </a:r>
          </a:p>
        </p:txBody>
      </p:sp>
    </p:spTree>
    <p:extLst>
      <p:ext uri="{BB962C8B-B14F-4D97-AF65-F5344CB8AC3E}">
        <p14:creationId xmlns:p14="http://schemas.microsoft.com/office/powerpoint/2010/main" val="150719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8732" y="446088"/>
            <a:ext cx="8242299" cy="492443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Flexibilita - agregátor v podmínkách ČR	       </a:t>
            </a:r>
            <a:endParaRPr lang="cs-CZ" sz="32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44499" y="810368"/>
            <a:ext cx="3337387" cy="332505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None/>
            </a:pPr>
            <a:r>
              <a:rPr lang="cs-CZ" sz="1800" b="1" dirty="0"/>
              <a:t>Integrovaný </a:t>
            </a:r>
            <a:r>
              <a:rPr lang="cs-CZ" sz="1800" b="1" dirty="0" err="1"/>
              <a:t>agregátor</a:t>
            </a:r>
            <a:r>
              <a:rPr lang="cs-CZ" sz="1800" b="1" dirty="0"/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1600" dirty="0"/>
              <a:t>kompatibilní se současným nastavením trhu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1600" dirty="0"/>
              <a:t>již funguje na trzích s elektřinou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None/>
            </a:pPr>
            <a:endParaRPr lang="cs-CZ" sz="16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None/>
            </a:pPr>
            <a:r>
              <a:rPr lang="cs-CZ" sz="1800" b="1" dirty="0" smtClean="0"/>
              <a:t>Nezávislý </a:t>
            </a:r>
            <a:r>
              <a:rPr lang="cs-CZ" sz="1800" b="1" dirty="0" err="1"/>
              <a:t>agregátor</a:t>
            </a:r>
            <a:endParaRPr lang="cs-CZ" sz="1800" b="1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</a:pPr>
            <a:r>
              <a:rPr lang="cs-CZ" sz="1600" dirty="0"/>
              <a:t>nutnost provedení řady úprav fungování trhu a zavedení nových procesů (vyrovnání </a:t>
            </a:r>
            <a:r>
              <a:rPr lang="cs-CZ" sz="1600" dirty="0" err="1"/>
              <a:t>agregátor</a:t>
            </a:r>
            <a:r>
              <a:rPr lang="cs-CZ" sz="1600" dirty="0"/>
              <a:t>-SZ </a:t>
            </a:r>
            <a:r>
              <a:rPr lang="cs-CZ" sz="1600" dirty="0" err="1"/>
              <a:t>PoFl</a:t>
            </a:r>
            <a:r>
              <a:rPr lang="cs-CZ" sz="1600" dirty="0"/>
              <a:t>, systém zúčtování, výměna dat)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cs-CZ" sz="1600" dirty="0"/>
          </a:p>
        </p:txBody>
      </p:sp>
      <p:pic>
        <p:nvPicPr>
          <p:cNvPr id="5" name="Picture 13"/>
          <p:cNvPicPr>
            <a:picLocks noGrp="1"/>
          </p:cNvPicPr>
          <p:nvPr>
            <p:ph idx="4294967295"/>
          </p:nvPr>
        </p:nvPicPr>
        <p:blipFill rotWithShape="1"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8"/>
          <a:stretch/>
        </p:blipFill>
        <p:spPr bwMode="auto">
          <a:xfrm>
            <a:off x="3781886" y="1104900"/>
            <a:ext cx="5337185" cy="3030519"/>
          </a:xfrm>
          <a:prstGeom prst="rect">
            <a:avLst/>
          </a:prstGeom>
          <a:solidFill>
            <a:schemeClr val="accent1"/>
          </a:solidFill>
          <a:ln w="3175" cap="sq" cmpd="thickThin">
            <a:noFill/>
            <a:prstDash val="solid"/>
            <a:miter lim="800000"/>
          </a:ln>
          <a:effectLst>
            <a:innerShdw>
              <a:srgbClr val="000000"/>
            </a:innerShdw>
          </a:effectLst>
        </p:spPr>
      </p:pic>
      <p:grpSp>
        <p:nvGrpSpPr>
          <p:cNvPr id="16" name="Skupina 15"/>
          <p:cNvGrpSpPr/>
          <p:nvPr/>
        </p:nvGrpSpPr>
        <p:grpSpPr>
          <a:xfrm>
            <a:off x="4965760" y="4429957"/>
            <a:ext cx="4067125" cy="1273611"/>
            <a:chOff x="14547143" y="7992061"/>
            <a:chExt cx="10578721" cy="3195479"/>
          </a:xfrm>
          <a:solidFill>
            <a:schemeClr val="accent1"/>
          </a:solidFill>
        </p:grpSpPr>
        <p:pic>
          <p:nvPicPr>
            <p:cNvPr id="7" name="Picture 25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47146" y="8743541"/>
              <a:ext cx="10578718" cy="2443999"/>
            </a:xfrm>
            <a:prstGeom prst="rect">
              <a:avLst/>
            </a:prstGeom>
            <a:grpFill/>
            <a:extLst/>
          </p:spPr>
        </p:pic>
        <p:sp>
          <p:nvSpPr>
            <p:cNvPr id="10" name="TextovéPole 9"/>
            <p:cNvSpPr txBox="1"/>
            <p:nvPr/>
          </p:nvSpPr>
          <p:spPr>
            <a:xfrm>
              <a:off x="14547143" y="7992061"/>
              <a:ext cx="10578718" cy="8003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350" b="1" dirty="0">
                  <a:solidFill>
                    <a:srgbClr val="A31919"/>
                  </a:solidFill>
                </a:rPr>
                <a:t>Nezávislý </a:t>
              </a:r>
              <a:r>
                <a:rPr lang="cs-CZ" sz="1350" b="1" dirty="0" err="1">
                  <a:solidFill>
                    <a:srgbClr val="A31919"/>
                  </a:solidFill>
                </a:rPr>
                <a:t>agregátor</a:t>
              </a:r>
              <a:endParaRPr lang="cs-CZ" sz="1350" b="1" dirty="0">
                <a:solidFill>
                  <a:srgbClr val="A31919"/>
                </a:solidFill>
              </a:endParaRP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444500" y="4429957"/>
            <a:ext cx="4480162" cy="1273611"/>
            <a:chOff x="13463404" y="2324482"/>
            <a:chExt cx="10376862" cy="2876718"/>
          </a:xfrm>
          <a:solidFill>
            <a:schemeClr val="accent1"/>
          </a:solidFill>
        </p:grpSpPr>
        <p:pic>
          <p:nvPicPr>
            <p:cNvPr id="6" name="Picture 1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0795" r="-2"/>
            <a:stretch>
              <a:fillRect/>
            </a:stretch>
          </p:blipFill>
          <p:spPr bwMode="auto">
            <a:xfrm>
              <a:off x="13463404" y="2970814"/>
              <a:ext cx="10376862" cy="2230386"/>
            </a:xfrm>
            <a:prstGeom prst="rect">
              <a:avLst/>
            </a:prstGeom>
            <a:grpFill/>
            <a:extLst/>
          </p:spPr>
        </p:pic>
        <p:sp>
          <p:nvSpPr>
            <p:cNvPr id="8" name="TextovéPole 7"/>
            <p:cNvSpPr txBox="1"/>
            <p:nvPr/>
          </p:nvSpPr>
          <p:spPr>
            <a:xfrm>
              <a:off x="13463404" y="2324482"/>
              <a:ext cx="10376862" cy="73041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350" b="1" dirty="0">
                  <a:solidFill>
                    <a:srgbClr val="A31919"/>
                  </a:solidFill>
                </a:rPr>
                <a:t>Integrovaný </a:t>
              </a:r>
              <a:r>
                <a:rPr lang="cs-CZ" sz="1350" b="1" dirty="0" err="1">
                  <a:solidFill>
                    <a:srgbClr val="A31919"/>
                  </a:solidFill>
                </a:rPr>
                <a:t>agregátor</a:t>
              </a:r>
              <a:endParaRPr lang="cs-CZ" sz="1350" b="1" dirty="0">
                <a:solidFill>
                  <a:srgbClr val="A31919"/>
                </a:solidFill>
              </a:endParaRPr>
            </a:p>
          </p:txBody>
        </p:sp>
      </p:grpSp>
      <p:sp>
        <p:nvSpPr>
          <p:cNvPr id="3" name="Obdélník 2"/>
          <p:cNvSpPr/>
          <p:nvPr/>
        </p:nvSpPr>
        <p:spPr>
          <a:xfrm>
            <a:off x="7872498" y="5801646"/>
            <a:ext cx="1271502" cy="207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75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Zdroj: Studie </a:t>
            </a:r>
            <a:r>
              <a:rPr lang="cs-CZ" sz="750" i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Deloitte</a:t>
            </a:r>
            <a:r>
              <a:rPr lang="cs-CZ" sz="750" i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ČR</a:t>
            </a:r>
          </a:p>
        </p:txBody>
      </p:sp>
    </p:spTree>
    <p:extLst>
      <p:ext uri="{BB962C8B-B14F-4D97-AF65-F5344CB8AC3E}">
        <p14:creationId xmlns:p14="http://schemas.microsoft.com/office/powerpoint/2010/main" val="42777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>
                <a:solidFill>
                  <a:schemeClr val="accent2">
                    <a:lumMod val="90000"/>
                  </a:schemeClr>
                </a:solidFill>
              </a:rPr>
              <a:t>Dopad změn na trhu s flexibilitou a </a:t>
            </a:r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PpS       </a:t>
            </a:r>
            <a:endParaRPr lang="en-US" sz="32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type="body" sz="quarter" idx="10"/>
          </p:nvPr>
        </p:nvSpPr>
        <p:spPr>
          <a:xfrm>
            <a:off x="444500" y="574885"/>
            <a:ext cx="8078063" cy="4654589"/>
          </a:xfrm>
        </p:spPr>
        <p:txBody>
          <a:bodyPr>
            <a:noAutofit/>
          </a:bodyPr>
          <a:lstStyle/>
          <a:p>
            <a:r>
              <a:rPr lang="cs-CZ" sz="1800" dirty="0"/>
              <a:t>Z pohledu ČEPS je nutné sledovat vývoj různých způsobů flexibility – jejich potřeba a využití se mění v </a:t>
            </a:r>
            <a:r>
              <a:rPr lang="cs-CZ" sz="1800" dirty="0" smtClean="0"/>
              <a:t>čase.</a:t>
            </a:r>
            <a:endParaRPr lang="cs-CZ" sz="1800" dirty="0"/>
          </a:p>
          <a:p>
            <a:r>
              <a:rPr lang="cs-CZ" sz="1800" dirty="0" smtClean="0"/>
              <a:t>Nutnost </a:t>
            </a:r>
            <a:r>
              <a:rPr lang="cs-CZ" sz="1800" dirty="0"/>
              <a:t>agregace závisí na počtu zdrojů a velikosti instalovaného </a:t>
            </a:r>
            <a:r>
              <a:rPr lang="cs-CZ" sz="1800" dirty="0" smtClean="0"/>
              <a:t>výkonu.</a:t>
            </a:r>
            <a:endParaRPr lang="cs-CZ" sz="1800" dirty="0"/>
          </a:p>
          <a:p>
            <a:r>
              <a:rPr lang="cs-CZ" sz="1800" dirty="0" smtClean="0"/>
              <a:t>Snižování </a:t>
            </a:r>
            <a:r>
              <a:rPr lang="cs-CZ" sz="1800" dirty="0"/>
              <a:t>jednotkového výkonu pro poskytovávání bilančních podpůrných služeb – nové nároky na ICT.</a:t>
            </a:r>
          </a:p>
        </p:txBody>
      </p:sp>
      <p:pic>
        <p:nvPicPr>
          <p:cNvPr id="54" name="Obrázek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426" y="2487966"/>
            <a:ext cx="6822021" cy="3524512"/>
          </a:xfrm>
          <a:prstGeom prst="rect">
            <a:avLst/>
          </a:prstGeom>
          <a:effectLst>
            <a:outerShdw blurRad="3429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404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2">
                    <a:lumMod val="90000"/>
                  </a:schemeClr>
                </a:solidFill>
              </a:rPr>
              <a:t>Nové projekty NAP SG – flexibilita	</a:t>
            </a:r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    </a:t>
            </a:r>
            <a:endParaRPr lang="cs-CZ" sz="32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cs-CZ" dirty="0" smtClean="0"/>
              <a:t>NAP </a:t>
            </a:r>
            <a:r>
              <a:rPr lang="cs-CZ" dirty="0"/>
              <a:t>SG projekt č. 6 –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b="1" dirty="0">
                <a:solidFill>
                  <a:srgbClr val="FFFF00"/>
                </a:solidFill>
              </a:rPr>
              <a:t>Flexibilita bateriových systémů </a:t>
            </a:r>
            <a:r>
              <a:rPr lang="cs-CZ" dirty="0"/>
              <a:t>(0,5 MW a výše) pro poskytování bilančních a ostatních podpůrných služeb -</a:t>
            </a:r>
            <a:r>
              <a:rPr lang="cs-CZ" dirty="0" smtClean="0"/>
              <a:t>12/2019 až 12/2022.</a:t>
            </a:r>
            <a:endParaRPr lang="cs-CZ" dirty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NAP </a:t>
            </a:r>
            <a:r>
              <a:rPr lang="cs-CZ" dirty="0"/>
              <a:t>SG projekt č. 7 – </a:t>
            </a:r>
            <a:r>
              <a:rPr lang="cs-CZ" b="1" dirty="0">
                <a:solidFill>
                  <a:srgbClr val="FFFF00"/>
                </a:solidFill>
              </a:rPr>
              <a:t>Flexibilita DECE </a:t>
            </a:r>
            <a:r>
              <a:rPr lang="cs-CZ" dirty="0"/>
              <a:t>(0,5 MW a výše) pro poskytování bilančních a ostatních podpůrných služeb </a:t>
            </a:r>
            <a:r>
              <a:rPr lang="cs-CZ" dirty="0" smtClean="0"/>
              <a:t>- 09/2019 až 12/2023. </a:t>
            </a:r>
            <a:endParaRPr lang="cs-CZ" dirty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NAP </a:t>
            </a:r>
            <a:r>
              <a:rPr lang="cs-CZ" dirty="0"/>
              <a:t>SG projekt č. 8 – </a:t>
            </a:r>
            <a:r>
              <a:rPr lang="cs-CZ" b="1" dirty="0">
                <a:solidFill>
                  <a:srgbClr val="FFFF00"/>
                </a:solidFill>
              </a:rPr>
              <a:t>Flexibilita velkých spotřebitelů </a:t>
            </a:r>
            <a:r>
              <a:rPr lang="cs-CZ" dirty="0"/>
              <a:t>(zapojených do 110 KV) pro poskytování bilančních a ostatních podpůrných služeb </a:t>
            </a:r>
            <a:r>
              <a:rPr lang="cs-CZ" dirty="0" smtClean="0"/>
              <a:t>- 12/2019 </a:t>
            </a:r>
            <a:br>
              <a:rPr lang="cs-CZ" dirty="0" smtClean="0"/>
            </a:br>
            <a:r>
              <a:rPr lang="cs-CZ" dirty="0" smtClean="0"/>
              <a:t>až 12/2024.</a:t>
            </a:r>
            <a:endParaRPr lang="cs-CZ" dirty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NAP </a:t>
            </a:r>
            <a:r>
              <a:rPr lang="cs-CZ" dirty="0"/>
              <a:t>SG projekt č. 9 – </a:t>
            </a:r>
            <a:r>
              <a:rPr lang="cs-CZ" b="1" dirty="0">
                <a:solidFill>
                  <a:srgbClr val="FFFF00"/>
                </a:solidFill>
              </a:rPr>
              <a:t>Agregace poskytovatelů flexibility na straně spotřeby</a:t>
            </a:r>
            <a:r>
              <a:rPr lang="cs-CZ" dirty="0">
                <a:solidFill>
                  <a:srgbClr val="FFFF00"/>
                </a:solidFill>
              </a:rPr>
              <a:t> </a:t>
            </a:r>
            <a:r>
              <a:rPr lang="cs-CZ" dirty="0"/>
              <a:t>(včetně prosumers) zapojených do vn a nn pro poskytování bilančních a ostatních podpůrných služeb </a:t>
            </a:r>
            <a:r>
              <a:rPr lang="cs-CZ" dirty="0" smtClean="0"/>
              <a:t>- 12/2019 až 12/2024.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260623" y="5768335"/>
            <a:ext cx="3883378" cy="169294"/>
          </a:xfrm>
        </p:spPr>
        <p:txBody>
          <a:bodyPr/>
          <a:lstStyle/>
          <a:p>
            <a:r>
              <a:rPr lang="cs-CZ" sz="1200" i="1" dirty="0" smtClean="0">
                <a:solidFill>
                  <a:schemeClr val="bg1"/>
                </a:solidFill>
              </a:rPr>
              <a:t>Zdroj: MPO Národní akční plán pro chytré sítě 2019-2030</a:t>
            </a:r>
            <a:endParaRPr lang="cs-CZ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10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2417375"/>
            <a:ext cx="8242300" cy="615553"/>
          </a:xfrm>
        </p:spPr>
        <p:txBody>
          <a:bodyPr/>
          <a:lstStyle/>
          <a:p>
            <a:pPr algn="ctr"/>
            <a:r>
              <a:rPr lang="cs-CZ" sz="4000" dirty="0"/>
              <a:t>Chytrá </a:t>
            </a:r>
            <a:r>
              <a:rPr lang="cs-CZ" sz="4000" dirty="0" smtClean="0"/>
              <a:t>síť – Smart Grid</a:t>
            </a:r>
            <a:endParaRPr lang="cs-CZ" sz="40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44500" y="3415066"/>
            <a:ext cx="8242300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B9E0F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400" dirty="0" smtClean="0">
                <a:solidFill>
                  <a:schemeClr val="bg1"/>
                </a:solidFill>
              </a:rPr>
              <a:t>(Ing. Radim Černý - ČEZ Distribuce, a. s.)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0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84CACB2-C663-4D08-84C6-0F93C288E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446088"/>
            <a:ext cx="7899399" cy="553998"/>
          </a:xfrm>
        </p:spPr>
        <p:txBody>
          <a:bodyPr/>
          <a:lstStyle/>
          <a:p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Motivace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54FB427-AF0B-4117-B6A1-97418E0DF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1800"/>
              </a:spcBef>
            </a:pPr>
            <a:r>
              <a:rPr lang="cs-CZ" b="1" dirty="0">
                <a:solidFill>
                  <a:srgbClr val="FFFF99"/>
                </a:solidFill>
              </a:rPr>
              <a:t>Vytvořit podmínky pro vyšší penetraci DECE, akumulace a </a:t>
            </a:r>
            <a:r>
              <a:rPr lang="cs-CZ" b="1" dirty="0" err="1">
                <a:solidFill>
                  <a:srgbClr val="FFFF99"/>
                </a:solidFill>
              </a:rPr>
              <a:t>elektromobility</a:t>
            </a:r>
            <a:r>
              <a:rPr lang="cs-CZ" dirty="0">
                <a:solidFill>
                  <a:srgbClr val="FFFF99"/>
                </a:solidFill>
              </a:rPr>
              <a:t>.</a:t>
            </a:r>
            <a:r>
              <a:rPr lang="cs-CZ" dirty="0"/>
              <a:t> </a:t>
            </a:r>
            <a:br>
              <a:rPr lang="cs-CZ" dirty="0"/>
            </a:br>
            <a:r>
              <a:rPr lang="cs-CZ" i="1" dirty="0"/>
              <a:t>Jedná se o jednu ze základních úloh chytrých sítí. ES ČR by měla být otevřená k ekologickým a tržním trendům.</a:t>
            </a:r>
            <a:endParaRPr lang="cs-CZ" dirty="0"/>
          </a:p>
          <a:p>
            <a:pPr lvl="0">
              <a:spcBef>
                <a:spcPts val="1800"/>
              </a:spcBef>
            </a:pPr>
            <a:r>
              <a:rPr lang="cs-CZ" b="1" dirty="0">
                <a:solidFill>
                  <a:srgbClr val="FFFF99"/>
                </a:solidFill>
              </a:rPr>
              <a:t>Zvýšit spolehlivost, kvalitu a bezpečnost dodávek elektrické </a:t>
            </a:r>
            <a:r>
              <a:rPr lang="cs-CZ" b="1" dirty="0" smtClean="0">
                <a:solidFill>
                  <a:srgbClr val="FFFF99"/>
                </a:solidFill>
              </a:rPr>
              <a:t>energie. </a:t>
            </a:r>
          </a:p>
          <a:p>
            <a:pPr marL="360000" indent="-360000">
              <a:spcBef>
                <a:spcPts val="600"/>
              </a:spcBef>
              <a:buNone/>
            </a:pPr>
            <a:r>
              <a:rPr lang="cs-CZ" i="1" dirty="0" smtClean="0"/>
              <a:t>	Moderní </a:t>
            </a:r>
            <a:r>
              <a:rPr lang="cs-CZ" i="1" dirty="0"/>
              <a:t>síť bude muset plnit stále náročnější požadavky na spolehlivost, kvalitu a bezpečnost dodávek elektrické energie.</a:t>
            </a:r>
          </a:p>
        </p:txBody>
      </p:sp>
    </p:spTree>
    <p:extLst>
      <p:ext uri="{BB962C8B-B14F-4D97-AF65-F5344CB8AC3E}">
        <p14:creationId xmlns:p14="http://schemas.microsoft.com/office/powerpoint/2010/main" val="207396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E06EB9C-AAA2-4BEA-B200-C1D5A9A0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</p:spPr>
        <p:txBody>
          <a:bodyPr/>
          <a:lstStyle/>
          <a:p>
            <a:r>
              <a:rPr lang="pl-PL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Implementace chytrých stanic na hladině </a:t>
            </a:r>
            <a:r>
              <a:rPr lang="pl-PL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vn</a:t>
            </a:r>
            <a:endParaRPr lang="cs-CZ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CF222B18-6208-4F76-89B3-168CB2F4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879316"/>
            <a:ext cx="8242300" cy="4654589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Vymezení okruhu distribučních stanic určených k pochytření (dálkové ovládání, monitoring, signalizace</a:t>
            </a:r>
            <a:r>
              <a:rPr lang="cs-CZ" dirty="0" smtClean="0"/>
              <a:t>). 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Postupné nasazení technologií do vybraných distribučních stanic.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Nutnou součástí projektu je vybudování dostatečně robustní, spolehlivé a </a:t>
            </a:r>
            <a:r>
              <a:rPr lang="cs-CZ" dirty="0" smtClean="0"/>
              <a:t>bezpečné </a:t>
            </a:r>
            <a:r>
              <a:rPr lang="cs-CZ" dirty="0"/>
              <a:t>telekomunikační </a:t>
            </a:r>
            <a:r>
              <a:rPr lang="cs-CZ" dirty="0" smtClean="0"/>
              <a:t>infrastruktury. </a:t>
            </a:r>
            <a:r>
              <a:rPr lang="cs-CZ" dirty="0"/>
              <a:t>	</a:t>
            </a:r>
          </a:p>
          <a:p>
            <a:endParaRPr lang="cs-CZ" dirty="0"/>
          </a:p>
          <a:p>
            <a:r>
              <a:rPr lang="cs-CZ" dirty="0"/>
              <a:t>Zvýšení spolehlivosti dodávek </a:t>
            </a:r>
            <a:r>
              <a:rPr lang="cs-CZ" dirty="0" smtClean="0"/>
              <a:t>elektrické energie. </a:t>
            </a:r>
            <a:endParaRPr lang="cs-CZ" dirty="0"/>
          </a:p>
          <a:p>
            <a:r>
              <a:rPr lang="cs-CZ" dirty="0"/>
              <a:t>Příprava na další požadavky a funkcionality (AMM, self-healing</a:t>
            </a:r>
            <a:r>
              <a:rPr lang="cs-CZ" dirty="0" smtClean="0"/>
              <a:t>,…). </a:t>
            </a:r>
            <a:endParaRPr lang="cs-CZ" dirty="0"/>
          </a:p>
          <a:p>
            <a:r>
              <a:rPr lang="cs-CZ" dirty="0"/>
              <a:t>Zajištění vyšší transparentnosti sítě pro </a:t>
            </a:r>
            <a:r>
              <a:rPr lang="cs-CZ" dirty="0" smtClean="0"/>
              <a:t>PDS. </a:t>
            </a:r>
            <a:endParaRPr lang="cs-CZ" dirty="0"/>
          </a:p>
          <a:p>
            <a:r>
              <a:rPr lang="en-US" dirty="0" err="1"/>
              <a:t>Zajištění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pro </a:t>
            </a:r>
            <a:r>
              <a:rPr lang="en-US" dirty="0" err="1"/>
              <a:t>optimalizaci</a:t>
            </a:r>
            <a:r>
              <a:rPr lang="en-US" dirty="0"/>
              <a:t> Asset management </a:t>
            </a:r>
            <a:r>
              <a:rPr lang="en-US" dirty="0" err="1"/>
              <a:t>strategií</a:t>
            </a:r>
            <a:r>
              <a:rPr lang="en-US" dirty="0"/>
              <a:t> PDS </a:t>
            </a:r>
            <a:r>
              <a:rPr lang="cs-CZ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32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164FF48-73A4-4CE4-8FE8-CBB9AB1A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446088"/>
            <a:ext cx="8362149" cy="553998"/>
          </a:xfrm>
        </p:spPr>
        <p:txBody>
          <a:bodyPr/>
          <a:lstStyle/>
          <a:p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Implementace DOP na venkovním vedení </a:t>
            </a:r>
            <a:r>
              <a:rPr lang="cs-CZ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VN</a:t>
            </a:r>
            <a:endParaRPr lang="cs-CZ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BA69A86-7A0C-4BAD-AF56-F5AD949E3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499" y="1000086"/>
            <a:ext cx="8362149" cy="4654589"/>
          </a:xfrm>
        </p:spPr>
        <p:txBody>
          <a:bodyPr/>
          <a:lstStyle/>
          <a:p>
            <a:r>
              <a:rPr lang="cs-CZ" dirty="0"/>
              <a:t>Cílem realizačního projektu je nasadit automatizační prvky na venkovní vedení VN. Bude se jednat o prvky typu </a:t>
            </a:r>
            <a:r>
              <a:rPr lang="cs-CZ" dirty="0" err="1"/>
              <a:t>recloser</a:t>
            </a:r>
            <a:r>
              <a:rPr lang="cs-CZ" dirty="0"/>
              <a:t> (REC) a o dálkově ovládané úsekové spínače (DOÚS) dovybavené o měření provozních veličin a signalizaci poruchových stavů a automatickým vymezením.</a:t>
            </a:r>
          </a:p>
          <a:p>
            <a:r>
              <a:rPr lang="cs-CZ" dirty="0"/>
              <a:t>Postupné nasazení technologií do vybraných úseků venkovních vedení VN. </a:t>
            </a:r>
          </a:p>
          <a:p>
            <a:r>
              <a:rPr lang="cs-CZ" dirty="0"/>
              <a:t>Nutnou součástí projektu je vybudování dostatečně robustní, spolehlivé a </a:t>
            </a:r>
            <a:r>
              <a:rPr lang="cs-CZ" dirty="0" smtClean="0"/>
              <a:t>bezpečné </a:t>
            </a:r>
            <a:r>
              <a:rPr lang="cs-CZ" dirty="0"/>
              <a:t>telekomunikační infrastruktury.</a:t>
            </a:r>
          </a:p>
        </p:txBody>
      </p:sp>
    </p:spTree>
    <p:extLst>
      <p:ext uri="{BB962C8B-B14F-4D97-AF65-F5344CB8AC3E}">
        <p14:creationId xmlns:p14="http://schemas.microsoft.com/office/powerpoint/2010/main" val="84977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934B38E-BB2C-4791-84C1-E20FDB702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Hypotézy pro automatizaci sítě </a:t>
            </a:r>
            <a:r>
              <a:rPr lang="cs-CZ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nn</a:t>
            </a:r>
            <a:endParaRPr lang="cs-CZ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xmlns="" id="{9B7FD695-AC87-46CA-A77E-8467E6125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023425"/>
            <a:ext cx="8242299" cy="481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8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Nové projekty NAP SG – Chytrá síť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500" y="1000086"/>
            <a:ext cx="8371026" cy="4654589"/>
          </a:xfrm>
        </p:spPr>
        <p:txBody>
          <a:bodyPr>
            <a:normAutofit fontScale="92500"/>
          </a:bodyPr>
          <a:lstStyle/>
          <a:p>
            <a:pPr lvl="0"/>
            <a:r>
              <a:rPr lang="cs-CZ" dirty="0"/>
              <a:t>NAP SG projekt č. 14 – </a:t>
            </a:r>
            <a:r>
              <a:rPr lang="cs-CZ" b="1" dirty="0">
                <a:solidFill>
                  <a:srgbClr val="FFFF00"/>
                </a:solidFill>
              </a:rPr>
              <a:t>Implementace chytrých stanic na hladině </a:t>
            </a:r>
            <a:r>
              <a:rPr lang="cs-CZ" b="1" dirty="0" err="1">
                <a:solidFill>
                  <a:srgbClr val="FFFF00"/>
                </a:solidFill>
              </a:rPr>
              <a:t>vn</a:t>
            </a:r>
            <a:r>
              <a:rPr lang="cs-CZ" b="1" dirty="0"/>
              <a:t> (dálkové ovládání, monitoring, signalizace) </a:t>
            </a:r>
            <a:r>
              <a:rPr lang="cs-CZ" dirty="0"/>
              <a:t>- 2020 5%, 2025 - 15%, 2030 - 40% všech DTS</a:t>
            </a:r>
          </a:p>
          <a:p>
            <a:pPr lvl="0"/>
            <a:endParaRPr lang="cs-CZ" dirty="0"/>
          </a:p>
          <a:p>
            <a:r>
              <a:rPr lang="cs-CZ" dirty="0"/>
              <a:t>NAP SG projekt č. 15 – </a:t>
            </a:r>
            <a:r>
              <a:rPr lang="cs-CZ" b="1" dirty="0">
                <a:solidFill>
                  <a:srgbClr val="FFFF00"/>
                </a:solidFill>
              </a:rPr>
              <a:t>Implementace dálkově ovládaných spínacích prvků</a:t>
            </a:r>
            <a:r>
              <a:rPr lang="cs-CZ" b="1" dirty="0"/>
              <a:t> (DOP) na venkovním vedení VN</a:t>
            </a:r>
            <a:r>
              <a:rPr lang="cs-CZ" dirty="0"/>
              <a:t> – 2020 6900 ks, 2025 – 8500 ks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NAP SG projekt č. 16 – </a:t>
            </a:r>
            <a:r>
              <a:rPr lang="cs-CZ" b="1" dirty="0">
                <a:solidFill>
                  <a:srgbClr val="FFFF00"/>
                </a:solidFill>
              </a:rPr>
              <a:t>Automatizace sítí </a:t>
            </a:r>
            <a:r>
              <a:rPr lang="cs-CZ" b="1" dirty="0" err="1">
                <a:solidFill>
                  <a:srgbClr val="FFFF00"/>
                </a:solidFill>
              </a:rPr>
              <a:t>nn</a:t>
            </a:r>
            <a:r>
              <a:rPr lang="cs-CZ" b="1" dirty="0">
                <a:solidFill>
                  <a:srgbClr val="FFFF00"/>
                </a:solidFill>
              </a:rPr>
              <a:t> (ASDŘ)</a:t>
            </a:r>
            <a:r>
              <a:rPr lang="cs-CZ" dirty="0"/>
              <a:t> - 2020 až 2022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NAP SG projekt č. 18 – </a:t>
            </a:r>
            <a:r>
              <a:rPr lang="cs-CZ" b="1" dirty="0">
                <a:solidFill>
                  <a:srgbClr val="FFFF00"/>
                </a:solidFill>
              </a:rPr>
              <a:t>Rozvoj a výstavba optické telekomunikační infrastruktury</a:t>
            </a:r>
            <a:r>
              <a:rPr lang="cs-CZ" dirty="0"/>
              <a:t> -2020 až 2024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321301" y="5654675"/>
            <a:ext cx="3708400" cy="16929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Zdroj: MPO Národní akční plán pro chytré sítě 2019-2030</a:t>
            </a:r>
          </a:p>
        </p:txBody>
      </p:sp>
    </p:spTree>
    <p:extLst>
      <p:ext uri="{BB962C8B-B14F-4D97-AF65-F5344CB8AC3E}">
        <p14:creationId xmlns:p14="http://schemas.microsoft.com/office/powerpoint/2010/main" val="381708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2417375"/>
            <a:ext cx="8242300" cy="615553"/>
          </a:xfrm>
        </p:spPr>
        <p:txBody>
          <a:bodyPr/>
          <a:lstStyle/>
          <a:p>
            <a:pPr algn="ctr"/>
            <a:r>
              <a:rPr lang="cs-CZ" sz="4000" dirty="0" smtClean="0">
                <a:solidFill>
                  <a:schemeClr val="accent2">
                    <a:lumMod val="90000"/>
                  </a:schemeClr>
                </a:solidFill>
              </a:rPr>
              <a:t>Integrace elektromobility do DS</a:t>
            </a:r>
            <a:endParaRPr lang="cs-CZ" sz="400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44500" y="3415066"/>
            <a:ext cx="8242300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B9E0F7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400" dirty="0">
                <a:solidFill>
                  <a:schemeClr val="bg1"/>
                </a:solidFill>
              </a:rPr>
              <a:t>(Stanislav Votruba, </a:t>
            </a:r>
            <a:r>
              <a:rPr lang="cs-CZ" sz="2400" dirty="0" err="1">
                <a:solidFill>
                  <a:schemeClr val="bg1"/>
                </a:solidFill>
              </a:rPr>
              <a:t>M.Sc.RWTH</a:t>
            </a:r>
            <a:r>
              <a:rPr lang="cs-CZ" sz="2400" dirty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bg1"/>
                </a:solidFill>
              </a:rPr>
              <a:t>– </a:t>
            </a:r>
            <a:r>
              <a:rPr lang="cs-CZ" sz="2400" dirty="0" err="1" smtClean="0">
                <a:solidFill>
                  <a:schemeClr val="bg1"/>
                </a:solidFill>
              </a:rPr>
              <a:t>PREdistribuce</a:t>
            </a:r>
            <a:r>
              <a:rPr lang="cs-CZ" sz="2400" dirty="0" smtClean="0">
                <a:solidFill>
                  <a:schemeClr val="bg1"/>
                </a:solidFill>
              </a:rPr>
              <a:t>, a. s.)</a:t>
            </a:r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7133" y="718622"/>
            <a:ext cx="7705491" cy="553998"/>
          </a:xfrm>
        </p:spPr>
        <p:txBody>
          <a:bodyPr/>
          <a:lstStyle/>
          <a:p>
            <a:r>
              <a:rPr lang="pl-PL" kern="0" dirty="0" smtClean="0">
                <a:solidFill>
                  <a:schemeClr val="accent2">
                    <a:lumMod val="90000"/>
                  </a:schemeClr>
                </a:solidFill>
              </a:rPr>
              <a:t>NAP SG  2015 – 2018 a jeho výstupy</a:t>
            </a:r>
            <a:endParaRPr lang="cs-CZ" kern="0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384131"/>
            <a:ext cx="8365868" cy="4252581"/>
          </a:xfrm>
        </p:spPr>
        <p:txBody>
          <a:bodyPr>
            <a:normAutofit fontScale="92500"/>
          </a:bodyPr>
          <a:lstStyle/>
          <a:p>
            <a:pPr lvl="0">
              <a:spcAft>
                <a:spcPts val="1200"/>
              </a:spcAft>
            </a:pPr>
            <a:r>
              <a:rPr lang="cs-CZ" sz="2300" dirty="0" smtClean="0"/>
              <a:t>03/2015 - vláda </a:t>
            </a:r>
            <a:r>
              <a:rPr lang="cs-CZ" sz="2300" dirty="0"/>
              <a:t>ČR schválila NAP </a:t>
            </a:r>
            <a:r>
              <a:rPr lang="cs-CZ" sz="2300" dirty="0" smtClean="0"/>
              <a:t>SG</a:t>
            </a:r>
          </a:p>
          <a:p>
            <a:pPr lvl="0">
              <a:spcAft>
                <a:spcPts val="1200"/>
              </a:spcAft>
            </a:pPr>
            <a:r>
              <a:rPr lang="cs-CZ" sz="2300" dirty="0" smtClean="0"/>
              <a:t>2015 - 2018 analytická fáze (studie, pilotní projekty)</a:t>
            </a:r>
          </a:p>
          <a:p>
            <a:pPr lvl="1">
              <a:spcAft>
                <a:spcPts val="1200"/>
              </a:spcAft>
            </a:pPr>
            <a:r>
              <a:rPr lang="cs-CZ" sz="2300" dirty="0" smtClean="0"/>
              <a:t>Studie a analýzy (nebo výstupy z nich) zpracované v této fázi NAP SG budou finálně zveřejněny na webu MPO do 10.</a:t>
            </a:r>
            <a:r>
              <a:rPr lang="cs-CZ" sz="2300" dirty="0" smtClean="0">
                <a:sym typeface="Symbol" panose="05050102010706020507" pitchFamily="18" charset="2"/>
              </a:rPr>
              <a:t></a:t>
            </a:r>
            <a:r>
              <a:rPr lang="cs-CZ" sz="2300" dirty="0" smtClean="0"/>
              <a:t>března 2020.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cs-CZ" sz="2300" dirty="0" smtClean="0"/>
              <a:t>Již byly zveřejněny studie: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300" dirty="0" smtClean="0"/>
              <a:t>Predikce vývoje elektromobility v ČR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300" dirty="0" smtClean="0"/>
              <a:t>Management Q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300" dirty="0" smtClean="0"/>
              <a:t>Koncepce datového uzlu české elektroenergetiky </a:t>
            </a:r>
          </a:p>
          <a:p>
            <a:pPr lvl="2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cs-CZ" sz="2300" dirty="0" smtClean="0"/>
              <a:t>Role agregátora v české energetice </a:t>
            </a:r>
          </a:p>
        </p:txBody>
      </p:sp>
    </p:spTree>
    <p:extLst>
      <p:ext uri="{BB962C8B-B14F-4D97-AF65-F5344CB8AC3E}">
        <p14:creationId xmlns:p14="http://schemas.microsoft.com/office/powerpoint/2010/main" val="23875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373594"/>
            <a:ext cx="7738945" cy="1508105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Integrace elektromobility do DS  </a:t>
            </a:r>
            <a:r>
              <a:rPr lang="cs-CZ" sz="3200" dirty="0" smtClean="0">
                <a:solidFill>
                  <a:schemeClr val="bg1"/>
                </a:solidFill>
              </a:rPr>
              <a:t>		</a:t>
            </a: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endParaRPr lang="cs-CZ" sz="3400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354188" y="593548"/>
            <a:ext cx="8242300" cy="504035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1" dirty="0"/>
              <a:t>Východiska </a:t>
            </a:r>
          </a:p>
          <a:p>
            <a:pPr>
              <a:lnSpc>
                <a:spcPct val="100000"/>
              </a:lnSpc>
            </a:pPr>
            <a:r>
              <a:rPr lang="cs-CZ" sz="1800" dirty="0"/>
              <a:t>Tlak na snižování emisí v dopravě</a:t>
            </a:r>
          </a:p>
          <a:p>
            <a:pPr>
              <a:lnSpc>
                <a:spcPct val="100000"/>
              </a:lnSpc>
            </a:pPr>
            <a:r>
              <a:rPr lang="cs-CZ" sz="1800" dirty="0"/>
              <a:t>Emisní cíle CO2 (Nařízení Evropského parlamentu a Rady EU 2019/631)</a:t>
            </a:r>
          </a:p>
          <a:p>
            <a:pPr lvl="2"/>
            <a:r>
              <a:rPr lang="cs-CZ" sz="1700" dirty="0">
                <a:solidFill>
                  <a:schemeClr val="accent2"/>
                </a:solidFill>
              </a:rPr>
              <a:t>snížení emisí osobních i LUV vozů v roce 2025 o 15 % oproti 2021</a:t>
            </a:r>
          </a:p>
          <a:p>
            <a:pPr lvl="2"/>
            <a:r>
              <a:rPr lang="cs-CZ" sz="1700" dirty="0">
                <a:solidFill>
                  <a:schemeClr val="accent2"/>
                </a:solidFill>
              </a:rPr>
              <a:t>v roce 2030 o 37,5 % oproti roku 2021 (osobní) a 31 % oproti 2021 u LUV</a:t>
            </a:r>
          </a:p>
          <a:p>
            <a:pPr>
              <a:lnSpc>
                <a:spcPct val="100000"/>
              </a:lnSpc>
            </a:pPr>
            <a:r>
              <a:rPr lang="cs-CZ" sz="1800" dirty="0"/>
              <a:t>Úlohou provozovatelů distribučních soustav není výstavba nabíjecí infrastruktury, ale připojování do sítě při zajištění spolehlivé a bezpečné dodávky za přiměřených nákladů.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1800" b="1" dirty="0" smtClean="0"/>
              <a:t>Hlavní </a:t>
            </a:r>
            <a:r>
              <a:rPr lang="cs-CZ" sz="1800" b="1" dirty="0"/>
              <a:t>cíle ZL 17 (dříve karta A25) - Integrace elektromobility do DS</a:t>
            </a:r>
          </a:p>
          <a:p>
            <a:pPr marL="0" indent="0">
              <a:buNone/>
            </a:pPr>
            <a:r>
              <a:rPr lang="cs-CZ" sz="1800" dirty="0"/>
              <a:t>Vytvoření podmínek pro úspěšnou integraci nabíjecí infrastruktury pro elektromobily.</a:t>
            </a:r>
          </a:p>
          <a:p>
            <a:r>
              <a:rPr lang="cs-CZ" sz="1800" dirty="0"/>
              <a:t>Stanovení možných scénářů vývoje počtu elektromobilů a potřeby dobíjecí infrastruktury do 2040.</a:t>
            </a:r>
          </a:p>
          <a:p>
            <a:r>
              <a:rPr lang="cs-CZ" sz="1800" dirty="0"/>
              <a:t>Odvození nákladů spojených s integrací elektromobility do DS pro různá řešení (neřízené vs. řízené nabíjení).</a:t>
            </a:r>
          </a:p>
          <a:p>
            <a:pPr>
              <a:spcBef>
                <a:spcPts val="0"/>
              </a:spcBef>
            </a:pPr>
            <a:r>
              <a:rPr lang="cs-CZ" sz="1800" dirty="0"/>
              <a:t>Pilotní ověření vhodnosti vybraných řešení.</a:t>
            </a:r>
          </a:p>
          <a:p>
            <a:pPr>
              <a:spcBef>
                <a:spcPts val="0"/>
              </a:spcBef>
            </a:pPr>
            <a:r>
              <a:rPr lang="cs-CZ" sz="1800" dirty="0"/>
              <a:t>Využití potenciálu elektromobility pro zvýšení flexibility v DS.</a:t>
            </a:r>
            <a:r>
              <a:rPr lang="cs-CZ" dirty="0"/>
              <a:t>	</a:t>
            </a:r>
          </a:p>
          <a:p>
            <a:pPr marL="360362" lvl="1" indent="0">
              <a:lnSpc>
                <a:spcPct val="150000"/>
              </a:lnSpc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16107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131707"/>
            <a:ext cx="7738945" cy="1508105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Projekce rozvoje elektromobility  </a:t>
            </a: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endParaRPr lang="cs-CZ" sz="3400" dirty="0">
              <a:solidFill>
                <a:schemeClr val="bg1"/>
              </a:solidFill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xmlns:lc="http://schemas.openxmlformats.org/drawingml/2006/lockedCanvas" id="{5AEC3E3F-8072-41CC-B28F-B74D44DC6694}"/>
              </a:ext>
            </a:extLst>
          </p:cNvPr>
          <p:cNvSpPr/>
          <p:nvPr/>
        </p:nvSpPr>
        <p:spPr>
          <a:xfrm>
            <a:off x="259645" y="665406"/>
            <a:ext cx="419397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>
                <a:solidFill>
                  <a:schemeClr val="bg1"/>
                </a:solidFill>
              </a:rPr>
              <a:t>Očekávaná potřeba počtu a struktury veřejných dobíjecích stanic ve středním scénáři v letech 2020 – 2040 ve všech segmentech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xmlns:lc="http://schemas.openxmlformats.org/drawingml/2006/lockedCanvas" id="{30282B46-7EE7-4D2A-9060-F5B593C6E3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24" y="1565506"/>
            <a:ext cx="4287993" cy="26446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xmlns:lc="http://schemas.openxmlformats.org/drawingml/2006/lockedCanvas" id="{BB899CA0-5939-4376-9C52-317FE87BFC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634" y="1565506"/>
            <a:ext cx="4287993" cy="26446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Obdélník 7">
            <a:extLst>
              <a:ext uri="{FF2B5EF4-FFF2-40B4-BE49-F238E27FC236}">
                <a16:creationId xmlns="" xmlns:a16="http://schemas.microsoft.com/office/drawing/2014/main" xmlns:lc="http://schemas.openxmlformats.org/drawingml/2006/lockedCanvas" id="{C7E95641-93D8-404A-8330-543A97F2C226}"/>
              </a:ext>
            </a:extLst>
          </p:cNvPr>
          <p:cNvSpPr/>
          <p:nvPr/>
        </p:nvSpPr>
        <p:spPr>
          <a:xfrm>
            <a:off x="4676693" y="665406"/>
            <a:ext cx="4139790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>
                <a:solidFill>
                  <a:schemeClr val="bg1"/>
                </a:solidFill>
              </a:rPr>
              <a:t>Očekávaná potřeba počtu a struktury veřejných dobíjecích stanic ve vysokém scénáři v letech 2020 – 2040 ve všech segmentech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173428"/>
              </p:ext>
            </p:extLst>
          </p:nvPr>
        </p:nvGraphicFramePr>
        <p:xfrm>
          <a:off x="156503" y="4229802"/>
          <a:ext cx="4306236" cy="932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8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8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8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8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75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35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6538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cs-CZ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Střední scénář NAP SG</a:t>
                      </a:r>
                      <a:endParaRPr lang="cs-CZ" sz="105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6538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2030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2035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2040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6538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Počet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os EV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8 551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70 597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200 647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549 419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1 090 491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6538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Počty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veřejných NS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429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3 918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18 143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41 505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81 564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6538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Výkonové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dopady [MW]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34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193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452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1 241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2 478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031650"/>
              </p:ext>
            </p:extLst>
          </p:nvPr>
        </p:nvGraphicFramePr>
        <p:xfrm>
          <a:off x="4528490" y="4229802"/>
          <a:ext cx="4297138" cy="936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49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28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92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192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56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517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75325">
                <a:tc gridSpan="6"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Vysoký scénář NAP SG</a:t>
                      </a: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cs-CZ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cs-CZ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cs-CZ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cs-CZ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cs-CZ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5325"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cs-CZ" sz="11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2030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2035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2040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7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Počet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os EV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24 195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232 </a:t>
                      </a:r>
                      <a:r>
                        <a:rPr kumimoji="0" lang="cs-CZ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978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785 788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1 591 398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3 091 888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53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Počty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veřejných NS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1 016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13 440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67 475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125 905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238 396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53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Výkonové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dopady [MW]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592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1 592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3 453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6 897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167177"/>
              </p:ext>
            </p:extLst>
          </p:nvPr>
        </p:nvGraphicFramePr>
        <p:xfrm>
          <a:off x="2734925" y="5237914"/>
          <a:ext cx="3437385" cy="745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91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6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95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7197">
                <a:tc gridSpan="4">
                  <a:txBody>
                    <a:bodyPr/>
                    <a:lstStyle/>
                    <a:p>
                      <a:pPr algn="ctr" fontAlgn="b"/>
                      <a:r>
                        <a:rPr kumimoji="0" lang="cs-CZ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NAP CM 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2020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2030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968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  Počet </a:t>
                      </a:r>
                      <a:r>
                        <a:rPr lang="cs-CZ" sz="11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os EV </a:t>
                      </a:r>
                      <a:endParaRPr lang="cs-CZ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5 200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68 200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>
                          <a:effectLst/>
                        </a:rPr>
                        <a:t>217 200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136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47854" y="373594"/>
            <a:ext cx="7738945" cy="1508105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2">
                    <a:lumMod val="90000"/>
                  </a:schemeClr>
                </a:solidFill>
              </a:rPr>
              <a:t>Shrnutí integrace e-mobility do DS </a:t>
            </a:r>
            <a:r>
              <a:rPr lang="cs-CZ" sz="3200" dirty="0" smtClean="0">
                <a:solidFill>
                  <a:schemeClr val="bg1"/>
                </a:solidFill>
              </a:rPr>
              <a:t>	</a:t>
            </a: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r>
              <a:rPr lang="cs-CZ" sz="3200" i="1" dirty="0">
                <a:solidFill>
                  <a:schemeClr val="bg1"/>
                </a:solidFill>
              </a:rPr>
              <a:t/>
            </a:r>
            <a:br>
              <a:rPr lang="cs-CZ" sz="3200" i="1" dirty="0">
                <a:solidFill>
                  <a:schemeClr val="bg1"/>
                </a:solidFill>
              </a:rPr>
            </a:br>
            <a:endParaRPr lang="cs-CZ" sz="3400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354188" y="846667"/>
            <a:ext cx="8242300" cy="478723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2000" b="1" dirty="0"/>
              <a:t>Práce v rámci NAP SG běží v souladu s harmonogramem.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b="1" dirty="0" smtClean="0"/>
              <a:t>První </a:t>
            </a:r>
            <a:r>
              <a:rPr lang="cs-CZ" sz="2000" b="1" dirty="0"/>
              <a:t>studie pro </a:t>
            </a:r>
            <a:r>
              <a:rPr lang="cs-CZ" sz="2000" b="1" dirty="0">
                <a:solidFill>
                  <a:srgbClr val="FF0000"/>
                </a:solidFill>
              </a:rPr>
              <a:t>neřízené nabíjení </a:t>
            </a:r>
            <a:r>
              <a:rPr lang="cs-CZ" sz="2000" b="1" dirty="0"/>
              <a:t>indikovala náklady na </a:t>
            </a:r>
            <a:r>
              <a:rPr lang="cs-CZ" sz="2000" b="1" dirty="0" smtClean="0"/>
              <a:t>integraci</a:t>
            </a:r>
            <a:br>
              <a:rPr lang="cs-CZ" sz="2000" b="1" dirty="0" smtClean="0"/>
            </a:br>
            <a:r>
              <a:rPr lang="cs-CZ" sz="2000" b="1" dirty="0" smtClean="0"/>
              <a:t>2,8 </a:t>
            </a:r>
            <a:r>
              <a:rPr lang="cs-CZ" sz="2000" b="1" dirty="0"/>
              <a:t>mld. (nízký) až 92 </a:t>
            </a:r>
            <a:r>
              <a:rPr lang="cs-CZ" sz="2000" b="1" dirty="0" smtClean="0"/>
              <a:t>mld</a:t>
            </a:r>
            <a:r>
              <a:rPr lang="cs-CZ" sz="2000" b="1" dirty="0"/>
              <a:t>. Kč (vysoký) scénář do 2040.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b="1" dirty="0" smtClean="0"/>
              <a:t>Druhá </a:t>
            </a:r>
            <a:r>
              <a:rPr lang="cs-CZ" sz="2000" b="1" dirty="0"/>
              <a:t>studie kvantifikující přínos </a:t>
            </a:r>
            <a:r>
              <a:rPr lang="cs-CZ" sz="2000" b="1" dirty="0">
                <a:solidFill>
                  <a:srgbClr val="FF0000"/>
                </a:solidFill>
              </a:rPr>
              <a:t>chytrého nabíjení</a:t>
            </a:r>
            <a:r>
              <a:rPr lang="cs-CZ" sz="2000" b="1" dirty="0">
                <a:solidFill>
                  <a:schemeClr val="tx2"/>
                </a:solidFill>
              </a:rPr>
              <a:t> </a:t>
            </a:r>
            <a:r>
              <a:rPr lang="cs-CZ" sz="2000" b="1" dirty="0"/>
              <a:t>(Smart </a:t>
            </a:r>
            <a:r>
              <a:rPr lang="cs-CZ" sz="2000" b="1" dirty="0" err="1"/>
              <a:t>Charging</a:t>
            </a:r>
            <a:r>
              <a:rPr lang="cs-CZ" sz="2000" b="1" dirty="0"/>
              <a:t>) zatím indikuje možnost úspory významné části investic do DS a zlepšení využití jejich kapacit</a:t>
            </a:r>
            <a:br>
              <a:rPr lang="cs-CZ" sz="2000" b="1" dirty="0"/>
            </a:br>
            <a:r>
              <a:rPr lang="cs-CZ" sz="2000" b="1" dirty="0"/>
              <a:t>v závislosti na </a:t>
            </a:r>
            <a:r>
              <a:rPr lang="cs-CZ" sz="2000" b="1" dirty="0" smtClean="0"/>
              <a:t>sofistikovanosti </a:t>
            </a:r>
            <a:r>
              <a:rPr lang="cs-CZ" sz="2000" b="1" dirty="0"/>
              <a:t>řízení (výstupy budou koncem Q1/2020) </a:t>
            </a:r>
            <a:r>
              <a:rPr lang="cs-CZ" sz="2000" b="1" dirty="0" smtClean="0"/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000" b="1" dirty="0" smtClean="0"/>
              <a:t>Ve střednědobém horizontu se neočekávají problémy s integrací elektromobility do DS ČR (až na potenciální lokální specifika).</a:t>
            </a:r>
          </a:p>
        </p:txBody>
      </p:sp>
    </p:spTree>
    <p:extLst>
      <p:ext uri="{BB962C8B-B14F-4D97-AF65-F5344CB8AC3E}">
        <p14:creationId xmlns:p14="http://schemas.microsoft.com/office/powerpoint/2010/main" val="213539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444500" y="2717497"/>
            <a:ext cx="8242299" cy="615553"/>
          </a:xfrm>
        </p:spPr>
        <p:txBody>
          <a:bodyPr/>
          <a:lstStyle/>
          <a:p>
            <a:pPr algn="ctr"/>
            <a:r>
              <a:rPr lang="cs-CZ" dirty="0"/>
              <a:t>Děkuji za pozornost</a:t>
            </a:r>
            <a:r>
              <a:rPr lang="cs-CZ" dirty="0">
                <a:solidFill>
                  <a:schemeClr val="accent2">
                    <a:lumMod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427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2240" y="259492"/>
            <a:ext cx="8416708" cy="553998"/>
          </a:xfrm>
        </p:spPr>
        <p:txBody>
          <a:bodyPr/>
          <a:lstStyle/>
          <a:p>
            <a:r>
              <a:rPr lang="pl-PL" kern="0" dirty="0" smtClean="0">
                <a:solidFill>
                  <a:schemeClr val="bg1"/>
                </a:solidFill>
              </a:rPr>
              <a:t>Studie/výstupy projektů ke zveřejnění  - 1</a:t>
            </a:r>
            <a:endParaRPr lang="cs-CZ" kern="0" dirty="0">
              <a:solidFill>
                <a:schemeClr val="bg1"/>
              </a:solidFill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918649"/>
              </p:ext>
            </p:extLst>
          </p:nvPr>
        </p:nvGraphicFramePr>
        <p:xfrm>
          <a:off x="536080" y="922646"/>
          <a:ext cx="8113649" cy="4970763"/>
        </p:xfrm>
        <a:graphic>
          <a:graphicData uri="http://schemas.openxmlformats.org/drawingml/2006/table">
            <a:tbl>
              <a:tblPr/>
              <a:tblGrid>
                <a:gridCol w="292761"/>
                <a:gridCol w="1812327"/>
                <a:gridCol w="6008561"/>
              </a:tblGrid>
              <a:tr h="40662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Zpracovatel studie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studie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Grant Thornton Advisory s. r. 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Externí podpora pro pracovní tým P14 - Zajištění přístupu k vysokorychlostnímu internetu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Arthur D. Little s. r. 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Externí podpora pro pracovní tým P13 - Telekomunikační tým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ČVUT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Analýza negativních dopadů nesymetrie spotřeby třífázových odběrů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EGÚ Brno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Dílčí studie pro pracovní tým A9 + A13 - integrace DECE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Euroenergy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Analýza možností měření f měřidlem na OPM s vyhodnocením možností zpětné vazby pro řízení na OPM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 Brno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Analýza možností měření U měřidlem na OPM s vyhodnocením možností zpětné vazby pro řízení na OPM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EGÚ Brno, a. s.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Dílčí studie pro pracovní tým A4 - Dopady vlivu očekávaného nárůstu decentrální výroby typu FVE na hl. NN na systém zúčtování odchylek a jejich řešení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Deloitte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Dílčí studie pro pracovní tým A12 - agregátor v prostředí SG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Ernst &amp; Young, s.r.o.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12 - Potenciál flexibility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5641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Euroenergy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25 - Integrace elektromobilů do DS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78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2240" y="259492"/>
            <a:ext cx="8416708" cy="553998"/>
          </a:xfrm>
        </p:spPr>
        <p:txBody>
          <a:bodyPr/>
          <a:lstStyle/>
          <a:p>
            <a:r>
              <a:rPr lang="pl-PL" kern="0" dirty="0" smtClean="0">
                <a:solidFill>
                  <a:schemeClr val="bg1"/>
                </a:solidFill>
              </a:rPr>
              <a:t>Studie/výstupy projektů ke zveřejnění  - 2</a:t>
            </a:r>
            <a:endParaRPr lang="cs-CZ" kern="0" dirty="0">
              <a:solidFill>
                <a:schemeClr val="bg1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061457"/>
              </p:ext>
            </p:extLst>
          </p:nvPr>
        </p:nvGraphicFramePr>
        <p:xfrm>
          <a:off x="535910" y="912344"/>
          <a:ext cx="8113820" cy="4936476"/>
        </p:xfrm>
        <a:graphic>
          <a:graphicData uri="http://schemas.openxmlformats.org/drawingml/2006/table">
            <a:tbl>
              <a:tblPr/>
              <a:tblGrid>
                <a:gridCol w="292766"/>
                <a:gridCol w="1812366"/>
                <a:gridCol w="6008688"/>
              </a:tblGrid>
              <a:tr h="4099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Zpracovatel studie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studie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EGC - EnerGoConsult ČB, s. r. 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16 - Měření Q a účiník u MOP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848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Vysoká škola báňská - TU Ostrava (FEI)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A17 - Analýza algoritmů výpočtu a jejich vyhodnocení pro stanovení celkové energie u 3f OM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Arthur D. Little s.r.o.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P13 - Telekomunikační síť (NAP SG)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Ernst &amp; Young, s.r.o.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Dílčí studie -  A28 - Koncepce datového uzlu české elektroenergetiky (NAP SG)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EGÚ Brno, a. s.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P10 - Management Q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Euroenergy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A17 a P12 -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Parametry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kvality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AMM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 v Brně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A17 a P12 - Bezpečnostní požadavky na měřidla a související infrastrukturu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VUT v Brně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A17 a P12 - Technická specifikace rozhraní zákazníka v měřidlech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EGÚ Brno, a. s.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A25 - Dopad elektromobility do DS ČR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601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EGÚ Brno, a. s.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A8 - Analýza k podobě provedení systémového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automat.frekv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odlehčení po roce 2030 (SAFO 2030) (NAP SG)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7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7424" y="723087"/>
            <a:ext cx="7549375" cy="553998"/>
          </a:xfrm>
        </p:spPr>
        <p:txBody>
          <a:bodyPr/>
          <a:lstStyle/>
          <a:p>
            <a:r>
              <a:rPr lang="cs-CZ" cap="all" dirty="0">
                <a:solidFill>
                  <a:schemeClr val="accent2">
                    <a:lumMod val="90000"/>
                  </a:schemeClr>
                </a:solidFill>
              </a:rPr>
              <a:t>Zásady </a:t>
            </a:r>
            <a:r>
              <a:rPr lang="cs-CZ" cap="all" dirty="0" smtClean="0">
                <a:solidFill>
                  <a:schemeClr val="accent2">
                    <a:lumMod val="90000"/>
                  </a:schemeClr>
                </a:solidFill>
              </a:rPr>
              <a:t>aktualizace</a:t>
            </a:r>
            <a:endParaRPr lang="cs-CZ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499" y="1100436"/>
            <a:ext cx="8242300" cy="4360563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</a:pPr>
            <a:r>
              <a:rPr lang="cs-CZ" sz="2300" dirty="0"/>
              <a:t>Přechod z analytické do realizační fáze NAP SG s horizontem do roku 2030.</a:t>
            </a:r>
          </a:p>
          <a:p>
            <a:pPr lvl="0">
              <a:spcBef>
                <a:spcPts val="2400"/>
              </a:spcBef>
            </a:pPr>
            <a:r>
              <a:rPr lang="cs-CZ" sz="2300" dirty="0" smtClean="0"/>
              <a:t>Zachování řídicí </a:t>
            </a:r>
            <a:r>
              <a:rPr lang="cs-CZ" sz="2300" dirty="0"/>
              <a:t>role MPO </a:t>
            </a:r>
            <a:r>
              <a:rPr lang="cs-CZ" sz="2300" dirty="0" smtClean="0"/>
              <a:t>v NAP SG.</a:t>
            </a:r>
            <a:endParaRPr lang="cs-CZ" sz="2300" dirty="0"/>
          </a:p>
          <a:p>
            <a:pPr>
              <a:spcBef>
                <a:spcPts val="2400"/>
              </a:spcBef>
            </a:pPr>
            <a:r>
              <a:rPr lang="cs-CZ" sz="2300" dirty="0"/>
              <a:t>MPO je aplikačním garantem </a:t>
            </a:r>
            <a:r>
              <a:rPr lang="cs-CZ" sz="2300" dirty="0" smtClean="0"/>
              <a:t>projektů aktualizovaného </a:t>
            </a:r>
            <a:r>
              <a:rPr lang="cs-CZ" sz="2300" dirty="0"/>
              <a:t>NAP </a:t>
            </a:r>
            <a:r>
              <a:rPr lang="cs-CZ" sz="2300" dirty="0" smtClean="0"/>
              <a:t>SG.</a:t>
            </a:r>
            <a:endParaRPr lang="cs-CZ" sz="2300" dirty="0"/>
          </a:p>
          <a:p>
            <a:pPr lvl="0">
              <a:spcBef>
                <a:spcPts val="2400"/>
              </a:spcBef>
            </a:pPr>
            <a:r>
              <a:rPr lang="cs-CZ" sz="2300" dirty="0"/>
              <a:t>Zapojení všech relevantních subjektů do přípravy a plnění aktualizovaného NAP </a:t>
            </a:r>
            <a:r>
              <a:rPr lang="cs-CZ" sz="2300" dirty="0" smtClean="0"/>
              <a:t>SG.</a:t>
            </a: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38605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585" y="446088"/>
            <a:ext cx="7906214" cy="553998"/>
          </a:xfrm>
        </p:spPr>
        <p:txBody>
          <a:bodyPr/>
          <a:lstStyle/>
          <a:p>
            <a:r>
              <a:rPr lang="cs-CZ" cap="all" dirty="0">
                <a:solidFill>
                  <a:schemeClr val="accent2">
                    <a:lumMod val="90000"/>
                  </a:schemeClr>
                </a:solidFill>
              </a:rPr>
              <a:t>Cíle aktualizovaného NAP SG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085"/>
            <a:ext cx="8242300" cy="4865455"/>
          </a:xfrm>
        </p:spPr>
        <p:txBody>
          <a:bodyPr>
            <a:normAutofit/>
          </a:bodyPr>
          <a:lstStyle/>
          <a:p>
            <a:pPr lvl="0">
              <a:spcBef>
                <a:spcPts val="1800"/>
              </a:spcBef>
            </a:pPr>
            <a:r>
              <a:rPr lang="cs-CZ" sz="2200" b="1" dirty="0">
                <a:solidFill>
                  <a:srgbClr val="FFFF99"/>
                </a:solidFill>
              </a:rPr>
              <a:t>Vytvořit podmínky pro vyšší penetraci DECE, akumulace a </a:t>
            </a:r>
            <a:r>
              <a:rPr lang="cs-CZ" sz="2200" b="1" dirty="0" err="1">
                <a:solidFill>
                  <a:srgbClr val="FFFF99"/>
                </a:solidFill>
              </a:rPr>
              <a:t>elektromobility</a:t>
            </a:r>
            <a:r>
              <a:rPr lang="cs-CZ" sz="2200" dirty="0"/>
              <a:t>. 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i="1" dirty="0" smtClean="0"/>
              <a:t>Jedná </a:t>
            </a:r>
            <a:r>
              <a:rPr lang="cs-CZ" sz="2200" i="1" dirty="0"/>
              <a:t>se o jednu ze základních úloh </a:t>
            </a:r>
            <a:r>
              <a:rPr lang="cs-CZ" sz="2200" i="1" dirty="0" smtClean="0"/>
              <a:t>chytrých sítí. </a:t>
            </a:r>
            <a:r>
              <a:rPr lang="cs-CZ" sz="2200" i="1" dirty="0"/>
              <a:t>ES ČR by měla být otevřená </a:t>
            </a:r>
            <a:r>
              <a:rPr lang="cs-CZ" sz="2200" i="1" dirty="0" smtClean="0"/>
              <a:t>k ekologickým </a:t>
            </a:r>
            <a:r>
              <a:rPr lang="cs-CZ" sz="2200" i="1" dirty="0"/>
              <a:t>a tržním trendům.</a:t>
            </a:r>
            <a:endParaRPr lang="cs-CZ" sz="2200" dirty="0"/>
          </a:p>
          <a:p>
            <a:pPr lvl="0">
              <a:spcBef>
                <a:spcPts val="1800"/>
              </a:spcBef>
            </a:pPr>
            <a:r>
              <a:rPr lang="cs-CZ" sz="2200" b="1" dirty="0">
                <a:solidFill>
                  <a:srgbClr val="FFFF99"/>
                </a:solidFill>
              </a:rPr>
              <a:t>Zvýšit spolehlivost, kvalitu a bezpečnost dodávek elektrické </a:t>
            </a:r>
            <a:r>
              <a:rPr lang="cs-CZ" sz="2200" b="1" dirty="0" smtClean="0">
                <a:solidFill>
                  <a:srgbClr val="FFFF99"/>
                </a:solidFill>
              </a:rPr>
              <a:t>energie. </a:t>
            </a:r>
            <a:r>
              <a:rPr lang="cs-CZ" sz="2200" i="1" dirty="0"/>
              <a:t>Moderní síť bude muset plnit stále náročnější požadavky na spolehlivost, kvalitu a bezpečnost dodávek elektrické energie.</a:t>
            </a:r>
            <a:endParaRPr lang="cs-CZ" sz="2200" dirty="0"/>
          </a:p>
          <a:p>
            <a:pPr>
              <a:spcBef>
                <a:spcPts val="1800"/>
              </a:spcBef>
            </a:pPr>
            <a:r>
              <a:rPr lang="cs-CZ" sz="2200" b="1" dirty="0" smtClean="0">
                <a:solidFill>
                  <a:srgbClr val="FFFF99"/>
                </a:solidFill>
              </a:rPr>
              <a:t>Zajistit </a:t>
            </a:r>
            <a:r>
              <a:rPr lang="cs-CZ" sz="2200" b="1" dirty="0">
                <a:solidFill>
                  <a:srgbClr val="FFFF99"/>
                </a:solidFill>
              </a:rPr>
              <a:t>vyšší </a:t>
            </a:r>
            <a:r>
              <a:rPr lang="cs-CZ" sz="2200" b="1" dirty="0" smtClean="0">
                <a:solidFill>
                  <a:srgbClr val="FFFF99"/>
                </a:solidFill>
              </a:rPr>
              <a:t>dostupnost </a:t>
            </a:r>
            <a:r>
              <a:rPr lang="cs-CZ" sz="2200" b="1" dirty="0">
                <a:solidFill>
                  <a:srgbClr val="FFFF99"/>
                </a:solidFill>
              </a:rPr>
              <a:t>informací zákazníkům a </a:t>
            </a:r>
            <a:r>
              <a:rPr lang="cs-CZ" sz="2200" b="1" dirty="0" smtClean="0">
                <a:solidFill>
                  <a:srgbClr val="FFFF99"/>
                </a:solidFill>
              </a:rPr>
              <a:t>umožnit </a:t>
            </a:r>
            <a:r>
              <a:rPr lang="cs-CZ" sz="2200" b="1" dirty="0">
                <a:solidFill>
                  <a:srgbClr val="FFFF99"/>
                </a:solidFill>
              </a:rPr>
              <a:t>jejich </a:t>
            </a:r>
            <a:r>
              <a:rPr lang="cs-CZ" sz="2200" b="1" dirty="0" smtClean="0">
                <a:solidFill>
                  <a:srgbClr val="FFFF99"/>
                </a:solidFill>
              </a:rPr>
              <a:t>aktivní </a:t>
            </a:r>
            <a:r>
              <a:rPr lang="cs-CZ" sz="2200" b="1" dirty="0">
                <a:solidFill>
                  <a:srgbClr val="FFFF99"/>
                </a:solidFill>
              </a:rPr>
              <a:t>zapojení do řízení své spotřeby.</a:t>
            </a:r>
            <a:r>
              <a:rPr lang="cs-CZ" sz="2200" b="1" i="1" dirty="0">
                <a:solidFill>
                  <a:srgbClr val="FFFF99"/>
                </a:solidFill>
              </a:rPr>
              <a:t> </a:t>
            </a:r>
            <a:r>
              <a:rPr lang="cs-CZ" sz="2200" b="1" i="1" dirty="0" smtClean="0">
                <a:solidFill>
                  <a:srgbClr val="FFFF99"/>
                </a:solidFill>
              </a:rPr>
              <a:t/>
            </a:r>
            <a:br>
              <a:rPr lang="cs-CZ" sz="2200" b="1" i="1" dirty="0" smtClean="0">
                <a:solidFill>
                  <a:srgbClr val="FFFF99"/>
                </a:solidFill>
              </a:rPr>
            </a:br>
            <a:r>
              <a:rPr lang="cs-CZ" sz="2200" i="1" dirty="0" smtClean="0"/>
              <a:t>Bude </a:t>
            </a:r>
            <a:r>
              <a:rPr lang="cs-CZ" sz="2200" i="1" dirty="0"/>
              <a:t>stoupat podíl zákazníků, kteří </a:t>
            </a:r>
            <a:r>
              <a:rPr lang="cs-CZ" sz="2200" i="1" dirty="0" smtClean="0"/>
              <a:t>budou </a:t>
            </a:r>
            <a:r>
              <a:rPr lang="cs-CZ" sz="2200" i="1" dirty="0"/>
              <a:t>mít zájem stát se aktivními účastníky na trhu s elektrickou energií – např. poskytováním flexibility.</a:t>
            </a:r>
            <a:r>
              <a:rPr lang="cs-CZ" sz="2200" b="1" i="1" dirty="0"/>
              <a:t>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679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7132" y="446088"/>
            <a:ext cx="7939667" cy="553998"/>
          </a:xfrm>
        </p:spPr>
        <p:txBody>
          <a:bodyPr/>
          <a:lstStyle/>
          <a:p>
            <a:r>
              <a:rPr lang="cs-CZ" cap="all" dirty="0" smtClean="0">
                <a:solidFill>
                  <a:schemeClr val="accent2">
                    <a:lumMod val="90000"/>
                  </a:schemeClr>
                </a:solidFill>
              </a:rPr>
              <a:t>Organizační struktura</a:t>
            </a:r>
            <a:endParaRPr lang="cs-CZ" cap="all" dirty="0">
              <a:solidFill>
                <a:schemeClr val="accent2">
                  <a:lumMod val="90000"/>
                </a:schemeClr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6972" y="2584958"/>
            <a:ext cx="4205558" cy="3481372"/>
          </a:xfrm>
        </p:spPr>
        <p:txBody>
          <a:bodyPr>
            <a:noAutofit/>
          </a:bodyPr>
          <a:lstStyle/>
          <a:p>
            <a:pPr lvl="0"/>
            <a:r>
              <a:rPr lang="cs-CZ" sz="1800" b="1" dirty="0" smtClean="0"/>
              <a:t>Koordinační tým </a:t>
            </a:r>
            <a:r>
              <a:rPr lang="cs-CZ" sz="1800" dirty="0"/>
              <a:t>připravuje podkladové materiály pro </a:t>
            </a:r>
            <a:r>
              <a:rPr lang="cs-CZ" sz="1800" dirty="0" smtClean="0"/>
              <a:t>řídicí </a:t>
            </a:r>
            <a:r>
              <a:rPr lang="cs-CZ" sz="1800" dirty="0"/>
              <a:t>tým a referuje </a:t>
            </a:r>
            <a:r>
              <a:rPr lang="cs-CZ" sz="1800" dirty="0" smtClean="0"/>
              <a:t>řídicímu </a:t>
            </a:r>
            <a:r>
              <a:rPr lang="cs-CZ" sz="1800" dirty="0"/>
              <a:t>týmu. </a:t>
            </a:r>
            <a:r>
              <a:rPr lang="cs-CZ" sz="1800" dirty="0" smtClean="0"/>
              <a:t>Řídí </a:t>
            </a:r>
            <a:r>
              <a:rPr lang="cs-CZ" sz="1800" dirty="0"/>
              <a:t>a úkoluje </a:t>
            </a:r>
            <a:r>
              <a:rPr lang="cs-CZ" sz="1800" dirty="0" smtClean="0"/>
              <a:t>projektové týmy jednotlivých projektů. </a:t>
            </a:r>
          </a:p>
          <a:p>
            <a:pPr lvl="0"/>
            <a:r>
              <a:rPr lang="cs-CZ" sz="1800" b="1" dirty="0" smtClean="0"/>
              <a:t>Projektové týmy</a:t>
            </a:r>
            <a:r>
              <a:rPr lang="cs-CZ" sz="1800" dirty="0" smtClean="0"/>
              <a:t> </a:t>
            </a:r>
            <a:r>
              <a:rPr lang="cs-CZ" sz="1800" dirty="0"/>
              <a:t>jsou specializované týmy odborníků, </a:t>
            </a:r>
            <a:r>
              <a:rPr lang="cs-CZ" sz="1800" dirty="0" smtClean="0"/>
              <a:t>realizace jednotlivých projektů. </a:t>
            </a:r>
            <a:endParaRPr lang="cs-CZ" sz="1800" dirty="0"/>
          </a:p>
        </p:txBody>
      </p:sp>
      <p:sp>
        <p:nvSpPr>
          <p:cNvPr id="5" name="Zástupný symbol pro text 2"/>
          <p:cNvSpPr txBox="1">
            <a:spLocks/>
          </p:cNvSpPr>
          <p:nvPr/>
        </p:nvSpPr>
        <p:spPr>
          <a:xfrm>
            <a:off x="438151" y="806779"/>
            <a:ext cx="8428758" cy="1794109"/>
          </a:xfrm>
          <a:prstGeom prst="rect">
            <a:avLst/>
          </a:prstGeom>
        </p:spPr>
        <p:txBody>
          <a:bodyPr vert="horz" lIns="0" tIns="360000" rIns="0" bIns="0" rtlCol="0">
            <a:noAutofit/>
          </a:bodyPr>
          <a:lstStyle>
            <a:lvl1pPr marL="360363" indent="-360363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20725" indent="-360363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3150" indent="-352425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5100" indent="-36195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795463" indent="-360363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 smtClean="0"/>
              <a:t>Řídicí </a:t>
            </a:r>
            <a:r>
              <a:rPr lang="cs-CZ" sz="1800" b="1" dirty="0"/>
              <a:t>tým </a:t>
            </a:r>
            <a:r>
              <a:rPr lang="cs-CZ" sz="1800" dirty="0" smtClean="0"/>
              <a:t>řídí implementaci NAP SG. Vedoucí řídicího </a:t>
            </a:r>
            <a:r>
              <a:rPr lang="cs-CZ" sz="1800" dirty="0"/>
              <a:t>týmu je náměstek MPO, členové zástupci </a:t>
            </a:r>
            <a:r>
              <a:rPr lang="cs-CZ" sz="1800" dirty="0" smtClean="0"/>
              <a:t>MPO, ČSRES a ERÚ.</a:t>
            </a:r>
            <a:endParaRPr lang="cs-CZ" sz="1800" dirty="0"/>
          </a:p>
          <a:p>
            <a:r>
              <a:rPr lang="cs-CZ" sz="1800" b="1" dirty="0"/>
              <a:t>Think Tank </a:t>
            </a:r>
            <a:r>
              <a:rPr lang="cs-CZ" sz="1800" dirty="0"/>
              <a:t>je poradní orgán </a:t>
            </a:r>
            <a:r>
              <a:rPr lang="cs-CZ" sz="1800" dirty="0" smtClean="0"/>
              <a:t>Řídicího týmu, členové zástupci PDS</a:t>
            </a:r>
            <a:r>
              <a:rPr lang="cs-CZ" sz="1800" dirty="0"/>
              <a:t>, </a:t>
            </a:r>
            <a:r>
              <a:rPr lang="cs-CZ" sz="1800" dirty="0" smtClean="0"/>
              <a:t>PPS, </a:t>
            </a:r>
            <a:r>
              <a:rPr lang="cs-CZ" sz="1800" dirty="0"/>
              <a:t>OTE, ERÚ, </a:t>
            </a:r>
            <a:r>
              <a:rPr lang="cs-CZ" sz="1800" dirty="0" smtClean="0"/>
              <a:t>MŽP, </a:t>
            </a:r>
            <a:r>
              <a:rPr lang="cs-CZ" sz="1800" dirty="0"/>
              <a:t>MO, </a:t>
            </a:r>
            <a:r>
              <a:rPr lang="cs-CZ" sz="1800" dirty="0" smtClean="0"/>
              <a:t>ČVUT, VUT, AV ČR, </a:t>
            </a:r>
            <a:r>
              <a:rPr lang="cs-CZ" sz="1800" dirty="0"/>
              <a:t>Hospodářská komora, Svaz průmyslu a dopravy, </a:t>
            </a:r>
            <a:r>
              <a:rPr lang="cs-CZ" sz="1800" dirty="0" smtClean="0"/>
              <a:t>SVSE, Svaz </a:t>
            </a:r>
            <a:r>
              <a:rPr lang="cs-CZ" sz="1800" dirty="0"/>
              <a:t>moderní </a:t>
            </a:r>
            <a:r>
              <a:rPr lang="cs-CZ" sz="1800" dirty="0" smtClean="0"/>
              <a:t>energetiky, </a:t>
            </a:r>
            <a:r>
              <a:rPr lang="cs-CZ" sz="1800" dirty="0"/>
              <a:t>Komora </a:t>
            </a:r>
            <a:r>
              <a:rPr lang="cs-CZ" sz="1800" dirty="0" smtClean="0"/>
              <a:t>OZE, </a:t>
            </a:r>
            <a:r>
              <a:rPr lang="cs-CZ" sz="1800" dirty="0"/>
              <a:t>Teplárenské </a:t>
            </a:r>
            <a:r>
              <a:rPr lang="cs-CZ" sz="1800" dirty="0" smtClean="0"/>
              <a:t>sdružení, Český plynárenský svaz, ÚNMZ, ČMI, ČAPLDS, COGEN, SEMMO</a:t>
            </a:r>
            <a:endParaRPr lang="cs-CZ" sz="1800" dirty="0"/>
          </a:p>
        </p:txBody>
      </p:sp>
      <p:graphicFrame>
        <p:nvGraphicFramePr>
          <p:cNvPr id="6" name="Diagra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583642"/>
              </p:ext>
            </p:extLst>
          </p:nvPr>
        </p:nvGraphicFramePr>
        <p:xfrm>
          <a:off x="4006406" y="2723539"/>
          <a:ext cx="5486400" cy="3204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629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ředloha V1">
  <a:themeElements>
    <a:clrScheme name="MPO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FFFFFF"/>
      </a:accent1>
      <a:accent2>
        <a:srgbClr val="B9E0F7"/>
      </a:accent2>
      <a:accent3>
        <a:srgbClr val="13B5F4"/>
      </a:accent3>
      <a:accent4>
        <a:srgbClr val="0096D6"/>
      </a:accent4>
      <a:accent5>
        <a:srgbClr val="E31B23"/>
      </a:accent5>
      <a:accent6>
        <a:srgbClr val="B5121B"/>
      </a:accent6>
      <a:hlink>
        <a:srgbClr val="B9E0F7"/>
      </a:hlink>
      <a:folHlink>
        <a:srgbClr val="13B5F4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bílá A</Template>
  <TotalTime>6712</TotalTime>
  <Words>3181</Words>
  <Application>Microsoft Office PowerPoint</Application>
  <PresentationFormat>Předvádění na obrazovce (4:3)</PresentationFormat>
  <Paragraphs>599</Paragraphs>
  <Slides>43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0" baseType="lpstr">
      <vt:lpstr>Arial</vt:lpstr>
      <vt:lpstr>Calibri</vt:lpstr>
      <vt:lpstr>Symbol</vt:lpstr>
      <vt:lpstr>Times New Roman</vt:lpstr>
      <vt:lpstr>Wingdings</vt:lpstr>
      <vt:lpstr>Wingdings 2</vt:lpstr>
      <vt:lpstr>Předloha V1</vt:lpstr>
      <vt:lpstr>Národní akční plán pro chytré sítě 2019 - 2030 (Aktualizace NAP SG)</vt:lpstr>
      <vt:lpstr>Program</vt:lpstr>
      <vt:lpstr>ZADÁNÍ NAP SG</vt:lpstr>
      <vt:lpstr>NAP SG  2015 – 2018 a jeho výstupy</vt:lpstr>
      <vt:lpstr>Studie/výstupy projektů ke zveřejnění  - 1</vt:lpstr>
      <vt:lpstr>Studie/výstupy projektů ke zveřejnění  - 2</vt:lpstr>
      <vt:lpstr>Zásady aktualizace</vt:lpstr>
      <vt:lpstr>Cíle aktualizovaného NAP SG</vt:lpstr>
      <vt:lpstr>Organizační struktura</vt:lpstr>
      <vt:lpstr>Úloha Think Tanku</vt:lpstr>
      <vt:lpstr> Think Tank</vt:lpstr>
      <vt:lpstr>Prezentace aplikace PowerPoint</vt:lpstr>
      <vt:lpstr>Projekty </vt:lpstr>
      <vt:lpstr>Projekty </vt:lpstr>
      <vt:lpstr>Zapojení členů Think Tanku do projektů</vt:lpstr>
      <vt:lpstr>Projektové týmy NAP SG, subjekty, jména  - 1</vt:lpstr>
      <vt:lpstr>Projektové týmy NAP SG, subjekty, jména  - 2</vt:lpstr>
      <vt:lpstr>Představení vybraných oblastí  NAP SG</vt:lpstr>
      <vt:lpstr>Legislativa</vt:lpstr>
      <vt:lpstr>Legislativa        </vt:lpstr>
      <vt:lpstr>Legislativa        </vt:lpstr>
      <vt:lpstr>Implementace inteligentního měření (AMM)</vt:lpstr>
      <vt:lpstr>Prezentace aplikace PowerPoint</vt:lpstr>
      <vt:lpstr>Prezentace aplikace PowerPoint</vt:lpstr>
      <vt:lpstr>Prezentace aplikace PowerPoint</vt:lpstr>
      <vt:lpstr>Flexibilita, agregace</vt:lpstr>
      <vt:lpstr>Výstupy NAP SG: Flexibilita a agregace           </vt:lpstr>
      <vt:lpstr>Flexibilita – výrobny do r. 2040          </vt:lpstr>
      <vt:lpstr>Flexibilita – spotřeba do r. 2040          </vt:lpstr>
      <vt:lpstr>Flexibilita - agregátor v podmínkách ČR        </vt:lpstr>
      <vt:lpstr>Dopad změn na trhu s flexibilitou a PpS       </vt:lpstr>
      <vt:lpstr>Nové projekty NAP SG – flexibilita     </vt:lpstr>
      <vt:lpstr>Chytrá síť – Smart Grid</vt:lpstr>
      <vt:lpstr>Motivace</vt:lpstr>
      <vt:lpstr>Implementace chytrých stanic na hladině vn</vt:lpstr>
      <vt:lpstr>Implementace DOP na venkovním vedení VN</vt:lpstr>
      <vt:lpstr>Hypotézy pro automatizaci sítě nn</vt:lpstr>
      <vt:lpstr>Nové projekty NAP SG – Chytrá síť</vt:lpstr>
      <vt:lpstr>Integrace elektromobility do DS</vt:lpstr>
      <vt:lpstr>Integrace elektromobility do DS      </vt:lpstr>
      <vt:lpstr>Projekce rozvoje elektromobility    </vt:lpstr>
      <vt:lpstr>Shrnutí integrace e-mobility do DS    </vt:lpstr>
      <vt:lpstr>Děkuji za pozornost.</vt:lpstr>
    </vt:vector>
  </TitlesOfParts>
  <Company>Ministerstvo průmyslu a obchodu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PREZENTACE</dc:title>
  <dc:creator>41000@mpo.cz</dc:creator>
  <cp:lastModifiedBy>Havel Jiří</cp:lastModifiedBy>
  <cp:revision>228</cp:revision>
  <dcterms:created xsi:type="dcterms:W3CDTF">2017-04-12T13:14:37Z</dcterms:created>
  <dcterms:modified xsi:type="dcterms:W3CDTF">2020-02-12T13:05:20Z</dcterms:modified>
</cp:coreProperties>
</file>