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9" r:id="rId2"/>
    <p:sldId id="278" r:id="rId3"/>
    <p:sldId id="270" r:id="rId4"/>
    <p:sldId id="271" r:id="rId5"/>
    <p:sldId id="280" r:id="rId6"/>
    <p:sldId id="279" r:id="rId7"/>
    <p:sldId id="267" r:id="rId8"/>
  </p:sldIdLst>
  <p:sldSz cx="9144000" cy="5143500" type="screen16x9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">
          <p15:clr>
            <a:srgbClr val="A4A3A4"/>
          </p15:clr>
        </p15:guide>
        <p15:guide id="2" orient="horz" pos="2857">
          <p15:clr>
            <a:srgbClr val="A4A3A4"/>
          </p15:clr>
        </p15:guide>
        <p15:guide id="3" orient="horz" pos="2634">
          <p15:clr>
            <a:srgbClr val="A4A3A4"/>
          </p15:clr>
        </p15:guide>
        <p15:guide id="4" pos="5532">
          <p15:clr>
            <a:srgbClr val="A4A3A4"/>
          </p15:clr>
        </p15:guide>
        <p15:guide id="5" pos="229">
          <p15:clr>
            <a:srgbClr val="A4A3A4"/>
          </p15:clr>
        </p15:guide>
        <p15:guide id="6" pos="1726">
          <p15:clr>
            <a:srgbClr val="A4A3A4"/>
          </p15:clr>
        </p15:guide>
        <p15:guide id="7" pos="1497">
          <p15:clr>
            <a:srgbClr val="A4A3A4"/>
          </p15:clr>
        </p15:guide>
        <p15:guide id="8" pos="3218">
          <p15:clr>
            <a:srgbClr val="A4A3A4"/>
          </p15:clr>
        </p15:guide>
        <p15:guide id="9" pos="29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B8D"/>
    <a:srgbClr val="B9E0F7"/>
    <a:srgbClr val="13B5EA"/>
    <a:srgbClr val="FF33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151" d="100"/>
          <a:sy n="151" d="100"/>
        </p:scale>
        <p:origin x="456" y="138"/>
      </p:cViewPr>
      <p:guideLst>
        <p:guide orient="horz" pos="223"/>
        <p:guide orient="horz" pos="2857"/>
        <p:guide orient="horz" pos="2634"/>
        <p:guide pos="5532"/>
        <p:guide pos="229"/>
        <p:guide pos="1726"/>
        <p:guide pos="1497"/>
        <p:guide pos="3218"/>
        <p:guide pos="299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14" d="100"/>
          <a:sy n="114" d="100"/>
        </p:scale>
        <p:origin x="-2358" y="-10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4734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  <a:pPr/>
              <a:t>13.06.2022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3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  <a:pPr/>
              <a:t>13.06.2022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5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618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635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46545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1" y="2133601"/>
            <a:ext cx="4293313" cy="30098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4241007"/>
            <a:ext cx="2320925" cy="902494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63538" y="356639"/>
            <a:ext cx="8418512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4358922"/>
            <a:ext cx="1213200" cy="5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4" y="1931998"/>
            <a:ext cx="4035426" cy="3211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63538" y="977251"/>
            <a:ext cx="8418512" cy="135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2" name="Zástupný symbol pro číslo snímku 4"/>
          <p:cNvSpPr>
            <a:spLocks noGrp="1"/>
          </p:cNvSpPr>
          <p:nvPr userDrawn="1"/>
        </p:nvSpPr>
        <p:spPr>
          <a:xfrm>
            <a:off x="8134621" y="4656931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363538" y="912777"/>
            <a:ext cx="8418512" cy="32686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08575" y="359267"/>
            <a:ext cx="3673475" cy="430887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363537" y="356640"/>
            <a:ext cx="4384675" cy="3824835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108575" y="796532"/>
            <a:ext cx="3673475" cy="338494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63538" y="908011"/>
            <a:ext cx="8418512" cy="3273464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46545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1" y="2133601"/>
            <a:ext cx="4293313" cy="30098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4241007"/>
            <a:ext cx="2320925" cy="902494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63538" y="1350000"/>
            <a:ext cx="8418512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4358922"/>
            <a:ext cx="1213200" cy="5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4" y="1931998"/>
            <a:ext cx="4035426" cy="3211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Zástupný symbol pro číslo snímku 4"/>
          <p:cNvSpPr>
            <a:spLocks noGrp="1"/>
          </p:cNvSpPr>
          <p:nvPr userDrawn="1"/>
        </p:nvSpPr>
        <p:spPr>
          <a:xfrm>
            <a:off x="8134621" y="4656931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4" y="1931999"/>
            <a:ext cx="4035425" cy="3211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1" y="1"/>
            <a:ext cx="9143999" cy="4535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3538" y="354013"/>
            <a:ext cx="8418512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63538" y="908011"/>
            <a:ext cx="8418512" cy="3273464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740025" y="4535489"/>
            <a:ext cx="2008187" cy="60801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Ing. Bc. Stanislav Brejcha</a:t>
            </a:r>
          </a:p>
          <a:p>
            <a:r>
              <a:rPr lang="cs-CZ" sz="900" dirty="0">
                <a:solidFill>
                  <a:schemeClr val="bg1"/>
                </a:solidFill>
              </a:rPr>
              <a:t>Ministerstvo průmyslu a obchodu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363538" y="4535488"/>
            <a:ext cx="2012949" cy="60801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 Technologický workshop PLDS</a:t>
            </a:r>
            <a:br>
              <a:rPr lang="cs-CZ" sz="900" dirty="0">
                <a:solidFill>
                  <a:schemeClr val="bg1"/>
                </a:solidFill>
              </a:rPr>
            </a:br>
            <a:endParaRPr lang="cs-CZ" sz="900" dirty="0">
              <a:solidFill>
                <a:schemeClr val="bg1"/>
              </a:solidFill>
            </a:endParaRPr>
          </a:p>
        </p:txBody>
      </p:sp>
      <p:sp>
        <p:nvSpPr>
          <p:cNvPr id="9" name="Zástupný symbol pro číslo snímku 4"/>
          <p:cNvSpPr>
            <a:spLocks noGrp="1"/>
          </p:cNvSpPr>
          <p:nvPr userDrawn="1"/>
        </p:nvSpPr>
        <p:spPr>
          <a:xfrm>
            <a:off x="8134621" y="4656931"/>
            <a:ext cx="460893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baseline="0" smtClean="0">
                <a:solidFill>
                  <a:schemeClr val="bg1"/>
                </a:solidFill>
              </a:rPr>
              <a:pPr/>
              <a:t>‹#›</a:t>
            </a:fld>
            <a:endParaRPr lang="cs-CZ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8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63538" y="356639"/>
            <a:ext cx="8418512" cy="1846659"/>
          </a:xfrm>
        </p:spPr>
        <p:txBody>
          <a:bodyPr/>
          <a:lstStyle/>
          <a:p>
            <a:r>
              <a:rPr lang="cs-CZ" dirty="0"/>
              <a:t>Dotazník sledování a vyhodnocování KPI (LDS) ve vazbě na NAP SG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63538" y="1528298"/>
            <a:ext cx="8418512" cy="1350000"/>
          </a:xfrm>
        </p:spPr>
        <p:txBody>
          <a:bodyPr/>
          <a:lstStyle/>
          <a:p>
            <a:r>
              <a:rPr lang="cs-CZ" sz="2400" dirty="0"/>
              <a:t>Technologický workshop PLDS – 14. 6. 2022</a:t>
            </a:r>
          </a:p>
          <a:p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9010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F3D441-64D8-4AFF-957C-30DB7D8D1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Strategické cíle NAP SG 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2275B1D-3E34-4620-87A4-8EB9798BE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Zvýšit spolehlivost, kvalitu a bezpečnost dodávek elektrické energie.</a:t>
            </a:r>
            <a:r>
              <a:rPr lang="cs-CZ" dirty="0"/>
              <a:t> Zajistit nižší míru přerušení dodávek a vyšší kvalitu dodávané elektřiny - stabilitu napětí a frekvence, vysokou míru schopnosti obnovy dodávky po výpadku a odolnost energetických sítí vůči vnějším podmínkám.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Vytvořit podmínky pro vyšší penetraci decentralizovaných, zejména obnovitelných zdrojů elektřiny, akumulace a </a:t>
            </a:r>
            <a:r>
              <a:rPr lang="cs-CZ" b="1" dirty="0" err="1"/>
              <a:t>elektromobility</a:t>
            </a:r>
            <a:r>
              <a:rPr lang="cs-CZ" b="1" dirty="0"/>
              <a:t> </a:t>
            </a:r>
            <a:r>
              <a:rPr lang="cs-CZ" dirty="0"/>
              <a:t>v souladu s Vnitrostátním plánem ČR v oblasti energetiky a klimatu a jejich zapojení do řízení a koordinace energetické soustavy.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Zajistit vyšší dostupnost informací zákazníkům</a:t>
            </a:r>
            <a:r>
              <a:rPr lang="cs-CZ" dirty="0"/>
              <a:t> s cílem umožnit zvýšení energetické účinnosti spotřeby energie a jejich aktivní zapojení do trhu s elektřinou. Hlavním prostředkem pro splnění toho cíle bude zavedení inteligentních měřících systémů. </a:t>
            </a:r>
            <a:r>
              <a:rPr lang="en-GB" dirty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7794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17419A-CBBF-4886-823D-E8BC8CCC3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ukazatele výkonnosti (KPI)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0A165F0-BFBD-4880-ABA7-AEEBB96B1B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sz="2500" b="1" dirty="0"/>
              <a:t>Zvýšit spolehlivost, kvalitu a bezpečnost dodávek elektrické energie</a:t>
            </a:r>
          </a:p>
          <a:p>
            <a:pPr lvl="1"/>
            <a:r>
              <a:rPr lang="cs-CZ" sz="2500" b="1" dirty="0"/>
              <a:t>KPI 1 – </a:t>
            </a:r>
            <a:r>
              <a:rPr lang="cs-CZ" sz="2500" dirty="0"/>
              <a:t>Dispečerské řízení/monitoring na napěťové hladině VN - podíl pokrytí VN distribuční sítě v LDS službami technického dispečinku nebo řídícího a dohledového centra na napěťové úrovni VN.</a:t>
            </a:r>
          </a:p>
          <a:p>
            <a:pPr lvl="1"/>
            <a:r>
              <a:rPr lang="cs-CZ" sz="2500" b="1" dirty="0"/>
              <a:t>KPI 2 - </a:t>
            </a:r>
            <a:r>
              <a:rPr lang="cs-CZ" sz="2500" dirty="0"/>
              <a:t>Měření P, Q , U, I, a kvality energie na předacích místech LDS - procentuální pokrytí předacích míst LDS vůči nadřazené soustavě měřením P, Q, U, I a měřením kvality dodávky vstupující a vystupující z LDS.</a:t>
            </a:r>
          </a:p>
          <a:p>
            <a:r>
              <a:rPr lang="cs-CZ" sz="2500" b="1" dirty="0"/>
              <a:t>Vytvořit podmínky pro vyšší penetraci decentralizovaných, zejména obnovitelných zdrojů elektřiny, akumulace a </a:t>
            </a:r>
            <a:r>
              <a:rPr lang="cs-CZ" sz="2500" b="1" dirty="0" err="1"/>
              <a:t>elektromobility</a:t>
            </a:r>
            <a:endParaRPr lang="cs-CZ" sz="2500" b="1" dirty="0"/>
          </a:p>
          <a:p>
            <a:pPr lvl="1"/>
            <a:r>
              <a:rPr lang="cs-CZ" b="1" dirty="0"/>
              <a:t>KPI 1 (Podíl DECE): </a:t>
            </a:r>
            <a:r>
              <a:rPr lang="cs-CZ" dirty="0"/>
              <a:t>Jako parametr je určen podíl počtu kladně vyřízených žádostí na NN o připojení ku celkovému počtu přijatých žádostí za danou oblast. Kladné vyřízení je chápáno jako odeslání návrhu smlouvy o připojení od PLDS, nebo smlouvy o smlouvě budoucí o připojení. </a:t>
            </a:r>
          </a:p>
          <a:p>
            <a:pPr lvl="1"/>
            <a:r>
              <a:rPr lang="cs-CZ" b="1" dirty="0"/>
              <a:t>KPI 2 (Podíl chytrých DTS): </a:t>
            </a:r>
            <a:r>
              <a:rPr lang="cs-CZ" dirty="0"/>
              <a:t>Jako parametr je určen procentuální podíl chytrých DTS ku celkovému počtu DTS. </a:t>
            </a:r>
          </a:p>
          <a:p>
            <a:pPr lvl="1"/>
            <a:r>
              <a:rPr lang="cs-CZ" b="1" dirty="0"/>
              <a:t>KPI 3 (Měření kvality elektřiny): </a:t>
            </a:r>
            <a:r>
              <a:rPr lang="cs-CZ" dirty="0"/>
              <a:t>Jako parametr je určen procentuální podíl monitorů v DTS ku celkovému počtu DTS – není řešeno, zda je s dálkovými přenosy.</a:t>
            </a:r>
          </a:p>
          <a:p>
            <a:pPr lvl="1"/>
            <a:r>
              <a:rPr lang="cs-CZ" b="1" dirty="0"/>
              <a:t>KPI 4 (</a:t>
            </a:r>
            <a:r>
              <a:rPr lang="cs-CZ" b="1" dirty="0" err="1"/>
              <a:t>Elektromobilita</a:t>
            </a:r>
            <a:r>
              <a:rPr lang="cs-CZ" b="1" dirty="0"/>
              <a:t>):</a:t>
            </a:r>
            <a:r>
              <a:rPr lang="cs-CZ" dirty="0"/>
              <a:t> Jako parametr je zde určen podíl počtu bezodkladně vyřízených žádostí o připojení na hladině NN bez investice (nutnosti úpravy sítě pro konkrétní případ) ku celkovému počtu přijatých žádostí za danou oblast LDS. </a:t>
            </a:r>
            <a:endParaRPr lang="cs-CZ" sz="1800" b="1" dirty="0"/>
          </a:p>
          <a:p>
            <a:pPr marL="360362" lvl="1" indent="0">
              <a:buNone/>
            </a:pPr>
            <a:endParaRPr lang="cs-CZ" sz="1800" b="1" dirty="0"/>
          </a:p>
          <a:p>
            <a:endParaRPr lang="cs-CZ" sz="1800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6182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A94A07-398F-461F-909B-45828175F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Klíčové ukazatele výkonnosti (KPI)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626D6D8-748F-465A-B073-0D2589E523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b="1" dirty="0"/>
              <a:t>Zajistit vyšší dostupnost informací zákazníkům</a:t>
            </a:r>
          </a:p>
          <a:p>
            <a:pPr lvl="1"/>
            <a:r>
              <a:rPr lang="cs-CZ" b="1" dirty="0"/>
              <a:t>KPI 1 (Implementace AMM): </a:t>
            </a:r>
            <a:r>
              <a:rPr lang="cs-CZ" dirty="0"/>
              <a:t>Jako cíl je stanoveno dodržení harmonogramu implementace inteligentních měřicích systémů. Jako parametr je určeno procento instalovaných chytrých elektroměrů ku celkovému počtu elektroměrů v LDS.</a:t>
            </a:r>
          </a:p>
          <a:p>
            <a:pPr lvl="1"/>
            <a:r>
              <a:rPr lang="cs-CZ" b="1" dirty="0"/>
              <a:t>KPI 2 (Elektronická obsluha – žádosti)</a:t>
            </a:r>
            <a:r>
              <a:rPr lang="cs-CZ" dirty="0"/>
              <a:t>: Jako ukazatel plnění je stanoveno procento zákazníků obsluhovaných prostřednictvím elektronické komunikace. Jako parametr je určen procentuální podíl přijatých žádostí na NN online - </a:t>
            </a:r>
            <a:r>
              <a:rPr lang="pl-PL" dirty="0"/>
              <a:t>všechny typy (odběr, zdroj, ...) bez přepisů.</a:t>
            </a:r>
            <a:endParaRPr lang="cs-CZ" dirty="0"/>
          </a:p>
          <a:p>
            <a:pPr lvl="1"/>
            <a:r>
              <a:rPr lang="cs-CZ" b="1" dirty="0"/>
              <a:t>KPI 2 (Elektronická obsluha – smlouvy)</a:t>
            </a:r>
            <a:r>
              <a:rPr lang="cs-CZ" dirty="0"/>
              <a:t>: Jako ukazatel plnění je stanoveno procento zákazníků obsluhovaných prostřednictvím elektronické komunikace. Jako parament slouží procentuální podíl uzavřených smluv na NN online - </a:t>
            </a:r>
            <a:r>
              <a:rPr lang="pl-PL" dirty="0"/>
              <a:t>všechny typy (odběr, zdroj, ...)</a:t>
            </a:r>
            <a:r>
              <a:rPr lang="cs-CZ" dirty="0"/>
              <a:t>. </a:t>
            </a:r>
          </a:p>
          <a:p>
            <a:pPr lvl="1"/>
            <a:r>
              <a:rPr lang="cs-CZ" b="1" dirty="0"/>
              <a:t>KPI 3 (Oznamování bezproudí)</a:t>
            </a:r>
            <a:r>
              <a:rPr lang="cs-CZ" dirty="0"/>
              <a:t>: Jako ukazatel plnění je stanoveno procento zákazníků obsluhovaných prostřednictvím elektronické komunikace.  Jako parametr je určen procentuální podíl OM přihlášených k službě oznamování bezproudí. </a:t>
            </a:r>
          </a:p>
          <a:p>
            <a:pPr lvl="1"/>
            <a:r>
              <a:rPr lang="cs-CZ" b="1" dirty="0"/>
              <a:t>KPI 4 (Vyjádření k existenci sítí): </a:t>
            </a:r>
            <a:r>
              <a:rPr lang="cs-CZ" dirty="0"/>
              <a:t>Jako ukazatel plnění je stanoveno procento zákazníků obsluhovaných prostřednictvím elektronické komunikace. Jako parametr je určen procentuální podíl vyjádření k existenci sítí. </a:t>
            </a:r>
          </a:p>
        </p:txBody>
      </p:sp>
    </p:spTree>
    <p:extLst>
      <p:ext uri="{BB962C8B-B14F-4D97-AF65-F5344CB8AC3E}">
        <p14:creationId xmlns:p14="http://schemas.microsoft.com/office/powerpoint/2010/main" val="287294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DDBA9C-5667-4F50-933A-BFDF81C72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Vyhodnocení plnění KPI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B482B54-BFEF-45A5-9EA2-0A4B55977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Pro MPO provádí vyhodnocení externí konzultant – Grant </a:t>
            </a:r>
            <a:r>
              <a:rPr lang="cs-CZ" dirty="0" err="1"/>
              <a:t>Thornton</a:t>
            </a:r>
            <a:r>
              <a:rPr lang="cs-CZ" dirty="0"/>
              <a:t> </a:t>
            </a:r>
            <a:r>
              <a:rPr lang="cs-CZ" dirty="0" err="1"/>
              <a:t>Advisory</a:t>
            </a:r>
            <a:r>
              <a:rPr lang="cs-CZ" dirty="0"/>
              <a:t> (GTA)</a:t>
            </a:r>
          </a:p>
          <a:p>
            <a:r>
              <a:rPr lang="cs-CZ" dirty="0"/>
              <a:t>Report za kalendářní rok</a:t>
            </a:r>
          </a:p>
          <a:p>
            <a:pPr lvl="1"/>
            <a:r>
              <a:rPr lang="cs-CZ" dirty="0"/>
              <a:t>PDS reportovali 2020 a 2021</a:t>
            </a:r>
          </a:p>
          <a:p>
            <a:r>
              <a:rPr lang="cs-CZ" dirty="0"/>
              <a:t>Po reportu za rok 2022 bude provedeno první vyhodnocení</a:t>
            </a:r>
          </a:p>
          <a:p>
            <a:endParaRPr lang="cs-CZ" dirty="0"/>
          </a:p>
          <a:p>
            <a:pPr marL="360362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0548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4FE279-628C-4849-943B-5E4A745B5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Plnění KPI - RDS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077A293-67A1-47E7-AF0C-2CBA7835F3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DF17EBF-97E2-40D7-BADB-E143A793066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7" y="908011"/>
            <a:ext cx="5686425" cy="3552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0634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734270068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 modrá B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modrá B s číslováním</Template>
  <TotalTime>465</TotalTime>
  <Words>526</Words>
  <Application>Microsoft Office PowerPoint</Application>
  <PresentationFormat>Předvádění na obrazovce (16:9)</PresentationFormat>
  <Paragraphs>35</Paragraphs>
  <Slides>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Prezentace modrá B</vt:lpstr>
      <vt:lpstr>Dotazník sledování a vyhodnocování KPI (LDS) ve vazbě na NAP SG </vt:lpstr>
      <vt:lpstr>Strategické cíle NAP SG </vt:lpstr>
      <vt:lpstr>Klíčové ukazatele výkonnosti (KPI)</vt:lpstr>
      <vt:lpstr>Klíčové ukazatele výkonnosti (KPI)</vt:lpstr>
      <vt:lpstr>Vyhodnocení plnění KPI</vt:lpstr>
      <vt:lpstr>Plnění KPI - RDS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Technologický workshop PLDS</dc:title>
  <dc:creator>Stanislav Brejcha</dc:creator>
  <cp:lastModifiedBy>Stanislav Brejcha</cp:lastModifiedBy>
  <cp:revision>18</cp:revision>
  <dcterms:created xsi:type="dcterms:W3CDTF">2022-06-09T12:53:17Z</dcterms:created>
  <dcterms:modified xsi:type="dcterms:W3CDTF">2022-06-13T13:33:50Z</dcterms:modified>
</cp:coreProperties>
</file>