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7"/>
  </p:notesMasterIdLst>
  <p:sldIdLst>
    <p:sldId id="508" r:id="rId2"/>
    <p:sldId id="11675" r:id="rId3"/>
    <p:sldId id="320" r:id="rId4"/>
    <p:sldId id="571" r:id="rId5"/>
    <p:sldId id="572" r:id="rId6"/>
    <p:sldId id="573" r:id="rId7"/>
    <p:sldId id="568" r:id="rId8"/>
    <p:sldId id="11696" r:id="rId9"/>
    <p:sldId id="550" r:id="rId10"/>
    <p:sldId id="301" r:id="rId11"/>
    <p:sldId id="294" r:id="rId12"/>
    <p:sldId id="11695" r:id="rId13"/>
    <p:sldId id="11676" r:id="rId14"/>
    <p:sldId id="307" r:id="rId15"/>
    <p:sldId id="11677" r:id="rId16"/>
    <p:sldId id="11678" r:id="rId17"/>
    <p:sldId id="11679" r:id="rId18"/>
    <p:sldId id="11680" r:id="rId19"/>
    <p:sldId id="11681" r:id="rId20"/>
    <p:sldId id="11673" r:id="rId21"/>
    <p:sldId id="564" r:id="rId22"/>
    <p:sldId id="11682" r:id="rId23"/>
    <p:sldId id="11683" r:id="rId24"/>
    <p:sldId id="11684" r:id="rId25"/>
    <p:sldId id="11685" r:id="rId26"/>
    <p:sldId id="11686" r:id="rId27"/>
    <p:sldId id="11687" r:id="rId28"/>
    <p:sldId id="11688" r:id="rId29"/>
    <p:sldId id="327" r:id="rId30"/>
    <p:sldId id="11689" r:id="rId31"/>
    <p:sldId id="11691" r:id="rId32"/>
    <p:sldId id="11692" r:id="rId33"/>
    <p:sldId id="11690" r:id="rId34"/>
    <p:sldId id="11693" r:id="rId35"/>
    <p:sldId id="50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33" autoAdjust="0"/>
  </p:normalViewPr>
  <p:slideViewPr>
    <p:cSldViewPr snapToGrid="0" showGuides="1">
      <p:cViewPr varScale="1">
        <p:scale>
          <a:sx n="85" d="100"/>
          <a:sy n="85" d="100"/>
        </p:scale>
        <p:origin x="59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F59BE4-D692-4B7E-A32C-A37229C5D324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cs-CZ"/>
        </a:p>
      </dgm:t>
    </dgm:pt>
    <dgm:pt modelId="{7B5673A2-FE91-4FD5-B8C3-5767931C5393}">
      <dgm:prSet/>
      <dgm:spPr/>
      <dgm:t>
        <a:bodyPr/>
        <a:lstStyle/>
        <a:p>
          <a:r>
            <a:rPr lang="cs-CZ" b="1" dirty="0"/>
            <a:t>Vytvoření stejných podmínek pro konečné spotřebitele jako v případě provozovatelů regionálních distribučních sítí</a:t>
          </a:r>
        </a:p>
      </dgm:t>
    </dgm:pt>
    <dgm:pt modelId="{1A10D860-AA73-4690-979A-BBCB4FBA8D17}" type="parTrans" cxnId="{FFA574B6-DAE8-4C25-B6B2-9C4E529E3BE0}">
      <dgm:prSet/>
      <dgm:spPr/>
      <dgm:t>
        <a:bodyPr/>
        <a:lstStyle/>
        <a:p>
          <a:endParaRPr lang="cs-CZ"/>
        </a:p>
      </dgm:t>
    </dgm:pt>
    <dgm:pt modelId="{7FD91C39-D0BF-4E25-8768-AD335A7CF7FB}" type="sibTrans" cxnId="{FFA574B6-DAE8-4C25-B6B2-9C4E529E3BE0}">
      <dgm:prSet/>
      <dgm:spPr/>
      <dgm:t>
        <a:bodyPr/>
        <a:lstStyle/>
        <a:p>
          <a:endParaRPr lang="cs-CZ"/>
        </a:p>
      </dgm:t>
    </dgm:pt>
    <dgm:pt modelId="{546E6C37-073F-4BE4-809B-6F22AB05FA5B}">
      <dgm:prSet/>
      <dgm:spPr/>
      <dgm:t>
        <a:bodyPr/>
        <a:lstStyle/>
        <a:p>
          <a:r>
            <a:rPr lang="cs-CZ" b="1" dirty="0"/>
            <a:t>Stejná úroveň spolehlivosti a stability dodávek el. Energie</a:t>
          </a:r>
        </a:p>
      </dgm:t>
    </dgm:pt>
    <dgm:pt modelId="{F1AD8D2F-D133-4ADE-AEF0-4AA9B67A2ABA}" type="parTrans" cxnId="{05CF985A-6720-4CB0-B785-A3FEE37FF1F4}">
      <dgm:prSet/>
      <dgm:spPr/>
      <dgm:t>
        <a:bodyPr/>
        <a:lstStyle/>
        <a:p>
          <a:endParaRPr lang="cs-CZ"/>
        </a:p>
      </dgm:t>
    </dgm:pt>
    <dgm:pt modelId="{271402B7-918B-4AE2-B40B-57F6A21A48CA}" type="sibTrans" cxnId="{05CF985A-6720-4CB0-B785-A3FEE37FF1F4}">
      <dgm:prSet/>
      <dgm:spPr/>
      <dgm:t>
        <a:bodyPr/>
        <a:lstStyle/>
        <a:p>
          <a:endParaRPr lang="cs-CZ"/>
        </a:p>
      </dgm:t>
    </dgm:pt>
    <dgm:pt modelId="{C1BDC8CB-1839-4104-BD1D-12E601A47133}">
      <dgm:prSet/>
      <dgm:spPr/>
      <dgm:t>
        <a:bodyPr/>
        <a:lstStyle/>
        <a:p>
          <a:r>
            <a:rPr lang="cs-CZ" b="1" dirty="0"/>
            <a:t>Stejné úroveň kvality dodávek elektrické energie</a:t>
          </a:r>
        </a:p>
      </dgm:t>
    </dgm:pt>
    <dgm:pt modelId="{631F67A4-B098-44F3-AF20-508D8F7F5F59}" type="parTrans" cxnId="{7C010797-6753-4D4D-B156-D54C8C2DE424}">
      <dgm:prSet/>
      <dgm:spPr/>
      <dgm:t>
        <a:bodyPr/>
        <a:lstStyle/>
        <a:p>
          <a:endParaRPr lang="cs-CZ"/>
        </a:p>
      </dgm:t>
    </dgm:pt>
    <dgm:pt modelId="{D9C13598-1763-45E3-9B1F-19DC4EFB1DA2}" type="sibTrans" cxnId="{7C010797-6753-4D4D-B156-D54C8C2DE424}">
      <dgm:prSet/>
      <dgm:spPr/>
      <dgm:t>
        <a:bodyPr/>
        <a:lstStyle/>
        <a:p>
          <a:endParaRPr lang="cs-CZ"/>
        </a:p>
      </dgm:t>
    </dgm:pt>
    <dgm:pt modelId="{CD8E3D4A-B849-4953-B7D9-AF71673E3648}">
      <dgm:prSet/>
      <dgm:spPr/>
      <dgm:t>
        <a:bodyPr/>
        <a:lstStyle/>
        <a:p>
          <a:r>
            <a:rPr lang="cs-CZ" b="1" dirty="0"/>
            <a:t>Stejné podmínky tarifikace a ovládání sazeb a spotřeby</a:t>
          </a:r>
        </a:p>
      </dgm:t>
    </dgm:pt>
    <dgm:pt modelId="{D9DB2004-9328-44ED-B739-AC449F4F09DE}" type="parTrans" cxnId="{FB88E0D0-1365-46E8-A7D4-96EA082C220A}">
      <dgm:prSet/>
      <dgm:spPr/>
      <dgm:t>
        <a:bodyPr/>
        <a:lstStyle/>
        <a:p>
          <a:endParaRPr lang="cs-CZ"/>
        </a:p>
      </dgm:t>
    </dgm:pt>
    <dgm:pt modelId="{201CC669-6BAA-49D7-AAAD-E8D4FFB214E7}" type="sibTrans" cxnId="{FB88E0D0-1365-46E8-A7D4-96EA082C220A}">
      <dgm:prSet/>
      <dgm:spPr/>
      <dgm:t>
        <a:bodyPr/>
        <a:lstStyle/>
        <a:p>
          <a:endParaRPr lang="cs-CZ"/>
        </a:p>
      </dgm:t>
    </dgm:pt>
    <dgm:pt modelId="{9AA5B10B-A175-4C01-839B-73E32DEAFC9F}">
      <dgm:prSet/>
      <dgm:spPr/>
      <dgm:t>
        <a:bodyPr/>
        <a:lstStyle/>
        <a:p>
          <a:r>
            <a:rPr lang="cs-CZ" b="1" dirty="0"/>
            <a:t>Stejné podmínky pro provozovatele lokální výroby a akumulace</a:t>
          </a:r>
        </a:p>
      </dgm:t>
    </dgm:pt>
    <dgm:pt modelId="{65166649-776B-482E-B2B4-DBBEE92598D1}" type="parTrans" cxnId="{DCFD9AB1-9FDF-4F17-A1F9-2B5E754686A7}">
      <dgm:prSet/>
      <dgm:spPr/>
      <dgm:t>
        <a:bodyPr/>
        <a:lstStyle/>
        <a:p>
          <a:endParaRPr lang="cs-CZ"/>
        </a:p>
      </dgm:t>
    </dgm:pt>
    <dgm:pt modelId="{BCB38706-88AB-4057-9B2E-21490F7BDF96}" type="sibTrans" cxnId="{DCFD9AB1-9FDF-4F17-A1F9-2B5E754686A7}">
      <dgm:prSet/>
      <dgm:spPr/>
      <dgm:t>
        <a:bodyPr/>
        <a:lstStyle/>
        <a:p>
          <a:endParaRPr lang="cs-CZ"/>
        </a:p>
      </dgm:t>
    </dgm:pt>
    <dgm:pt modelId="{02E467D4-89AD-4390-A6F0-73AF72EC2360}">
      <dgm:prSet/>
      <dgm:spPr/>
      <dgm:t>
        <a:bodyPr/>
        <a:lstStyle/>
        <a:p>
          <a:r>
            <a:rPr lang="cs-CZ" b="1" dirty="0"/>
            <a:t>Stejné podmínky pro </a:t>
          </a:r>
          <a:r>
            <a:rPr lang="cs-CZ" b="1" dirty="0" err="1"/>
            <a:t>prossmery</a:t>
          </a:r>
          <a:r>
            <a:rPr lang="cs-CZ" b="1" dirty="0"/>
            <a:t> a energetická společenství</a:t>
          </a:r>
        </a:p>
      </dgm:t>
    </dgm:pt>
    <dgm:pt modelId="{C0B097CA-20AB-442E-8383-05A84FE2A24B}" type="parTrans" cxnId="{A304C315-2B7C-4BBC-BCB3-AE35A59F0F51}">
      <dgm:prSet/>
      <dgm:spPr/>
      <dgm:t>
        <a:bodyPr/>
        <a:lstStyle/>
        <a:p>
          <a:endParaRPr lang="cs-CZ"/>
        </a:p>
      </dgm:t>
    </dgm:pt>
    <dgm:pt modelId="{9B37DD9A-8DD0-4717-9160-DDED5F69D744}" type="sibTrans" cxnId="{A304C315-2B7C-4BBC-BCB3-AE35A59F0F51}">
      <dgm:prSet/>
      <dgm:spPr/>
      <dgm:t>
        <a:bodyPr/>
        <a:lstStyle/>
        <a:p>
          <a:endParaRPr lang="cs-CZ"/>
        </a:p>
      </dgm:t>
    </dgm:pt>
    <dgm:pt modelId="{ADF860D5-01EA-4B94-B8F9-71EAEC4AD7B4}" type="pres">
      <dgm:prSet presAssocID="{29F59BE4-D692-4B7E-A32C-A37229C5D324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568553D-2820-49BD-A057-B0D205D4EBF8}" type="pres">
      <dgm:prSet presAssocID="{7B5673A2-FE91-4FD5-B8C3-5767931C5393}" presName="circle1" presStyleLbl="node1" presStyleIdx="0" presStyleCnt="6"/>
      <dgm:spPr/>
    </dgm:pt>
    <dgm:pt modelId="{AFBA2E4C-D373-4202-B753-BFA96FBF45F3}" type="pres">
      <dgm:prSet presAssocID="{7B5673A2-FE91-4FD5-B8C3-5767931C5393}" presName="space" presStyleCnt="0"/>
      <dgm:spPr/>
    </dgm:pt>
    <dgm:pt modelId="{658F0833-E256-4D5E-BC43-89C80EAF7DA6}" type="pres">
      <dgm:prSet presAssocID="{7B5673A2-FE91-4FD5-B8C3-5767931C5393}" presName="rect1" presStyleLbl="alignAcc1" presStyleIdx="0" presStyleCnt="6"/>
      <dgm:spPr/>
    </dgm:pt>
    <dgm:pt modelId="{72F301BC-D298-4F98-AFC7-82F7C6A2440C}" type="pres">
      <dgm:prSet presAssocID="{546E6C37-073F-4BE4-809B-6F22AB05FA5B}" presName="vertSpace2" presStyleLbl="node1" presStyleIdx="0" presStyleCnt="6"/>
      <dgm:spPr/>
    </dgm:pt>
    <dgm:pt modelId="{A419D26E-CDF5-4444-A013-6BC7FF1C773B}" type="pres">
      <dgm:prSet presAssocID="{546E6C37-073F-4BE4-809B-6F22AB05FA5B}" presName="circle2" presStyleLbl="node1" presStyleIdx="1" presStyleCnt="6"/>
      <dgm:spPr/>
    </dgm:pt>
    <dgm:pt modelId="{7F6292B1-7013-49EF-A01C-B518B9C06B9B}" type="pres">
      <dgm:prSet presAssocID="{546E6C37-073F-4BE4-809B-6F22AB05FA5B}" presName="rect2" presStyleLbl="alignAcc1" presStyleIdx="1" presStyleCnt="6"/>
      <dgm:spPr/>
    </dgm:pt>
    <dgm:pt modelId="{81E2853B-6608-4FAE-892C-000AD42B3431}" type="pres">
      <dgm:prSet presAssocID="{C1BDC8CB-1839-4104-BD1D-12E601A47133}" presName="vertSpace3" presStyleLbl="node1" presStyleIdx="1" presStyleCnt="6"/>
      <dgm:spPr/>
    </dgm:pt>
    <dgm:pt modelId="{6DF93304-B2BE-4F32-82D3-EB88D258B8E6}" type="pres">
      <dgm:prSet presAssocID="{C1BDC8CB-1839-4104-BD1D-12E601A47133}" presName="circle3" presStyleLbl="node1" presStyleIdx="2" presStyleCnt="6"/>
      <dgm:spPr/>
    </dgm:pt>
    <dgm:pt modelId="{568EFE0F-5FC4-4459-9134-002B04E79CF4}" type="pres">
      <dgm:prSet presAssocID="{C1BDC8CB-1839-4104-BD1D-12E601A47133}" presName="rect3" presStyleLbl="alignAcc1" presStyleIdx="2" presStyleCnt="6"/>
      <dgm:spPr/>
    </dgm:pt>
    <dgm:pt modelId="{6E41A8C1-8735-4969-B332-54455043ED40}" type="pres">
      <dgm:prSet presAssocID="{CD8E3D4A-B849-4953-B7D9-AF71673E3648}" presName="vertSpace4" presStyleLbl="node1" presStyleIdx="2" presStyleCnt="6"/>
      <dgm:spPr/>
    </dgm:pt>
    <dgm:pt modelId="{077955FC-C11F-4C78-8B18-0513F6A96301}" type="pres">
      <dgm:prSet presAssocID="{CD8E3D4A-B849-4953-B7D9-AF71673E3648}" presName="circle4" presStyleLbl="node1" presStyleIdx="3" presStyleCnt="6"/>
      <dgm:spPr/>
    </dgm:pt>
    <dgm:pt modelId="{30F60C04-A9DB-4824-8F74-776FB15995C7}" type="pres">
      <dgm:prSet presAssocID="{CD8E3D4A-B849-4953-B7D9-AF71673E3648}" presName="rect4" presStyleLbl="alignAcc1" presStyleIdx="3" presStyleCnt="6"/>
      <dgm:spPr/>
    </dgm:pt>
    <dgm:pt modelId="{C04035F0-7182-49C0-91BA-96A3255E4F97}" type="pres">
      <dgm:prSet presAssocID="{9AA5B10B-A175-4C01-839B-73E32DEAFC9F}" presName="vertSpace5" presStyleLbl="node1" presStyleIdx="3" presStyleCnt="6"/>
      <dgm:spPr/>
    </dgm:pt>
    <dgm:pt modelId="{12B306C2-0E6B-4B64-9A2E-631A79AD9865}" type="pres">
      <dgm:prSet presAssocID="{9AA5B10B-A175-4C01-839B-73E32DEAFC9F}" presName="circle5" presStyleLbl="node1" presStyleIdx="4" presStyleCnt="6"/>
      <dgm:spPr/>
    </dgm:pt>
    <dgm:pt modelId="{F5391EAF-7730-4434-ABCE-4C7D7E593F68}" type="pres">
      <dgm:prSet presAssocID="{9AA5B10B-A175-4C01-839B-73E32DEAFC9F}" presName="rect5" presStyleLbl="alignAcc1" presStyleIdx="4" presStyleCnt="6"/>
      <dgm:spPr/>
    </dgm:pt>
    <dgm:pt modelId="{26F20165-5481-458B-92B0-DB6B82CC7D4A}" type="pres">
      <dgm:prSet presAssocID="{02E467D4-89AD-4390-A6F0-73AF72EC2360}" presName="vertSpace6" presStyleLbl="node1" presStyleIdx="4" presStyleCnt="6"/>
      <dgm:spPr/>
    </dgm:pt>
    <dgm:pt modelId="{9E44132D-0907-4F49-9CC8-00E78EFF7865}" type="pres">
      <dgm:prSet presAssocID="{02E467D4-89AD-4390-A6F0-73AF72EC2360}" presName="circle6" presStyleLbl="node1" presStyleIdx="5" presStyleCnt="6"/>
      <dgm:spPr/>
    </dgm:pt>
    <dgm:pt modelId="{7D0851E9-C4CB-4F97-AE4F-643D803DB1FB}" type="pres">
      <dgm:prSet presAssocID="{02E467D4-89AD-4390-A6F0-73AF72EC2360}" presName="rect6" presStyleLbl="alignAcc1" presStyleIdx="5" presStyleCnt="6"/>
      <dgm:spPr/>
    </dgm:pt>
    <dgm:pt modelId="{F4ED6362-6773-4E31-A955-7CE520C4F170}" type="pres">
      <dgm:prSet presAssocID="{7B5673A2-FE91-4FD5-B8C3-5767931C5393}" presName="rect1ParTxNoCh" presStyleLbl="alignAcc1" presStyleIdx="5" presStyleCnt="6">
        <dgm:presLayoutVars>
          <dgm:chMax val="1"/>
          <dgm:bulletEnabled val="1"/>
        </dgm:presLayoutVars>
      </dgm:prSet>
      <dgm:spPr/>
    </dgm:pt>
    <dgm:pt modelId="{C81B7307-2F37-4D93-84BB-A9FE12F92338}" type="pres">
      <dgm:prSet presAssocID="{546E6C37-073F-4BE4-809B-6F22AB05FA5B}" presName="rect2ParTxNoCh" presStyleLbl="alignAcc1" presStyleIdx="5" presStyleCnt="6">
        <dgm:presLayoutVars>
          <dgm:chMax val="1"/>
          <dgm:bulletEnabled val="1"/>
        </dgm:presLayoutVars>
      </dgm:prSet>
      <dgm:spPr/>
    </dgm:pt>
    <dgm:pt modelId="{AE27FF3D-AE8D-42B6-9F4F-3934B1D6835B}" type="pres">
      <dgm:prSet presAssocID="{C1BDC8CB-1839-4104-BD1D-12E601A47133}" presName="rect3ParTxNoCh" presStyleLbl="alignAcc1" presStyleIdx="5" presStyleCnt="6">
        <dgm:presLayoutVars>
          <dgm:chMax val="1"/>
          <dgm:bulletEnabled val="1"/>
        </dgm:presLayoutVars>
      </dgm:prSet>
      <dgm:spPr/>
    </dgm:pt>
    <dgm:pt modelId="{436835D7-14E3-4BFE-B7E6-CA5DD6E7DAC9}" type="pres">
      <dgm:prSet presAssocID="{CD8E3D4A-B849-4953-B7D9-AF71673E3648}" presName="rect4ParTxNoCh" presStyleLbl="alignAcc1" presStyleIdx="5" presStyleCnt="6">
        <dgm:presLayoutVars>
          <dgm:chMax val="1"/>
          <dgm:bulletEnabled val="1"/>
        </dgm:presLayoutVars>
      </dgm:prSet>
      <dgm:spPr/>
    </dgm:pt>
    <dgm:pt modelId="{3D12C8AE-7806-465C-AAC8-A0EA0AD45090}" type="pres">
      <dgm:prSet presAssocID="{9AA5B10B-A175-4C01-839B-73E32DEAFC9F}" presName="rect5ParTxNoCh" presStyleLbl="alignAcc1" presStyleIdx="5" presStyleCnt="6">
        <dgm:presLayoutVars>
          <dgm:chMax val="1"/>
          <dgm:bulletEnabled val="1"/>
        </dgm:presLayoutVars>
      </dgm:prSet>
      <dgm:spPr/>
    </dgm:pt>
    <dgm:pt modelId="{4383947A-B51B-4D31-9039-07DDD567015A}" type="pres">
      <dgm:prSet presAssocID="{02E467D4-89AD-4390-A6F0-73AF72EC2360}" presName="rect6ParTxNoCh" presStyleLbl="alignAcc1" presStyleIdx="5" presStyleCnt="6">
        <dgm:presLayoutVars>
          <dgm:chMax val="1"/>
          <dgm:bulletEnabled val="1"/>
        </dgm:presLayoutVars>
      </dgm:prSet>
      <dgm:spPr/>
    </dgm:pt>
  </dgm:ptLst>
  <dgm:cxnLst>
    <dgm:cxn modelId="{A304C315-2B7C-4BBC-BCB3-AE35A59F0F51}" srcId="{29F59BE4-D692-4B7E-A32C-A37229C5D324}" destId="{02E467D4-89AD-4390-A6F0-73AF72EC2360}" srcOrd="5" destOrd="0" parTransId="{C0B097CA-20AB-442E-8383-05A84FE2A24B}" sibTransId="{9B37DD9A-8DD0-4717-9160-DDED5F69D744}"/>
    <dgm:cxn modelId="{62893C16-73F4-44A6-90E4-11A703E9DE2B}" type="presOf" srcId="{7B5673A2-FE91-4FD5-B8C3-5767931C5393}" destId="{F4ED6362-6773-4E31-A955-7CE520C4F170}" srcOrd="1" destOrd="0" presId="urn:microsoft.com/office/officeart/2005/8/layout/target3"/>
    <dgm:cxn modelId="{E433051F-C969-40E2-8736-BD95AF0611B7}" type="presOf" srcId="{02E467D4-89AD-4390-A6F0-73AF72EC2360}" destId="{4383947A-B51B-4D31-9039-07DDD567015A}" srcOrd="1" destOrd="0" presId="urn:microsoft.com/office/officeart/2005/8/layout/target3"/>
    <dgm:cxn modelId="{1E51F524-9C99-4828-9349-9D727F83C9BA}" type="presOf" srcId="{02E467D4-89AD-4390-A6F0-73AF72EC2360}" destId="{7D0851E9-C4CB-4F97-AE4F-643D803DB1FB}" srcOrd="0" destOrd="0" presId="urn:microsoft.com/office/officeart/2005/8/layout/target3"/>
    <dgm:cxn modelId="{2A523425-0EA2-4242-ADAC-5B1C04F0FFBE}" type="presOf" srcId="{546E6C37-073F-4BE4-809B-6F22AB05FA5B}" destId="{C81B7307-2F37-4D93-84BB-A9FE12F92338}" srcOrd="1" destOrd="0" presId="urn:microsoft.com/office/officeart/2005/8/layout/target3"/>
    <dgm:cxn modelId="{E677402A-A34E-4590-87C1-0F150FCF5A54}" type="presOf" srcId="{CD8E3D4A-B849-4953-B7D9-AF71673E3648}" destId="{30F60C04-A9DB-4824-8F74-776FB15995C7}" srcOrd="0" destOrd="0" presId="urn:microsoft.com/office/officeart/2005/8/layout/target3"/>
    <dgm:cxn modelId="{ED5A514B-76F9-457F-A87B-DDE9B8F38847}" type="presOf" srcId="{C1BDC8CB-1839-4104-BD1D-12E601A47133}" destId="{AE27FF3D-AE8D-42B6-9F4F-3934B1D6835B}" srcOrd="1" destOrd="0" presId="urn:microsoft.com/office/officeart/2005/8/layout/target3"/>
    <dgm:cxn modelId="{1D7FD86D-EA71-4554-ABA3-FD2C41C7217B}" type="presOf" srcId="{9AA5B10B-A175-4C01-839B-73E32DEAFC9F}" destId="{F5391EAF-7730-4434-ABCE-4C7D7E593F68}" srcOrd="0" destOrd="0" presId="urn:microsoft.com/office/officeart/2005/8/layout/target3"/>
    <dgm:cxn modelId="{739D4050-5133-4AB1-834E-6FF40B6F8327}" type="presOf" srcId="{7B5673A2-FE91-4FD5-B8C3-5767931C5393}" destId="{658F0833-E256-4D5E-BC43-89C80EAF7DA6}" srcOrd="0" destOrd="0" presId="urn:microsoft.com/office/officeart/2005/8/layout/target3"/>
    <dgm:cxn modelId="{B4EA2D71-4D66-41E5-B181-2787F8306007}" type="presOf" srcId="{C1BDC8CB-1839-4104-BD1D-12E601A47133}" destId="{568EFE0F-5FC4-4459-9134-002B04E79CF4}" srcOrd="0" destOrd="0" presId="urn:microsoft.com/office/officeart/2005/8/layout/target3"/>
    <dgm:cxn modelId="{05CF985A-6720-4CB0-B785-A3FEE37FF1F4}" srcId="{29F59BE4-D692-4B7E-A32C-A37229C5D324}" destId="{546E6C37-073F-4BE4-809B-6F22AB05FA5B}" srcOrd="1" destOrd="0" parTransId="{F1AD8D2F-D133-4ADE-AEF0-4AA9B67A2ABA}" sibTransId="{271402B7-918B-4AE2-B40B-57F6A21A48CA}"/>
    <dgm:cxn modelId="{680FDA7A-C62D-4155-997C-A359004E95F6}" type="presOf" srcId="{546E6C37-073F-4BE4-809B-6F22AB05FA5B}" destId="{7F6292B1-7013-49EF-A01C-B518B9C06B9B}" srcOrd="0" destOrd="0" presId="urn:microsoft.com/office/officeart/2005/8/layout/target3"/>
    <dgm:cxn modelId="{BAD5F45A-4238-460F-AC89-C3D1B79C6291}" type="presOf" srcId="{9AA5B10B-A175-4C01-839B-73E32DEAFC9F}" destId="{3D12C8AE-7806-465C-AAC8-A0EA0AD45090}" srcOrd="1" destOrd="0" presId="urn:microsoft.com/office/officeart/2005/8/layout/target3"/>
    <dgm:cxn modelId="{7C010797-6753-4D4D-B156-D54C8C2DE424}" srcId="{29F59BE4-D692-4B7E-A32C-A37229C5D324}" destId="{C1BDC8CB-1839-4104-BD1D-12E601A47133}" srcOrd="2" destOrd="0" parTransId="{631F67A4-B098-44F3-AF20-508D8F7F5F59}" sibTransId="{D9C13598-1763-45E3-9B1F-19DC4EFB1DA2}"/>
    <dgm:cxn modelId="{DCFD9AB1-9FDF-4F17-A1F9-2B5E754686A7}" srcId="{29F59BE4-D692-4B7E-A32C-A37229C5D324}" destId="{9AA5B10B-A175-4C01-839B-73E32DEAFC9F}" srcOrd="4" destOrd="0" parTransId="{65166649-776B-482E-B2B4-DBBEE92598D1}" sibTransId="{BCB38706-88AB-4057-9B2E-21490F7BDF96}"/>
    <dgm:cxn modelId="{FFA574B6-DAE8-4C25-B6B2-9C4E529E3BE0}" srcId="{29F59BE4-D692-4B7E-A32C-A37229C5D324}" destId="{7B5673A2-FE91-4FD5-B8C3-5767931C5393}" srcOrd="0" destOrd="0" parTransId="{1A10D860-AA73-4690-979A-BBCB4FBA8D17}" sibTransId="{7FD91C39-D0BF-4E25-8768-AD335A7CF7FB}"/>
    <dgm:cxn modelId="{FB88E0D0-1365-46E8-A7D4-96EA082C220A}" srcId="{29F59BE4-D692-4B7E-A32C-A37229C5D324}" destId="{CD8E3D4A-B849-4953-B7D9-AF71673E3648}" srcOrd="3" destOrd="0" parTransId="{D9DB2004-9328-44ED-B739-AC449F4F09DE}" sibTransId="{201CC669-6BAA-49D7-AAAD-E8D4FFB214E7}"/>
    <dgm:cxn modelId="{1942C1D7-FF32-42F7-B8A3-FB248EBCD0E6}" type="presOf" srcId="{29F59BE4-D692-4B7E-A32C-A37229C5D324}" destId="{ADF860D5-01EA-4B94-B8F9-71EAEC4AD7B4}" srcOrd="0" destOrd="0" presId="urn:microsoft.com/office/officeart/2005/8/layout/target3"/>
    <dgm:cxn modelId="{5C1363E7-5AB4-423F-9B02-50DC26349F65}" type="presOf" srcId="{CD8E3D4A-B849-4953-B7D9-AF71673E3648}" destId="{436835D7-14E3-4BFE-B7E6-CA5DD6E7DAC9}" srcOrd="1" destOrd="0" presId="urn:microsoft.com/office/officeart/2005/8/layout/target3"/>
    <dgm:cxn modelId="{709D43E8-752C-419A-BCAF-91D4DB242655}" type="presParOf" srcId="{ADF860D5-01EA-4B94-B8F9-71EAEC4AD7B4}" destId="{2568553D-2820-49BD-A057-B0D205D4EBF8}" srcOrd="0" destOrd="0" presId="urn:microsoft.com/office/officeart/2005/8/layout/target3"/>
    <dgm:cxn modelId="{BE4E4477-3BBA-44DC-BC42-AC9071AB297E}" type="presParOf" srcId="{ADF860D5-01EA-4B94-B8F9-71EAEC4AD7B4}" destId="{AFBA2E4C-D373-4202-B753-BFA96FBF45F3}" srcOrd="1" destOrd="0" presId="urn:microsoft.com/office/officeart/2005/8/layout/target3"/>
    <dgm:cxn modelId="{60D735D3-0303-4C61-9F59-4605B04A7BD3}" type="presParOf" srcId="{ADF860D5-01EA-4B94-B8F9-71EAEC4AD7B4}" destId="{658F0833-E256-4D5E-BC43-89C80EAF7DA6}" srcOrd="2" destOrd="0" presId="urn:microsoft.com/office/officeart/2005/8/layout/target3"/>
    <dgm:cxn modelId="{75EC3002-B320-4ABA-B21E-D27EB4FF06EB}" type="presParOf" srcId="{ADF860D5-01EA-4B94-B8F9-71EAEC4AD7B4}" destId="{72F301BC-D298-4F98-AFC7-82F7C6A2440C}" srcOrd="3" destOrd="0" presId="urn:microsoft.com/office/officeart/2005/8/layout/target3"/>
    <dgm:cxn modelId="{296001E6-822A-47A4-883B-BECE817E5081}" type="presParOf" srcId="{ADF860D5-01EA-4B94-B8F9-71EAEC4AD7B4}" destId="{A419D26E-CDF5-4444-A013-6BC7FF1C773B}" srcOrd="4" destOrd="0" presId="urn:microsoft.com/office/officeart/2005/8/layout/target3"/>
    <dgm:cxn modelId="{C5C8FBF7-7711-4312-8CA8-CD224AEB7C97}" type="presParOf" srcId="{ADF860D5-01EA-4B94-B8F9-71EAEC4AD7B4}" destId="{7F6292B1-7013-49EF-A01C-B518B9C06B9B}" srcOrd="5" destOrd="0" presId="urn:microsoft.com/office/officeart/2005/8/layout/target3"/>
    <dgm:cxn modelId="{9FA24A49-60F4-42D0-B7B9-9F75363CBF04}" type="presParOf" srcId="{ADF860D5-01EA-4B94-B8F9-71EAEC4AD7B4}" destId="{81E2853B-6608-4FAE-892C-000AD42B3431}" srcOrd="6" destOrd="0" presId="urn:microsoft.com/office/officeart/2005/8/layout/target3"/>
    <dgm:cxn modelId="{0BAFC08E-DCF3-4D64-975F-CED237076C66}" type="presParOf" srcId="{ADF860D5-01EA-4B94-B8F9-71EAEC4AD7B4}" destId="{6DF93304-B2BE-4F32-82D3-EB88D258B8E6}" srcOrd="7" destOrd="0" presId="urn:microsoft.com/office/officeart/2005/8/layout/target3"/>
    <dgm:cxn modelId="{B510F3DA-3380-4EC6-B77A-DB6F93650280}" type="presParOf" srcId="{ADF860D5-01EA-4B94-B8F9-71EAEC4AD7B4}" destId="{568EFE0F-5FC4-4459-9134-002B04E79CF4}" srcOrd="8" destOrd="0" presId="urn:microsoft.com/office/officeart/2005/8/layout/target3"/>
    <dgm:cxn modelId="{2490E39A-DF04-4D35-AAD3-2229760DB7A2}" type="presParOf" srcId="{ADF860D5-01EA-4B94-B8F9-71EAEC4AD7B4}" destId="{6E41A8C1-8735-4969-B332-54455043ED40}" srcOrd="9" destOrd="0" presId="urn:microsoft.com/office/officeart/2005/8/layout/target3"/>
    <dgm:cxn modelId="{09CB5ACE-18EA-4FD8-A32C-E5B8EB4F1868}" type="presParOf" srcId="{ADF860D5-01EA-4B94-B8F9-71EAEC4AD7B4}" destId="{077955FC-C11F-4C78-8B18-0513F6A96301}" srcOrd="10" destOrd="0" presId="urn:microsoft.com/office/officeart/2005/8/layout/target3"/>
    <dgm:cxn modelId="{74FD1A3A-FA28-4876-83F4-BF5C5DD0EA83}" type="presParOf" srcId="{ADF860D5-01EA-4B94-B8F9-71EAEC4AD7B4}" destId="{30F60C04-A9DB-4824-8F74-776FB15995C7}" srcOrd="11" destOrd="0" presId="urn:microsoft.com/office/officeart/2005/8/layout/target3"/>
    <dgm:cxn modelId="{C2E3E5FC-3C59-46CB-ADF5-E227F02F1231}" type="presParOf" srcId="{ADF860D5-01EA-4B94-B8F9-71EAEC4AD7B4}" destId="{C04035F0-7182-49C0-91BA-96A3255E4F97}" srcOrd="12" destOrd="0" presId="urn:microsoft.com/office/officeart/2005/8/layout/target3"/>
    <dgm:cxn modelId="{FB7510BC-6597-46FD-AA00-3F2F095820A5}" type="presParOf" srcId="{ADF860D5-01EA-4B94-B8F9-71EAEC4AD7B4}" destId="{12B306C2-0E6B-4B64-9A2E-631A79AD9865}" srcOrd="13" destOrd="0" presId="urn:microsoft.com/office/officeart/2005/8/layout/target3"/>
    <dgm:cxn modelId="{8115A9A4-F4B1-47DE-82D9-62DEB14BEDF8}" type="presParOf" srcId="{ADF860D5-01EA-4B94-B8F9-71EAEC4AD7B4}" destId="{F5391EAF-7730-4434-ABCE-4C7D7E593F68}" srcOrd="14" destOrd="0" presId="urn:microsoft.com/office/officeart/2005/8/layout/target3"/>
    <dgm:cxn modelId="{AE1D9B61-FC74-4733-B78B-A80D96DB8303}" type="presParOf" srcId="{ADF860D5-01EA-4B94-B8F9-71EAEC4AD7B4}" destId="{26F20165-5481-458B-92B0-DB6B82CC7D4A}" srcOrd="15" destOrd="0" presId="urn:microsoft.com/office/officeart/2005/8/layout/target3"/>
    <dgm:cxn modelId="{E1530228-22AF-4D3F-9EA2-13567445DD3F}" type="presParOf" srcId="{ADF860D5-01EA-4B94-B8F9-71EAEC4AD7B4}" destId="{9E44132D-0907-4F49-9CC8-00E78EFF7865}" srcOrd="16" destOrd="0" presId="urn:microsoft.com/office/officeart/2005/8/layout/target3"/>
    <dgm:cxn modelId="{5AFA1AF4-A639-4C5A-8BAA-BD08C6A8FEFF}" type="presParOf" srcId="{ADF860D5-01EA-4B94-B8F9-71EAEC4AD7B4}" destId="{7D0851E9-C4CB-4F97-AE4F-643D803DB1FB}" srcOrd="17" destOrd="0" presId="urn:microsoft.com/office/officeart/2005/8/layout/target3"/>
    <dgm:cxn modelId="{69174F75-813A-4CE4-848B-89E488C60F72}" type="presParOf" srcId="{ADF860D5-01EA-4B94-B8F9-71EAEC4AD7B4}" destId="{F4ED6362-6773-4E31-A955-7CE520C4F170}" srcOrd="18" destOrd="0" presId="urn:microsoft.com/office/officeart/2005/8/layout/target3"/>
    <dgm:cxn modelId="{3379FBE6-4C32-43DE-B7C7-23121AEE6EBD}" type="presParOf" srcId="{ADF860D5-01EA-4B94-B8F9-71EAEC4AD7B4}" destId="{C81B7307-2F37-4D93-84BB-A9FE12F92338}" srcOrd="19" destOrd="0" presId="urn:microsoft.com/office/officeart/2005/8/layout/target3"/>
    <dgm:cxn modelId="{372A36EE-FE2E-4377-BCBA-1CE4D2C7852B}" type="presParOf" srcId="{ADF860D5-01EA-4B94-B8F9-71EAEC4AD7B4}" destId="{AE27FF3D-AE8D-42B6-9F4F-3934B1D6835B}" srcOrd="20" destOrd="0" presId="urn:microsoft.com/office/officeart/2005/8/layout/target3"/>
    <dgm:cxn modelId="{1F2D544D-BF8E-46EB-883A-E5DC2CA416CD}" type="presParOf" srcId="{ADF860D5-01EA-4B94-B8F9-71EAEC4AD7B4}" destId="{436835D7-14E3-4BFE-B7E6-CA5DD6E7DAC9}" srcOrd="21" destOrd="0" presId="urn:microsoft.com/office/officeart/2005/8/layout/target3"/>
    <dgm:cxn modelId="{595C4E6B-C24E-46E7-BE57-9EF5E3BAA994}" type="presParOf" srcId="{ADF860D5-01EA-4B94-B8F9-71EAEC4AD7B4}" destId="{3D12C8AE-7806-465C-AAC8-A0EA0AD45090}" srcOrd="22" destOrd="0" presId="urn:microsoft.com/office/officeart/2005/8/layout/target3"/>
    <dgm:cxn modelId="{F16D15F1-AF51-48DE-B5FF-C8C83681CDDC}" type="presParOf" srcId="{ADF860D5-01EA-4B94-B8F9-71EAEC4AD7B4}" destId="{4383947A-B51B-4D31-9039-07DDD567015A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3727DB-F3CD-4626-9B6D-8268CA1707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CD72A5-5CEC-46ED-A099-D9E5B0227C99}">
      <dgm:prSet/>
      <dgm:spPr/>
      <dgm:t>
        <a:bodyPr/>
        <a:lstStyle/>
        <a:p>
          <a:r>
            <a:rPr lang="cs-CZ" b="1" dirty="0"/>
            <a:t>Měření typu C</a:t>
          </a:r>
          <a:endParaRPr lang="cs-CZ" dirty="0"/>
        </a:p>
      </dgm:t>
    </dgm:pt>
    <dgm:pt modelId="{380E4851-5A55-46A9-BC0E-99E7F6FBF2F7}" type="parTrans" cxnId="{4186AC27-FCB0-4A24-8AB1-FD9B2B7CB738}">
      <dgm:prSet/>
      <dgm:spPr/>
      <dgm:t>
        <a:bodyPr/>
        <a:lstStyle/>
        <a:p>
          <a:endParaRPr lang="cs-CZ"/>
        </a:p>
      </dgm:t>
    </dgm:pt>
    <dgm:pt modelId="{FA3E0B68-32FC-4C15-83E1-EF2246849583}" type="sibTrans" cxnId="{4186AC27-FCB0-4A24-8AB1-FD9B2B7CB738}">
      <dgm:prSet/>
      <dgm:spPr/>
      <dgm:t>
        <a:bodyPr/>
        <a:lstStyle/>
        <a:p>
          <a:endParaRPr lang="cs-CZ"/>
        </a:p>
      </dgm:t>
    </dgm:pt>
    <dgm:pt modelId="{86225F75-35A9-47A8-9C8B-5802ACFA6905}">
      <dgm:prSet custT="1"/>
      <dgm:spPr/>
      <dgm:t>
        <a:bodyPr/>
        <a:lstStyle/>
        <a:p>
          <a:pPr>
            <a:buFontTx/>
            <a:buNone/>
          </a:pPr>
          <a:r>
            <a:rPr lang="pl-PL" sz="1400" b="1" i="0" dirty="0"/>
            <a:t>(1) Měřením typu C je</a:t>
          </a:r>
          <a:endParaRPr lang="cs-CZ" sz="1400" b="1" dirty="0"/>
        </a:p>
      </dgm:t>
    </dgm:pt>
    <dgm:pt modelId="{3EF522D6-AB09-4882-B0F2-31ABF0988E3C}" type="parTrans" cxnId="{E709246F-502E-4E2C-8308-2C13653F7C4D}">
      <dgm:prSet/>
      <dgm:spPr/>
      <dgm:t>
        <a:bodyPr/>
        <a:lstStyle/>
        <a:p>
          <a:endParaRPr lang="cs-CZ"/>
        </a:p>
      </dgm:t>
    </dgm:pt>
    <dgm:pt modelId="{17A726F1-369F-4537-96BA-1586A0700CF6}" type="sibTrans" cxnId="{E709246F-502E-4E2C-8308-2C13653F7C4D}">
      <dgm:prSet/>
      <dgm:spPr/>
      <dgm:t>
        <a:bodyPr/>
        <a:lstStyle/>
        <a:p>
          <a:endParaRPr lang="cs-CZ"/>
        </a:p>
      </dgm:t>
    </dgm:pt>
    <dgm:pt modelId="{97CBCC1B-4848-49A9-BA1B-ECBCE0A2369C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a) průběhové měření kategorie C1 s dálkovým přenosem údajů vybavené funkcí dálkového odpojení, připojení nebo omezení výkonu, technického blokování spotřebičů a standardizovaným komunikačním rozhraním pro poskytnutí dat zákazníkovi; průběžný záznam střední hodnoty činného výkonu za měřicí interval provádí přímo měřicí zařízení; pokud není možné uskutečnit dálkový přenos údajů z technických důvodů, je možné přenos údajů provést fyzickým způsobem,</a:t>
          </a:r>
        </a:p>
      </dgm:t>
    </dgm:pt>
    <dgm:pt modelId="{C443279A-0659-477B-B724-2C4B2DBFE056}" type="parTrans" cxnId="{B4450EFC-206F-4715-BD9A-0A7D115413DE}">
      <dgm:prSet/>
      <dgm:spPr/>
      <dgm:t>
        <a:bodyPr/>
        <a:lstStyle/>
        <a:p>
          <a:endParaRPr lang="cs-CZ"/>
        </a:p>
      </dgm:t>
    </dgm:pt>
    <dgm:pt modelId="{70EFC1E4-55C5-4701-8DF3-0D6FFFA72FFA}" type="sibTrans" cxnId="{B4450EFC-206F-4715-BD9A-0A7D115413DE}">
      <dgm:prSet/>
      <dgm:spPr/>
      <dgm:t>
        <a:bodyPr/>
        <a:lstStyle/>
        <a:p>
          <a:endParaRPr lang="cs-CZ"/>
        </a:p>
      </dgm:t>
    </dgm:pt>
    <dgm:pt modelId="{7DB20511-A1EA-440E-89B1-BE8EF43534C4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b) průběhové měření kategorie C2 s dálkovým přenosem údajů, vybavené funkcí technického blokování spotřebičů a standardizovaným komunikačním rozhraním pro poskytnutí dat zákazníkovi; průběžný záznam střední hodnoty činného výkonu za měřicí interval provádí přímo měřicí zařízení; pokud není možné uskutečnit dálkový přenos údajů z technických důvodů, je možné přenos údajů provést fyzickým způsobem,</a:t>
          </a:r>
        </a:p>
      </dgm:t>
    </dgm:pt>
    <dgm:pt modelId="{CD7FAA21-58CD-42E9-B672-05CDA03BC33A}" type="parTrans" cxnId="{07A4E4F3-B1C5-4273-8DAA-7B5E8B604824}">
      <dgm:prSet/>
      <dgm:spPr/>
      <dgm:t>
        <a:bodyPr/>
        <a:lstStyle/>
        <a:p>
          <a:endParaRPr lang="cs-CZ"/>
        </a:p>
      </dgm:t>
    </dgm:pt>
    <dgm:pt modelId="{70C1B617-6DAE-4B77-AF43-051A27368908}" type="sibTrans" cxnId="{07A4E4F3-B1C5-4273-8DAA-7B5E8B604824}">
      <dgm:prSet/>
      <dgm:spPr/>
      <dgm:t>
        <a:bodyPr/>
        <a:lstStyle/>
        <a:p>
          <a:endParaRPr lang="cs-CZ"/>
        </a:p>
      </dgm:t>
    </dgm:pt>
    <dgm:pt modelId="{A6C3CC61-C8E1-4424-BDDB-29470AF289D6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c) průběhové měření kategorie C3 s dálkovým přenosem údajů vybavené standardizovaným komunikačním rozhraním pro poskytnutí dat zákazníkovi; průběžný záznam střední hodnoty činného výkonu za měřicí interval provádí přímo měřicí zařízení; pokud není možné uskutečnit dálkový přenos údajů z technických důvodů, je možné přenos údajů provést fyzickým způsobem a</a:t>
          </a:r>
        </a:p>
      </dgm:t>
    </dgm:pt>
    <dgm:pt modelId="{97B8EEDD-6EFB-4FAC-A224-E0FDB7527B39}" type="parTrans" cxnId="{D37C98A9-D47B-4AFD-9F26-6CEBE6C9FB32}">
      <dgm:prSet/>
      <dgm:spPr/>
      <dgm:t>
        <a:bodyPr/>
        <a:lstStyle/>
        <a:p>
          <a:endParaRPr lang="cs-CZ"/>
        </a:p>
      </dgm:t>
    </dgm:pt>
    <dgm:pt modelId="{61DF6A28-A3CB-4762-A3C6-2C31F9B3AFAB}" type="sibTrans" cxnId="{D37C98A9-D47B-4AFD-9F26-6CEBE6C9FB32}">
      <dgm:prSet/>
      <dgm:spPr/>
      <dgm:t>
        <a:bodyPr/>
        <a:lstStyle/>
        <a:p>
          <a:endParaRPr lang="cs-CZ"/>
        </a:p>
      </dgm:t>
    </dgm:pt>
    <dgm:pt modelId="{5433338E-3DFD-411C-ADB4-E0FEA6AC9CFC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d) ostatní měření kategorie C4, které může být průběhové a může být s dálkovým přenosem údajů.</a:t>
          </a:r>
        </a:p>
      </dgm:t>
    </dgm:pt>
    <dgm:pt modelId="{4D642503-E6DC-456B-AA50-DC11A5CE0E8E}" type="parTrans" cxnId="{9FCC7ACF-0199-4B16-8854-4252209462E0}">
      <dgm:prSet/>
      <dgm:spPr/>
      <dgm:t>
        <a:bodyPr/>
        <a:lstStyle/>
        <a:p>
          <a:endParaRPr lang="cs-CZ"/>
        </a:p>
      </dgm:t>
    </dgm:pt>
    <dgm:pt modelId="{FC07B02F-85E9-46ED-8BE7-0F7B1F2369F6}" type="sibTrans" cxnId="{9FCC7ACF-0199-4B16-8854-4252209462E0}">
      <dgm:prSet/>
      <dgm:spPr/>
      <dgm:t>
        <a:bodyPr/>
        <a:lstStyle/>
        <a:p>
          <a:endParaRPr lang="cs-CZ"/>
        </a:p>
      </dgm:t>
    </dgm:pt>
    <dgm:pt modelId="{EF1D3F3B-5127-43ED-B429-8C7C19F414A5}" type="pres">
      <dgm:prSet presAssocID="{4F3727DB-F3CD-4626-9B6D-8268CA1707F1}" presName="Name0" presStyleCnt="0">
        <dgm:presLayoutVars>
          <dgm:dir/>
          <dgm:animLvl val="lvl"/>
          <dgm:resizeHandles val="exact"/>
        </dgm:presLayoutVars>
      </dgm:prSet>
      <dgm:spPr/>
    </dgm:pt>
    <dgm:pt modelId="{5D670C3C-5DB8-4796-AF82-C7353EA266D0}" type="pres">
      <dgm:prSet presAssocID="{02CD72A5-5CEC-46ED-A099-D9E5B0227C99}" presName="linNode" presStyleCnt="0"/>
      <dgm:spPr/>
    </dgm:pt>
    <dgm:pt modelId="{6225E03D-726F-4ADC-B91A-922BF6112143}" type="pres">
      <dgm:prSet presAssocID="{02CD72A5-5CEC-46ED-A099-D9E5B0227C99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23C5C3C2-7B10-45D6-A19A-83F3D0B89BCD}" type="pres">
      <dgm:prSet presAssocID="{02CD72A5-5CEC-46ED-A099-D9E5B0227C99}" presName="descendantText" presStyleLbl="alignAccFollowNode1" presStyleIdx="0" presStyleCnt="1" custScaleY="106619">
        <dgm:presLayoutVars>
          <dgm:bulletEnabled val="1"/>
        </dgm:presLayoutVars>
      </dgm:prSet>
      <dgm:spPr/>
    </dgm:pt>
  </dgm:ptLst>
  <dgm:cxnLst>
    <dgm:cxn modelId="{D53A8D0E-FC9C-4A12-8158-DBC86CB7A829}" type="presOf" srcId="{02CD72A5-5CEC-46ED-A099-D9E5B0227C99}" destId="{6225E03D-726F-4ADC-B91A-922BF6112143}" srcOrd="0" destOrd="0" presId="urn:microsoft.com/office/officeart/2005/8/layout/vList5"/>
    <dgm:cxn modelId="{4186AC27-FCB0-4A24-8AB1-FD9B2B7CB738}" srcId="{4F3727DB-F3CD-4626-9B6D-8268CA1707F1}" destId="{02CD72A5-5CEC-46ED-A099-D9E5B0227C99}" srcOrd="0" destOrd="0" parTransId="{380E4851-5A55-46A9-BC0E-99E7F6FBF2F7}" sibTransId="{FA3E0B68-32FC-4C15-83E1-EF2246849583}"/>
    <dgm:cxn modelId="{87CD5E36-90DA-4F69-99D8-24561E6A612E}" type="presOf" srcId="{4F3727DB-F3CD-4626-9B6D-8268CA1707F1}" destId="{EF1D3F3B-5127-43ED-B429-8C7C19F414A5}" srcOrd="0" destOrd="0" presId="urn:microsoft.com/office/officeart/2005/8/layout/vList5"/>
    <dgm:cxn modelId="{E709246F-502E-4E2C-8308-2C13653F7C4D}" srcId="{02CD72A5-5CEC-46ED-A099-D9E5B0227C99}" destId="{86225F75-35A9-47A8-9C8B-5802ACFA6905}" srcOrd="0" destOrd="0" parTransId="{3EF522D6-AB09-4882-B0F2-31ABF0988E3C}" sibTransId="{17A726F1-369F-4537-96BA-1586A0700CF6}"/>
    <dgm:cxn modelId="{6DC37275-E0F9-435E-8BBD-04E88A682EF5}" type="presOf" srcId="{97CBCC1B-4848-49A9-BA1B-ECBCE0A2369C}" destId="{23C5C3C2-7B10-45D6-A19A-83F3D0B89BCD}" srcOrd="0" destOrd="1" presId="urn:microsoft.com/office/officeart/2005/8/layout/vList5"/>
    <dgm:cxn modelId="{38BE2E8A-DBE9-4C48-9C26-76799F198778}" type="presOf" srcId="{A6C3CC61-C8E1-4424-BDDB-29470AF289D6}" destId="{23C5C3C2-7B10-45D6-A19A-83F3D0B89BCD}" srcOrd="0" destOrd="3" presId="urn:microsoft.com/office/officeart/2005/8/layout/vList5"/>
    <dgm:cxn modelId="{2AE7438B-75FA-40C0-A193-6DC0C9EEE7D3}" type="presOf" srcId="{86225F75-35A9-47A8-9C8B-5802ACFA6905}" destId="{23C5C3C2-7B10-45D6-A19A-83F3D0B89BCD}" srcOrd="0" destOrd="0" presId="urn:microsoft.com/office/officeart/2005/8/layout/vList5"/>
    <dgm:cxn modelId="{D37C98A9-D47B-4AFD-9F26-6CEBE6C9FB32}" srcId="{02CD72A5-5CEC-46ED-A099-D9E5B0227C99}" destId="{A6C3CC61-C8E1-4424-BDDB-29470AF289D6}" srcOrd="3" destOrd="0" parTransId="{97B8EEDD-6EFB-4FAC-A224-E0FDB7527B39}" sibTransId="{61DF6A28-A3CB-4762-A3C6-2C31F9B3AFAB}"/>
    <dgm:cxn modelId="{C0B613AF-1FE7-4606-86A7-DEAD6E5FFBBA}" type="presOf" srcId="{5433338E-3DFD-411C-ADB4-E0FEA6AC9CFC}" destId="{23C5C3C2-7B10-45D6-A19A-83F3D0B89BCD}" srcOrd="0" destOrd="4" presId="urn:microsoft.com/office/officeart/2005/8/layout/vList5"/>
    <dgm:cxn modelId="{9FCC7ACF-0199-4B16-8854-4252209462E0}" srcId="{02CD72A5-5CEC-46ED-A099-D9E5B0227C99}" destId="{5433338E-3DFD-411C-ADB4-E0FEA6AC9CFC}" srcOrd="4" destOrd="0" parTransId="{4D642503-E6DC-456B-AA50-DC11A5CE0E8E}" sibTransId="{FC07B02F-85E9-46ED-8BE7-0F7B1F2369F6}"/>
    <dgm:cxn modelId="{2530D3D5-1CFD-4C84-B8B7-E38010F672BE}" type="presOf" srcId="{7DB20511-A1EA-440E-89B1-BE8EF43534C4}" destId="{23C5C3C2-7B10-45D6-A19A-83F3D0B89BCD}" srcOrd="0" destOrd="2" presId="urn:microsoft.com/office/officeart/2005/8/layout/vList5"/>
    <dgm:cxn modelId="{07A4E4F3-B1C5-4273-8DAA-7B5E8B604824}" srcId="{02CD72A5-5CEC-46ED-A099-D9E5B0227C99}" destId="{7DB20511-A1EA-440E-89B1-BE8EF43534C4}" srcOrd="2" destOrd="0" parTransId="{CD7FAA21-58CD-42E9-B672-05CDA03BC33A}" sibTransId="{70C1B617-6DAE-4B77-AF43-051A27368908}"/>
    <dgm:cxn modelId="{B4450EFC-206F-4715-BD9A-0A7D115413DE}" srcId="{02CD72A5-5CEC-46ED-A099-D9E5B0227C99}" destId="{97CBCC1B-4848-49A9-BA1B-ECBCE0A2369C}" srcOrd="1" destOrd="0" parTransId="{C443279A-0659-477B-B724-2C4B2DBFE056}" sibTransId="{70EFC1E4-55C5-4701-8DF3-0D6FFFA72FFA}"/>
    <dgm:cxn modelId="{4E8633A5-461A-4578-BCF2-0E700E9EBF1D}" type="presParOf" srcId="{EF1D3F3B-5127-43ED-B429-8C7C19F414A5}" destId="{5D670C3C-5DB8-4796-AF82-C7353EA266D0}" srcOrd="0" destOrd="0" presId="urn:microsoft.com/office/officeart/2005/8/layout/vList5"/>
    <dgm:cxn modelId="{E0327982-8FCC-4411-B881-B1251B77C21B}" type="presParOf" srcId="{5D670C3C-5DB8-4796-AF82-C7353EA266D0}" destId="{6225E03D-726F-4ADC-B91A-922BF6112143}" srcOrd="0" destOrd="0" presId="urn:microsoft.com/office/officeart/2005/8/layout/vList5"/>
    <dgm:cxn modelId="{1313BE84-2A13-4BEA-B3AD-6F7990714734}" type="presParOf" srcId="{5D670C3C-5DB8-4796-AF82-C7353EA266D0}" destId="{23C5C3C2-7B10-45D6-A19A-83F3D0B89BC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3727DB-F3CD-4626-9B6D-8268CA1707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CD72A5-5CEC-46ED-A099-D9E5B0227C99}">
      <dgm:prSet/>
      <dgm:spPr/>
      <dgm:t>
        <a:bodyPr/>
        <a:lstStyle/>
        <a:p>
          <a:r>
            <a:rPr lang="cs-CZ" b="1" dirty="0"/>
            <a:t>Měření typu C</a:t>
          </a:r>
          <a:endParaRPr lang="cs-CZ" dirty="0"/>
        </a:p>
      </dgm:t>
    </dgm:pt>
    <dgm:pt modelId="{380E4851-5A55-46A9-BC0E-99E7F6FBF2F7}" type="parTrans" cxnId="{4186AC27-FCB0-4A24-8AB1-FD9B2B7CB738}">
      <dgm:prSet/>
      <dgm:spPr/>
      <dgm:t>
        <a:bodyPr/>
        <a:lstStyle/>
        <a:p>
          <a:endParaRPr lang="cs-CZ"/>
        </a:p>
      </dgm:t>
    </dgm:pt>
    <dgm:pt modelId="{FA3E0B68-32FC-4C15-83E1-EF2246849583}" type="sibTrans" cxnId="{4186AC27-FCB0-4A24-8AB1-FD9B2B7CB738}">
      <dgm:prSet/>
      <dgm:spPr/>
      <dgm:t>
        <a:bodyPr/>
        <a:lstStyle/>
        <a:p>
          <a:endParaRPr lang="cs-CZ"/>
        </a:p>
      </dgm:t>
    </dgm:pt>
    <dgm:pt modelId="{86225F75-35A9-47A8-9C8B-5802ACFA6905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(2) Alespoň měřením kategorie C1 nebo kategorie C2 musí být měřena elektřina</a:t>
          </a:r>
          <a:endParaRPr lang="cs-CZ" sz="1400" b="1" dirty="0"/>
        </a:p>
      </dgm:t>
    </dgm:pt>
    <dgm:pt modelId="{3EF522D6-AB09-4882-B0F2-31ABF0988E3C}" type="parTrans" cxnId="{E709246F-502E-4E2C-8308-2C13653F7C4D}">
      <dgm:prSet/>
      <dgm:spPr/>
      <dgm:t>
        <a:bodyPr/>
        <a:lstStyle/>
        <a:p>
          <a:endParaRPr lang="cs-CZ"/>
        </a:p>
      </dgm:t>
    </dgm:pt>
    <dgm:pt modelId="{17A726F1-369F-4537-96BA-1586A0700CF6}" type="sibTrans" cxnId="{E709246F-502E-4E2C-8308-2C13653F7C4D}">
      <dgm:prSet/>
      <dgm:spPr/>
      <dgm:t>
        <a:bodyPr/>
        <a:lstStyle/>
        <a:p>
          <a:endParaRPr lang="cs-CZ"/>
        </a:p>
      </dgm:t>
    </dgm:pt>
    <dgm:pt modelId="{AE170CA7-9BF9-4DE0-8B63-68E2833A9DE9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a) odebíraná z distribuční soustavy na napěťové hladině do 1 </a:t>
          </a:r>
          <a:r>
            <a:rPr lang="cs-CZ" sz="1400" b="1" i="0" dirty="0" err="1"/>
            <a:t>kV</a:t>
          </a:r>
          <a:r>
            <a:rPr lang="cs-CZ" sz="1400" b="1" i="0" dirty="0"/>
            <a:t> s přímým měřením a ročním odběrem elektřiny v odběrném místě, v připojené distribuční soustavě nebo výrobně elektřiny přesahujícím 6 </a:t>
          </a:r>
          <a:r>
            <a:rPr lang="cs-CZ" sz="1400" b="1" i="0" dirty="0" err="1"/>
            <a:t>MWh</a:t>
          </a:r>
          <a:r>
            <a:rPr lang="cs-CZ" sz="1400" b="1" i="0" dirty="0"/>
            <a:t>,</a:t>
          </a:r>
        </a:p>
      </dgm:t>
    </dgm:pt>
    <dgm:pt modelId="{06B8FD02-C163-4715-A8CC-6F4FFD280375}" type="parTrans" cxnId="{C639B1B4-40BE-4C25-B8BC-F7282ECBB67B}">
      <dgm:prSet/>
      <dgm:spPr/>
      <dgm:t>
        <a:bodyPr/>
        <a:lstStyle/>
        <a:p>
          <a:endParaRPr lang="cs-CZ"/>
        </a:p>
      </dgm:t>
    </dgm:pt>
    <dgm:pt modelId="{4538DBA3-EC54-40E7-8471-C951D09529BD}" type="sibTrans" cxnId="{C639B1B4-40BE-4C25-B8BC-F7282ECBB67B}">
      <dgm:prSet/>
      <dgm:spPr/>
      <dgm:t>
        <a:bodyPr/>
        <a:lstStyle/>
        <a:p>
          <a:endParaRPr lang="cs-CZ"/>
        </a:p>
      </dgm:t>
    </dgm:pt>
    <dgm:pt modelId="{B8143706-41C5-481D-9CF0-A5D1F5F40C8C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b) u výrobny elektřiny s instalovaným výkonem do 10 kW přímo připojené k distribuční soustavě na napěťové hladině do 1 </a:t>
          </a:r>
          <a:r>
            <a:rPr lang="cs-CZ" sz="1400" b="1" i="0" dirty="0" err="1"/>
            <a:t>kV</a:t>
          </a:r>
          <a:r>
            <a:rPr lang="cs-CZ" sz="1400" b="1" i="0" dirty="0"/>
            <a:t> a s přímým měřením,</a:t>
          </a:r>
        </a:p>
      </dgm:t>
    </dgm:pt>
    <dgm:pt modelId="{79A81061-88CE-4598-8DA0-EAAD2AFBAADA}" type="parTrans" cxnId="{28BD5DFE-5D0B-4188-8610-83C76B409B26}">
      <dgm:prSet/>
      <dgm:spPr/>
      <dgm:t>
        <a:bodyPr/>
        <a:lstStyle/>
        <a:p>
          <a:endParaRPr lang="cs-CZ"/>
        </a:p>
      </dgm:t>
    </dgm:pt>
    <dgm:pt modelId="{C9F6EE2C-C03C-405F-BBE8-99F519AA9D88}" type="sibTrans" cxnId="{28BD5DFE-5D0B-4188-8610-83C76B409B26}">
      <dgm:prSet/>
      <dgm:spPr/>
      <dgm:t>
        <a:bodyPr/>
        <a:lstStyle/>
        <a:p>
          <a:endParaRPr lang="cs-CZ"/>
        </a:p>
      </dgm:t>
    </dgm:pt>
    <dgm:pt modelId="{9396A403-FB1D-4326-A0BC-873217FEFA72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c) u odběrného místa s odběrem elektřiny z distribuční soustavy na napěťové hladině do 1 </a:t>
          </a:r>
          <a:r>
            <a:rPr lang="cs-CZ" sz="1400" b="1" i="0" dirty="0" err="1"/>
            <a:t>kV</a:t>
          </a:r>
          <a:r>
            <a:rPr lang="cs-CZ" sz="1400" b="1" i="0" dirty="0"/>
            <a:t>, ve kterém je připojena výrobna elektřiny s instalovaným výkonem do 10 kW s přímým měřením.</a:t>
          </a:r>
        </a:p>
      </dgm:t>
    </dgm:pt>
    <dgm:pt modelId="{19116511-17A3-494E-B3AB-D0B8AABB114C}" type="parTrans" cxnId="{464B19BC-4D93-461B-8CCF-44C34243C86B}">
      <dgm:prSet/>
      <dgm:spPr/>
      <dgm:t>
        <a:bodyPr/>
        <a:lstStyle/>
        <a:p>
          <a:endParaRPr lang="cs-CZ"/>
        </a:p>
      </dgm:t>
    </dgm:pt>
    <dgm:pt modelId="{25F7B3D0-4518-43EC-93C1-448AB2969821}" type="sibTrans" cxnId="{464B19BC-4D93-461B-8CCF-44C34243C86B}">
      <dgm:prSet/>
      <dgm:spPr/>
      <dgm:t>
        <a:bodyPr/>
        <a:lstStyle/>
        <a:p>
          <a:endParaRPr lang="cs-CZ"/>
        </a:p>
      </dgm:t>
    </dgm:pt>
    <dgm:pt modelId="{0077E729-B047-4E39-98B1-E62033E7FEEA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(3) Není-li technicky možné nebo ekonomicky únosné elektřinu podle odstavce 2 písm. b) nebo c) měřit měřením kategorie C1 nebo C2, musí být měřena měřením typu B nebo měřením kategorie C3.</a:t>
          </a:r>
        </a:p>
      </dgm:t>
    </dgm:pt>
    <dgm:pt modelId="{E5F30231-BC2B-493A-8D33-B996F8F8F5DD}" type="parTrans" cxnId="{DAE75F10-D8C4-40FA-B3CC-87349891D6C6}">
      <dgm:prSet/>
      <dgm:spPr/>
      <dgm:t>
        <a:bodyPr/>
        <a:lstStyle/>
        <a:p>
          <a:endParaRPr lang="cs-CZ"/>
        </a:p>
      </dgm:t>
    </dgm:pt>
    <dgm:pt modelId="{4399E1F9-F68F-4C0C-94E5-CFBAF02C00A9}" type="sibTrans" cxnId="{DAE75F10-D8C4-40FA-B3CC-87349891D6C6}">
      <dgm:prSet/>
      <dgm:spPr/>
      <dgm:t>
        <a:bodyPr/>
        <a:lstStyle/>
        <a:p>
          <a:endParaRPr lang="cs-CZ"/>
        </a:p>
      </dgm:t>
    </dgm:pt>
    <dgm:pt modelId="{EEAC8A35-24AF-4023-AACD-659A905AE717}">
      <dgm:prSet custT="1"/>
      <dgm:spPr/>
      <dgm:t>
        <a:bodyPr/>
        <a:lstStyle/>
        <a:p>
          <a:pPr>
            <a:buFontTx/>
            <a:buNone/>
          </a:pPr>
          <a:endParaRPr lang="cs-CZ" sz="1400" b="1" i="0" dirty="0"/>
        </a:p>
      </dgm:t>
    </dgm:pt>
    <dgm:pt modelId="{21883CF1-0F72-405B-9AA4-24BB44753C51}" type="parTrans" cxnId="{DD1C2001-5604-47EA-9C37-E2CC531125C3}">
      <dgm:prSet/>
      <dgm:spPr/>
      <dgm:t>
        <a:bodyPr/>
        <a:lstStyle/>
        <a:p>
          <a:endParaRPr lang="cs-CZ"/>
        </a:p>
      </dgm:t>
    </dgm:pt>
    <dgm:pt modelId="{1A45BB20-001B-471F-86E0-A85757C3860C}" type="sibTrans" cxnId="{DD1C2001-5604-47EA-9C37-E2CC531125C3}">
      <dgm:prSet/>
      <dgm:spPr/>
      <dgm:t>
        <a:bodyPr/>
        <a:lstStyle/>
        <a:p>
          <a:endParaRPr lang="cs-CZ"/>
        </a:p>
      </dgm:t>
    </dgm:pt>
    <dgm:pt modelId="{EF1D3F3B-5127-43ED-B429-8C7C19F414A5}" type="pres">
      <dgm:prSet presAssocID="{4F3727DB-F3CD-4626-9B6D-8268CA1707F1}" presName="Name0" presStyleCnt="0">
        <dgm:presLayoutVars>
          <dgm:dir/>
          <dgm:animLvl val="lvl"/>
          <dgm:resizeHandles val="exact"/>
        </dgm:presLayoutVars>
      </dgm:prSet>
      <dgm:spPr/>
    </dgm:pt>
    <dgm:pt modelId="{5D670C3C-5DB8-4796-AF82-C7353EA266D0}" type="pres">
      <dgm:prSet presAssocID="{02CD72A5-5CEC-46ED-A099-D9E5B0227C99}" presName="linNode" presStyleCnt="0"/>
      <dgm:spPr/>
    </dgm:pt>
    <dgm:pt modelId="{6225E03D-726F-4ADC-B91A-922BF6112143}" type="pres">
      <dgm:prSet presAssocID="{02CD72A5-5CEC-46ED-A099-D9E5B0227C99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23C5C3C2-7B10-45D6-A19A-83F3D0B89BCD}" type="pres">
      <dgm:prSet presAssocID="{02CD72A5-5CEC-46ED-A099-D9E5B0227C99}" presName="descendantText" presStyleLbl="alignAccFollowNode1" presStyleIdx="0" presStyleCnt="1" custScaleY="106619">
        <dgm:presLayoutVars>
          <dgm:bulletEnabled val="1"/>
        </dgm:presLayoutVars>
      </dgm:prSet>
      <dgm:spPr/>
    </dgm:pt>
  </dgm:ptLst>
  <dgm:cxnLst>
    <dgm:cxn modelId="{DD1C2001-5604-47EA-9C37-E2CC531125C3}" srcId="{02CD72A5-5CEC-46ED-A099-D9E5B0227C99}" destId="{EEAC8A35-24AF-4023-AACD-659A905AE717}" srcOrd="4" destOrd="0" parTransId="{21883CF1-0F72-405B-9AA4-24BB44753C51}" sibTransId="{1A45BB20-001B-471F-86E0-A85757C3860C}"/>
    <dgm:cxn modelId="{D53A8D0E-FC9C-4A12-8158-DBC86CB7A829}" type="presOf" srcId="{02CD72A5-5CEC-46ED-A099-D9E5B0227C99}" destId="{6225E03D-726F-4ADC-B91A-922BF6112143}" srcOrd="0" destOrd="0" presId="urn:microsoft.com/office/officeart/2005/8/layout/vList5"/>
    <dgm:cxn modelId="{DAE75F10-D8C4-40FA-B3CC-87349891D6C6}" srcId="{02CD72A5-5CEC-46ED-A099-D9E5B0227C99}" destId="{0077E729-B047-4E39-98B1-E62033E7FEEA}" srcOrd="5" destOrd="0" parTransId="{E5F30231-BC2B-493A-8D33-B996F8F8F5DD}" sibTransId="{4399E1F9-F68F-4C0C-94E5-CFBAF02C00A9}"/>
    <dgm:cxn modelId="{4186AC27-FCB0-4A24-8AB1-FD9B2B7CB738}" srcId="{4F3727DB-F3CD-4626-9B6D-8268CA1707F1}" destId="{02CD72A5-5CEC-46ED-A099-D9E5B0227C99}" srcOrd="0" destOrd="0" parTransId="{380E4851-5A55-46A9-BC0E-99E7F6FBF2F7}" sibTransId="{FA3E0B68-32FC-4C15-83E1-EF2246849583}"/>
    <dgm:cxn modelId="{6EA2FF2C-BEE6-4B4F-9BE1-CD8B1728E7A0}" type="presOf" srcId="{EEAC8A35-24AF-4023-AACD-659A905AE717}" destId="{23C5C3C2-7B10-45D6-A19A-83F3D0B89BCD}" srcOrd="0" destOrd="4" presId="urn:microsoft.com/office/officeart/2005/8/layout/vList5"/>
    <dgm:cxn modelId="{9C198935-4C14-4671-B3BF-E394C2ECC454}" type="presOf" srcId="{0077E729-B047-4E39-98B1-E62033E7FEEA}" destId="{23C5C3C2-7B10-45D6-A19A-83F3D0B89BCD}" srcOrd="0" destOrd="5" presId="urn:microsoft.com/office/officeart/2005/8/layout/vList5"/>
    <dgm:cxn modelId="{87CD5E36-90DA-4F69-99D8-24561E6A612E}" type="presOf" srcId="{4F3727DB-F3CD-4626-9B6D-8268CA1707F1}" destId="{EF1D3F3B-5127-43ED-B429-8C7C19F414A5}" srcOrd="0" destOrd="0" presId="urn:microsoft.com/office/officeart/2005/8/layout/vList5"/>
    <dgm:cxn modelId="{E709246F-502E-4E2C-8308-2C13653F7C4D}" srcId="{02CD72A5-5CEC-46ED-A099-D9E5B0227C99}" destId="{86225F75-35A9-47A8-9C8B-5802ACFA6905}" srcOrd="0" destOrd="0" parTransId="{3EF522D6-AB09-4882-B0F2-31ABF0988E3C}" sibTransId="{17A726F1-369F-4537-96BA-1586A0700CF6}"/>
    <dgm:cxn modelId="{09FC8772-D29D-4310-A6A7-4E882B56A21C}" type="presOf" srcId="{B8143706-41C5-481D-9CF0-A5D1F5F40C8C}" destId="{23C5C3C2-7B10-45D6-A19A-83F3D0B89BCD}" srcOrd="0" destOrd="2" presId="urn:microsoft.com/office/officeart/2005/8/layout/vList5"/>
    <dgm:cxn modelId="{2AE7438B-75FA-40C0-A193-6DC0C9EEE7D3}" type="presOf" srcId="{86225F75-35A9-47A8-9C8B-5802ACFA6905}" destId="{23C5C3C2-7B10-45D6-A19A-83F3D0B89BCD}" srcOrd="0" destOrd="0" presId="urn:microsoft.com/office/officeart/2005/8/layout/vList5"/>
    <dgm:cxn modelId="{527995A0-413E-4494-8631-2409AFA2D1D7}" type="presOf" srcId="{9396A403-FB1D-4326-A0BC-873217FEFA72}" destId="{23C5C3C2-7B10-45D6-A19A-83F3D0B89BCD}" srcOrd="0" destOrd="3" presId="urn:microsoft.com/office/officeart/2005/8/layout/vList5"/>
    <dgm:cxn modelId="{5CF407A6-3D66-457C-B9CD-27F5C12FA081}" type="presOf" srcId="{AE170CA7-9BF9-4DE0-8B63-68E2833A9DE9}" destId="{23C5C3C2-7B10-45D6-A19A-83F3D0B89BCD}" srcOrd="0" destOrd="1" presId="urn:microsoft.com/office/officeart/2005/8/layout/vList5"/>
    <dgm:cxn modelId="{C639B1B4-40BE-4C25-B8BC-F7282ECBB67B}" srcId="{02CD72A5-5CEC-46ED-A099-D9E5B0227C99}" destId="{AE170CA7-9BF9-4DE0-8B63-68E2833A9DE9}" srcOrd="1" destOrd="0" parTransId="{06B8FD02-C163-4715-A8CC-6F4FFD280375}" sibTransId="{4538DBA3-EC54-40E7-8471-C951D09529BD}"/>
    <dgm:cxn modelId="{464B19BC-4D93-461B-8CCF-44C34243C86B}" srcId="{02CD72A5-5CEC-46ED-A099-D9E5B0227C99}" destId="{9396A403-FB1D-4326-A0BC-873217FEFA72}" srcOrd="3" destOrd="0" parTransId="{19116511-17A3-494E-B3AB-D0B8AABB114C}" sibTransId="{25F7B3D0-4518-43EC-93C1-448AB2969821}"/>
    <dgm:cxn modelId="{28BD5DFE-5D0B-4188-8610-83C76B409B26}" srcId="{02CD72A5-5CEC-46ED-A099-D9E5B0227C99}" destId="{B8143706-41C5-481D-9CF0-A5D1F5F40C8C}" srcOrd="2" destOrd="0" parTransId="{79A81061-88CE-4598-8DA0-EAAD2AFBAADA}" sibTransId="{C9F6EE2C-C03C-405F-BBE8-99F519AA9D88}"/>
    <dgm:cxn modelId="{4E8633A5-461A-4578-BCF2-0E700E9EBF1D}" type="presParOf" srcId="{EF1D3F3B-5127-43ED-B429-8C7C19F414A5}" destId="{5D670C3C-5DB8-4796-AF82-C7353EA266D0}" srcOrd="0" destOrd="0" presId="urn:microsoft.com/office/officeart/2005/8/layout/vList5"/>
    <dgm:cxn modelId="{E0327982-8FCC-4411-B881-B1251B77C21B}" type="presParOf" srcId="{5D670C3C-5DB8-4796-AF82-C7353EA266D0}" destId="{6225E03D-726F-4ADC-B91A-922BF6112143}" srcOrd="0" destOrd="0" presId="urn:microsoft.com/office/officeart/2005/8/layout/vList5"/>
    <dgm:cxn modelId="{1313BE84-2A13-4BEA-B3AD-6F7990714734}" type="presParOf" srcId="{5D670C3C-5DB8-4796-AF82-C7353EA266D0}" destId="{23C5C3C2-7B10-45D6-A19A-83F3D0B89BC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3727DB-F3CD-4626-9B6D-8268CA1707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CD72A5-5CEC-46ED-A099-D9E5B0227C99}">
      <dgm:prSet/>
      <dgm:spPr/>
      <dgm:t>
        <a:bodyPr/>
        <a:lstStyle/>
        <a:p>
          <a:r>
            <a:rPr lang="cs-CZ" b="1" dirty="0"/>
            <a:t>Měření typu C</a:t>
          </a:r>
          <a:endParaRPr lang="cs-CZ" dirty="0"/>
        </a:p>
      </dgm:t>
    </dgm:pt>
    <dgm:pt modelId="{380E4851-5A55-46A9-BC0E-99E7F6FBF2F7}" type="parTrans" cxnId="{4186AC27-FCB0-4A24-8AB1-FD9B2B7CB738}">
      <dgm:prSet/>
      <dgm:spPr/>
      <dgm:t>
        <a:bodyPr/>
        <a:lstStyle/>
        <a:p>
          <a:endParaRPr lang="cs-CZ"/>
        </a:p>
      </dgm:t>
    </dgm:pt>
    <dgm:pt modelId="{FA3E0B68-32FC-4C15-83E1-EF2246849583}" type="sibTrans" cxnId="{4186AC27-FCB0-4A24-8AB1-FD9B2B7CB738}">
      <dgm:prSet/>
      <dgm:spPr/>
      <dgm:t>
        <a:bodyPr/>
        <a:lstStyle/>
        <a:p>
          <a:endParaRPr lang="cs-CZ"/>
        </a:p>
      </dgm:t>
    </dgm:pt>
    <dgm:pt modelId="{86225F75-35A9-47A8-9C8B-5802ACFA6905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(4) Alespoň měřením kategorie C4 musí být měřena elektřina</a:t>
          </a:r>
          <a:endParaRPr lang="cs-CZ" sz="1400" b="1" dirty="0"/>
        </a:p>
      </dgm:t>
    </dgm:pt>
    <dgm:pt modelId="{17A726F1-369F-4537-96BA-1586A0700CF6}" type="sibTrans" cxnId="{E709246F-502E-4E2C-8308-2C13653F7C4D}">
      <dgm:prSet/>
      <dgm:spPr/>
      <dgm:t>
        <a:bodyPr/>
        <a:lstStyle/>
        <a:p>
          <a:endParaRPr lang="cs-CZ"/>
        </a:p>
      </dgm:t>
    </dgm:pt>
    <dgm:pt modelId="{3EF522D6-AB09-4882-B0F2-31ABF0988E3C}" type="parTrans" cxnId="{E709246F-502E-4E2C-8308-2C13653F7C4D}">
      <dgm:prSet/>
      <dgm:spPr/>
      <dgm:t>
        <a:bodyPr/>
        <a:lstStyle/>
        <a:p>
          <a:endParaRPr lang="cs-CZ"/>
        </a:p>
      </dgm:t>
    </dgm:pt>
    <dgm:pt modelId="{B3A24F51-9ACE-4ACD-A124-8A9525E608DB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a) odebíraná z distribuční soustavy, s výjimkou měření podle odstavce 2, § 3 a 4,</a:t>
          </a:r>
        </a:p>
      </dgm:t>
    </dgm:pt>
    <dgm:pt modelId="{80F850CE-3F40-41A4-B4EE-14032CE45636}" type="parTrans" cxnId="{A3A590FD-C10B-43A6-B6CC-0482D93CD543}">
      <dgm:prSet/>
      <dgm:spPr/>
      <dgm:t>
        <a:bodyPr/>
        <a:lstStyle/>
        <a:p>
          <a:endParaRPr lang="cs-CZ"/>
        </a:p>
      </dgm:t>
    </dgm:pt>
    <dgm:pt modelId="{78614702-4D34-4FE7-8574-188B01C200D2}" type="sibTrans" cxnId="{A3A590FD-C10B-43A6-B6CC-0482D93CD543}">
      <dgm:prSet/>
      <dgm:spPr/>
      <dgm:t>
        <a:bodyPr/>
        <a:lstStyle/>
        <a:p>
          <a:endParaRPr lang="cs-CZ"/>
        </a:p>
      </dgm:t>
    </dgm:pt>
    <dgm:pt modelId="{5A34099C-BF68-4E56-9C93-CFD59804D5BE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b) u odběrného místa s odběrem elektřiny z distribuční soustavy, ve kterém není připojena výrobna elektřiny, kde není technicky nebo ekonomicky možné instalovat měřicí zařízení, které využívá měření podle odstavce 2, § 3 nebo 4, nebo</a:t>
          </a:r>
        </a:p>
      </dgm:t>
    </dgm:pt>
    <dgm:pt modelId="{148746BB-A8BB-456C-A1FC-10990700A7A2}" type="parTrans" cxnId="{716D7963-A81F-4153-88B9-1EC39EC807DE}">
      <dgm:prSet/>
      <dgm:spPr/>
      <dgm:t>
        <a:bodyPr/>
        <a:lstStyle/>
        <a:p>
          <a:endParaRPr lang="cs-CZ"/>
        </a:p>
      </dgm:t>
    </dgm:pt>
    <dgm:pt modelId="{C5694D22-4669-49D5-9F2F-CF0CDF26FE5B}" type="sibTrans" cxnId="{716D7963-A81F-4153-88B9-1EC39EC807DE}">
      <dgm:prSet/>
      <dgm:spPr/>
      <dgm:t>
        <a:bodyPr/>
        <a:lstStyle/>
        <a:p>
          <a:endParaRPr lang="cs-CZ"/>
        </a:p>
      </dgm:t>
    </dgm:pt>
    <dgm:pt modelId="{73D4A4E2-4127-4409-8CB1-F48ED146497B}">
      <dgm:prSet custT="1"/>
      <dgm:spPr/>
      <dgm:t>
        <a:bodyPr/>
        <a:lstStyle/>
        <a:p>
          <a:pPr>
            <a:buFontTx/>
            <a:buNone/>
          </a:pPr>
          <a:r>
            <a:rPr lang="cs-CZ" sz="1400" b="1" i="0" dirty="0"/>
            <a:t>c) mezi distribučními soustavami, kde není technicky nebo ekonomicky možné instalovat měřicí zařízení, které využívá měření podle odstavce 2, § 3 nebo 4.</a:t>
          </a:r>
        </a:p>
      </dgm:t>
    </dgm:pt>
    <dgm:pt modelId="{0DB9C69E-D61B-49CE-A5DA-950F97744C8C}" type="parTrans" cxnId="{3EB11C54-DD3D-492E-AEB4-F03D088CB642}">
      <dgm:prSet/>
      <dgm:spPr/>
      <dgm:t>
        <a:bodyPr/>
        <a:lstStyle/>
        <a:p>
          <a:endParaRPr lang="cs-CZ"/>
        </a:p>
      </dgm:t>
    </dgm:pt>
    <dgm:pt modelId="{FE8EAD6A-C054-41AC-9A75-879D731C2C67}" type="sibTrans" cxnId="{3EB11C54-DD3D-492E-AEB4-F03D088CB642}">
      <dgm:prSet/>
      <dgm:spPr/>
      <dgm:t>
        <a:bodyPr/>
        <a:lstStyle/>
        <a:p>
          <a:endParaRPr lang="cs-CZ"/>
        </a:p>
      </dgm:t>
    </dgm:pt>
    <dgm:pt modelId="{EF1D3F3B-5127-43ED-B429-8C7C19F414A5}" type="pres">
      <dgm:prSet presAssocID="{4F3727DB-F3CD-4626-9B6D-8268CA1707F1}" presName="Name0" presStyleCnt="0">
        <dgm:presLayoutVars>
          <dgm:dir/>
          <dgm:animLvl val="lvl"/>
          <dgm:resizeHandles val="exact"/>
        </dgm:presLayoutVars>
      </dgm:prSet>
      <dgm:spPr/>
    </dgm:pt>
    <dgm:pt modelId="{5D670C3C-5DB8-4796-AF82-C7353EA266D0}" type="pres">
      <dgm:prSet presAssocID="{02CD72A5-5CEC-46ED-A099-D9E5B0227C99}" presName="linNode" presStyleCnt="0"/>
      <dgm:spPr/>
    </dgm:pt>
    <dgm:pt modelId="{6225E03D-726F-4ADC-B91A-922BF6112143}" type="pres">
      <dgm:prSet presAssocID="{02CD72A5-5CEC-46ED-A099-D9E5B0227C99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23C5C3C2-7B10-45D6-A19A-83F3D0B89BCD}" type="pres">
      <dgm:prSet presAssocID="{02CD72A5-5CEC-46ED-A099-D9E5B0227C99}" presName="descendantText" presStyleLbl="alignAccFollowNode1" presStyleIdx="0" presStyleCnt="1" custScaleY="106619">
        <dgm:presLayoutVars>
          <dgm:bulletEnabled val="1"/>
        </dgm:presLayoutVars>
      </dgm:prSet>
      <dgm:spPr/>
    </dgm:pt>
  </dgm:ptLst>
  <dgm:cxnLst>
    <dgm:cxn modelId="{D53A8D0E-FC9C-4A12-8158-DBC86CB7A829}" type="presOf" srcId="{02CD72A5-5CEC-46ED-A099-D9E5B0227C99}" destId="{6225E03D-726F-4ADC-B91A-922BF6112143}" srcOrd="0" destOrd="0" presId="urn:microsoft.com/office/officeart/2005/8/layout/vList5"/>
    <dgm:cxn modelId="{4186AC27-FCB0-4A24-8AB1-FD9B2B7CB738}" srcId="{4F3727DB-F3CD-4626-9B6D-8268CA1707F1}" destId="{02CD72A5-5CEC-46ED-A099-D9E5B0227C99}" srcOrd="0" destOrd="0" parTransId="{380E4851-5A55-46A9-BC0E-99E7F6FBF2F7}" sibTransId="{FA3E0B68-32FC-4C15-83E1-EF2246849583}"/>
    <dgm:cxn modelId="{87CD5E36-90DA-4F69-99D8-24561E6A612E}" type="presOf" srcId="{4F3727DB-F3CD-4626-9B6D-8268CA1707F1}" destId="{EF1D3F3B-5127-43ED-B429-8C7C19F414A5}" srcOrd="0" destOrd="0" presId="urn:microsoft.com/office/officeart/2005/8/layout/vList5"/>
    <dgm:cxn modelId="{716D7963-A81F-4153-88B9-1EC39EC807DE}" srcId="{02CD72A5-5CEC-46ED-A099-D9E5B0227C99}" destId="{5A34099C-BF68-4E56-9C93-CFD59804D5BE}" srcOrd="2" destOrd="0" parTransId="{148746BB-A8BB-456C-A1FC-10990700A7A2}" sibTransId="{C5694D22-4669-49D5-9F2F-CF0CDF26FE5B}"/>
    <dgm:cxn modelId="{E709246F-502E-4E2C-8308-2C13653F7C4D}" srcId="{02CD72A5-5CEC-46ED-A099-D9E5B0227C99}" destId="{86225F75-35A9-47A8-9C8B-5802ACFA6905}" srcOrd="0" destOrd="0" parTransId="{3EF522D6-AB09-4882-B0F2-31ABF0988E3C}" sibTransId="{17A726F1-369F-4537-96BA-1586A0700CF6}"/>
    <dgm:cxn modelId="{D1549852-749E-415D-AB1D-7AE2F86E5B2A}" type="presOf" srcId="{B3A24F51-9ACE-4ACD-A124-8A9525E608DB}" destId="{23C5C3C2-7B10-45D6-A19A-83F3D0B89BCD}" srcOrd="0" destOrd="1" presId="urn:microsoft.com/office/officeart/2005/8/layout/vList5"/>
    <dgm:cxn modelId="{3EB11C54-DD3D-492E-AEB4-F03D088CB642}" srcId="{02CD72A5-5CEC-46ED-A099-D9E5B0227C99}" destId="{73D4A4E2-4127-4409-8CB1-F48ED146497B}" srcOrd="3" destOrd="0" parTransId="{0DB9C69E-D61B-49CE-A5DA-950F97744C8C}" sibTransId="{FE8EAD6A-C054-41AC-9A75-879D731C2C67}"/>
    <dgm:cxn modelId="{2AE7438B-75FA-40C0-A193-6DC0C9EEE7D3}" type="presOf" srcId="{86225F75-35A9-47A8-9C8B-5802ACFA6905}" destId="{23C5C3C2-7B10-45D6-A19A-83F3D0B89BCD}" srcOrd="0" destOrd="0" presId="urn:microsoft.com/office/officeart/2005/8/layout/vList5"/>
    <dgm:cxn modelId="{3579C6D6-66A5-4D5D-97FA-020608FDA92E}" type="presOf" srcId="{5A34099C-BF68-4E56-9C93-CFD59804D5BE}" destId="{23C5C3C2-7B10-45D6-A19A-83F3D0B89BCD}" srcOrd="0" destOrd="2" presId="urn:microsoft.com/office/officeart/2005/8/layout/vList5"/>
    <dgm:cxn modelId="{5B903ED9-12B8-472F-8C28-0D2003CC0FE6}" type="presOf" srcId="{73D4A4E2-4127-4409-8CB1-F48ED146497B}" destId="{23C5C3C2-7B10-45D6-A19A-83F3D0B89BCD}" srcOrd="0" destOrd="3" presId="urn:microsoft.com/office/officeart/2005/8/layout/vList5"/>
    <dgm:cxn modelId="{A3A590FD-C10B-43A6-B6CC-0482D93CD543}" srcId="{02CD72A5-5CEC-46ED-A099-D9E5B0227C99}" destId="{B3A24F51-9ACE-4ACD-A124-8A9525E608DB}" srcOrd="1" destOrd="0" parTransId="{80F850CE-3F40-41A4-B4EE-14032CE45636}" sibTransId="{78614702-4D34-4FE7-8574-188B01C200D2}"/>
    <dgm:cxn modelId="{4E8633A5-461A-4578-BCF2-0E700E9EBF1D}" type="presParOf" srcId="{EF1D3F3B-5127-43ED-B429-8C7C19F414A5}" destId="{5D670C3C-5DB8-4796-AF82-C7353EA266D0}" srcOrd="0" destOrd="0" presId="urn:microsoft.com/office/officeart/2005/8/layout/vList5"/>
    <dgm:cxn modelId="{E0327982-8FCC-4411-B881-B1251B77C21B}" type="presParOf" srcId="{5D670C3C-5DB8-4796-AF82-C7353EA266D0}" destId="{6225E03D-726F-4ADC-B91A-922BF6112143}" srcOrd="0" destOrd="0" presId="urn:microsoft.com/office/officeart/2005/8/layout/vList5"/>
    <dgm:cxn modelId="{1313BE84-2A13-4BEA-B3AD-6F7990714734}" type="presParOf" srcId="{5D670C3C-5DB8-4796-AF82-C7353EA266D0}" destId="{23C5C3C2-7B10-45D6-A19A-83F3D0B89BC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78B68B-7C60-482F-BC32-6FF6E4EB0E2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F2FE527-A6E6-401D-8F33-C825F9907170}">
      <dgm:prSet/>
      <dgm:spPr/>
      <dgm:t>
        <a:bodyPr/>
        <a:lstStyle/>
        <a:p>
          <a:r>
            <a:rPr lang="cs-CZ" b="1" dirty="0"/>
            <a:t>O kvalitě dodávek elektřiny a souvisejících služeb v elektroenergetice</a:t>
          </a:r>
          <a:endParaRPr lang="cs-CZ" dirty="0"/>
        </a:p>
      </dgm:t>
    </dgm:pt>
    <dgm:pt modelId="{4BFC7522-DF58-4506-8D95-61BA9525FA9C}" type="parTrans" cxnId="{E93E8C75-891F-4A67-B0AB-BE2E6F7A56A2}">
      <dgm:prSet/>
      <dgm:spPr/>
      <dgm:t>
        <a:bodyPr/>
        <a:lstStyle/>
        <a:p>
          <a:endParaRPr lang="cs-CZ"/>
        </a:p>
      </dgm:t>
    </dgm:pt>
    <dgm:pt modelId="{FD7DA332-68E0-4529-8223-4844D02D498C}" type="sibTrans" cxnId="{E93E8C75-891F-4A67-B0AB-BE2E6F7A56A2}">
      <dgm:prSet/>
      <dgm:spPr/>
      <dgm:t>
        <a:bodyPr/>
        <a:lstStyle/>
        <a:p>
          <a:endParaRPr lang="cs-CZ"/>
        </a:p>
      </dgm:t>
    </dgm:pt>
    <dgm:pt modelId="{1F48384A-B159-49F7-B561-AEA61158453F}">
      <dgm:prSet/>
      <dgm:spPr/>
      <dgm:t>
        <a:bodyPr/>
        <a:lstStyle/>
        <a:p>
          <a:r>
            <a:rPr lang="cs-CZ"/>
            <a:t>§ 15 </a:t>
          </a:r>
          <a:r>
            <a:rPr lang="cs-CZ" b="1"/>
            <a:t>Standard výměny měřicího zařízení a vyrovnání plateb</a:t>
          </a:r>
          <a:endParaRPr lang="cs-CZ"/>
        </a:p>
      </dgm:t>
    </dgm:pt>
    <dgm:pt modelId="{75A6B4E1-7772-4472-B9E5-F8421D4B67A3}" type="parTrans" cxnId="{07F51D0D-987B-48F3-9747-3C97621CC7B4}">
      <dgm:prSet/>
      <dgm:spPr/>
      <dgm:t>
        <a:bodyPr/>
        <a:lstStyle/>
        <a:p>
          <a:endParaRPr lang="cs-CZ"/>
        </a:p>
      </dgm:t>
    </dgm:pt>
    <dgm:pt modelId="{FC2730E8-C294-446C-A77D-3AD2AB5C9422}" type="sibTrans" cxnId="{07F51D0D-987B-48F3-9747-3C97621CC7B4}">
      <dgm:prSet/>
      <dgm:spPr/>
      <dgm:t>
        <a:bodyPr/>
        <a:lstStyle/>
        <a:p>
          <a:endParaRPr lang="cs-CZ"/>
        </a:p>
      </dgm:t>
    </dgm:pt>
    <dgm:pt modelId="{EA322E75-B4B0-4552-BA46-9C6D7E43EE74}">
      <dgm:prSet/>
      <dgm:spPr/>
      <dgm:t>
        <a:bodyPr/>
        <a:lstStyle/>
        <a:p>
          <a:r>
            <a:rPr lang="cs-CZ" dirty="0"/>
            <a:t>§ 16 </a:t>
          </a:r>
          <a:r>
            <a:rPr lang="cs-CZ" b="1" dirty="0"/>
            <a:t>Standard předávání údajů o měření</a:t>
          </a:r>
          <a:endParaRPr lang="cs-CZ" dirty="0"/>
        </a:p>
      </dgm:t>
    </dgm:pt>
    <dgm:pt modelId="{9D78C421-DEDE-4ECA-BBD6-5A45C5A953A2}" type="parTrans" cxnId="{9102F6A1-D719-4EEB-AA91-E0B6024AB217}">
      <dgm:prSet/>
      <dgm:spPr/>
      <dgm:t>
        <a:bodyPr/>
        <a:lstStyle/>
        <a:p>
          <a:endParaRPr lang="cs-CZ"/>
        </a:p>
      </dgm:t>
    </dgm:pt>
    <dgm:pt modelId="{5D7DF295-AB53-42BE-8651-B1AA86C3EF4C}" type="sibTrans" cxnId="{9102F6A1-D719-4EEB-AA91-E0B6024AB217}">
      <dgm:prSet/>
      <dgm:spPr/>
      <dgm:t>
        <a:bodyPr/>
        <a:lstStyle/>
        <a:p>
          <a:endParaRPr lang="cs-CZ"/>
        </a:p>
      </dgm:t>
    </dgm:pt>
    <dgm:pt modelId="{511E18AC-CDC1-4908-AC5A-EFBE5C289239}">
      <dgm:prSet/>
      <dgm:spPr/>
      <dgm:t>
        <a:bodyPr/>
        <a:lstStyle/>
        <a:p>
          <a:r>
            <a:rPr lang="cs-CZ"/>
            <a:t>§ 17 </a:t>
          </a:r>
          <a:r>
            <a:rPr lang="cs-CZ" b="1"/>
            <a:t>Standard lhůty pro vyřízení reklamace vyúčtování distribuce elektřiny</a:t>
          </a:r>
          <a:endParaRPr lang="cs-CZ"/>
        </a:p>
      </dgm:t>
    </dgm:pt>
    <dgm:pt modelId="{25402BC4-399D-4AFE-A23C-A0618FB7565C}" type="parTrans" cxnId="{EECB621F-4A18-4A63-9364-548246F1B6F9}">
      <dgm:prSet/>
      <dgm:spPr/>
      <dgm:t>
        <a:bodyPr/>
        <a:lstStyle/>
        <a:p>
          <a:endParaRPr lang="cs-CZ"/>
        </a:p>
      </dgm:t>
    </dgm:pt>
    <dgm:pt modelId="{7FD7F673-A4D7-454D-8300-F79C4265D344}" type="sibTrans" cxnId="{EECB621F-4A18-4A63-9364-548246F1B6F9}">
      <dgm:prSet/>
      <dgm:spPr/>
      <dgm:t>
        <a:bodyPr/>
        <a:lstStyle/>
        <a:p>
          <a:endParaRPr lang="cs-CZ"/>
        </a:p>
      </dgm:t>
    </dgm:pt>
    <dgm:pt modelId="{9AF588AE-3FB8-48E5-9CEF-775717247673}">
      <dgm:prSet/>
      <dgm:spPr/>
      <dgm:t>
        <a:bodyPr/>
        <a:lstStyle/>
        <a:p>
          <a:r>
            <a:rPr lang="cs-CZ"/>
            <a:t>§ 18 </a:t>
          </a:r>
          <a:r>
            <a:rPr lang="cs-CZ" b="1"/>
            <a:t>Standard dodržení termínu schůzky se zákazníkem</a:t>
          </a:r>
          <a:endParaRPr lang="cs-CZ"/>
        </a:p>
      </dgm:t>
    </dgm:pt>
    <dgm:pt modelId="{08B5517D-07BB-4EC5-81BF-AB788DBCFBF6}" type="parTrans" cxnId="{DF0A993C-A91D-40D9-BB91-2350B32453B1}">
      <dgm:prSet/>
      <dgm:spPr/>
      <dgm:t>
        <a:bodyPr/>
        <a:lstStyle/>
        <a:p>
          <a:endParaRPr lang="cs-CZ"/>
        </a:p>
      </dgm:t>
    </dgm:pt>
    <dgm:pt modelId="{C71CC97D-5B2D-4D36-8592-DD8AC877700D}" type="sibTrans" cxnId="{DF0A993C-A91D-40D9-BB91-2350B32453B1}">
      <dgm:prSet/>
      <dgm:spPr/>
      <dgm:t>
        <a:bodyPr/>
        <a:lstStyle/>
        <a:p>
          <a:endParaRPr lang="cs-CZ"/>
        </a:p>
      </dgm:t>
    </dgm:pt>
    <dgm:pt modelId="{2C82C21E-E886-4585-975B-6D8965D6C14D}">
      <dgm:prSet/>
      <dgm:spPr/>
      <dgm:t>
        <a:bodyPr/>
        <a:lstStyle/>
        <a:p>
          <a:r>
            <a:rPr lang="cs-CZ"/>
            <a:t>§ 20 </a:t>
          </a:r>
          <a:r>
            <a:rPr lang="cs-CZ" b="1"/>
            <a:t>Standard lhůty pro vyřízení reklamace vyúčtování dodávky elektřiny</a:t>
          </a:r>
          <a:endParaRPr lang="cs-CZ"/>
        </a:p>
      </dgm:t>
    </dgm:pt>
    <dgm:pt modelId="{4D8B06FD-47A3-413D-88C1-59C89FBFDE68}" type="parTrans" cxnId="{26345E88-2B0B-4073-8D01-B488AE84A958}">
      <dgm:prSet/>
      <dgm:spPr/>
      <dgm:t>
        <a:bodyPr/>
        <a:lstStyle/>
        <a:p>
          <a:endParaRPr lang="cs-CZ"/>
        </a:p>
      </dgm:t>
    </dgm:pt>
    <dgm:pt modelId="{0B4A3F46-ACEF-49E3-8131-5FCE542B6E6F}" type="sibTrans" cxnId="{26345E88-2B0B-4073-8D01-B488AE84A958}">
      <dgm:prSet/>
      <dgm:spPr/>
      <dgm:t>
        <a:bodyPr/>
        <a:lstStyle/>
        <a:p>
          <a:endParaRPr lang="cs-CZ"/>
        </a:p>
      </dgm:t>
    </dgm:pt>
    <dgm:pt modelId="{D8729874-8DC2-4ED8-9968-0FC98DEE2BC2}" type="pres">
      <dgm:prSet presAssocID="{ED78B68B-7C60-482F-BC32-6FF6E4EB0E28}" presName="Name0" presStyleCnt="0">
        <dgm:presLayoutVars>
          <dgm:dir/>
          <dgm:animLvl val="lvl"/>
          <dgm:resizeHandles val="exact"/>
        </dgm:presLayoutVars>
      </dgm:prSet>
      <dgm:spPr/>
    </dgm:pt>
    <dgm:pt modelId="{CE272E41-FA20-4557-A9E6-50BCE2EF8AC9}" type="pres">
      <dgm:prSet presAssocID="{6F2FE527-A6E6-401D-8F33-C825F9907170}" presName="linNode" presStyleCnt="0"/>
      <dgm:spPr/>
    </dgm:pt>
    <dgm:pt modelId="{ED31ECE8-9C93-4205-A940-0E92F75605F2}" type="pres">
      <dgm:prSet presAssocID="{6F2FE527-A6E6-401D-8F33-C825F9907170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EE5D75C3-8BE3-467D-A8B3-35730477AC0D}" type="pres">
      <dgm:prSet presAssocID="{6F2FE527-A6E6-401D-8F33-C825F9907170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7F51D0D-987B-48F3-9747-3C97621CC7B4}" srcId="{6F2FE527-A6E6-401D-8F33-C825F9907170}" destId="{1F48384A-B159-49F7-B561-AEA61158453F}" srcOrd="0" destOrd="0" parTransId="{75A6B4E1-7772-4472-B9E5-F8421D4B67A3}" sibTransId="{FC2730E8-C294-446C-A77D-3AD2AB5C9422}"/>
    <dgm:cxn modelId="{26495D18-F3E4-4332-80D5-84D211E41780}" type="presOf" srcId="{511E18AC-CDC1-4908-AC5A-EFBE5C289239}" destId="{EE5D75C3-8BE3-467D-A8B3-35730477AC0D}" srcOrd="0" destOrd="2" presId="urn:microsoft.com/office/officeart/2005/8/layout/vList5"/>
    <dgm:cxn modelId="{EECB621F-4A18-4A63-9364-548246F1B6F9}" srcId="{6F2FE527-A6E6-401D-8F33-C825F9907170}" destId="{511E18AC-CDC1-4908-AC5A-EFBE5C289239}" srcOrd="2" destOrd="0" parTransId="{25402BC4-399D-4AFE-A23C-A0618FB7565C}" sibTransId="{7FD7F673-A4D7-454D-8300-F79C4265D344}"/>
    <dgm:cxn modelId="{DA250538-7115-48CA-BA20-439F949871E2}" type="presOf" srcId="{EA322E75-B4B0-4552-BA46-9C6D7E43EE74}" destId="{EE5D75C3-8BE3-467D-A8B3-35730477AC0D}" srcOrd="0" destOrd="1" presId="urn:microsoft.com/office/officeart/2005/8/layout/vList5"/>
    <dgm:cxn modelId="{DF0A993C-A91D-40D9-BB91-2350B32453B1}" srcId="{6F2FE527-A6E6-401D-8F33-C825F9907170}" destId="{9AF588AE-3FB8-48E5-9CEF-775717247673}" srcOrd="3" destOrd="0" parTransId="{08B5517D-07BB-4EC5-81BF-AB788DBCFBF6}" sibTransId="{C71CC97D-5B2D-4D36-8592-DD8AC877700D}"/>
    <dgm:cxn modelId="{2B756E5C-74B0-430A-B78E-D7A06CFD64F8}" type="presOf" srcId="{9AF588AE-3FB8-48E5-9CEF-775717247673}" destId="{EE5D75C3-8BE3-467D-A8B3-35730477AC0D}" srcOrd="0" destOrd="3" presId="urn:microsoft.com/office/officeart/2005/8/layout/vList5"/>
    <dgm:cxn modelId="{72E53D6D-F3DD-4C62-9E50-4AC585108BAA}" type="presOf" srcId="{6F2FE527-A6E6-401D-8F33-C825F9907170}" destId="{ED31ECE8-9C93-4205-A940-0E92F75605F2}" srcOrd="0" destOrd="0" presId="urn:microsoft.com/office/officeart/2005/8/layout/vList5"/>
    <dgm:cxn modelId="{E93E8C75-891F-4A67-B0AB-BE2E6F7A56A2}" srcId="{ED78B68B-7C60-482F-BC32-6FF6E4EB0E28}" destId="{6F2FE527-A6E6-401D-8F33-C825F9907170}" srcOrd="0" destOrd="0" parTransId="{4BFC7522-DF58-4506-8D95-61BA9525FA9C}" sibTransId="{FD7DA332-68E0-4529-8223-4844D02D498C}"/>
    <dgm:cxn modelId="{26345E88-2B0B-4073-8D01-B488AE84A958}" srcId="{6F2FE527-A6E6-401D-8F33-C825F9907170}" destId="{2C82C21E-E886-4585-975B-6D8965D6C14D}" srcOrd="4" destOrd="0" parTransId="{4D8B06FD-47A3-413D-88C1-59C89FBFDE68}" sibTransId="{0B4A3F46-ACEF-49E3-8131-5FCE542B6E6F}"/>
    <dgm:cxn modelId="{74163993-7152-4107-A5A0-D96DA3D50FB4}" type="presOf" srcId="{1F48384A-B159-49F7-B561-AEA61158453F}" destId="{EE5D75C3-8BE3-467D-A8B3-35730477AC0D}" srcOrd="0" destOrd="0" presId="urn:microsoft.com/office/officeart/2005/8/layout/vList5"/>
    <dgm:cxn modelId="{D68E709B-66FD-4E9E-BA98-093981A0C8D8}" type="presOf" srcId="{ED78B68B-7C60-482F-BC32-6FF6E4EB0E28}" destId="{D8729874-8DC2-4ED8-9968-0FC98DEE2BC2}" srcOrd="0" destOrd="0" presId="urn:microsoft.com/office/officeart/2005/8/layout/vList5"/>
    <dgm:cxn modelId="{9102F6A1-D719-4EEB-AA91-E0B6024AB217}" srcId="{6F2FE527-A6E6-401D-8F33-C825F9907170}" destId="{EA322E75-B4B0-4552-BA46-9C6D7E43EE74}" srcOrd="1" destOrd="0" parTransId="{9D78C421-DEDE-4ECA-BBD6-5A45C5A953A2}" sibTransId="{5D7DF295-AB53-42BE-8651-B1AA86C3EF4C}"/>
    <dgm:cxn modelId="{7ACF8DE9-EE32-447C-BACE-F4272EA23503}" type="presOf" srcId="{2C82C21E-E886-4585-975B-6D8965D6C14D}" destId="{EE5D75C3-8BE3-467D-A8B3-35730477AC0D}" srcOrd="0" destOrd="4" presId="urn:microsoft.com/office/officeart/2005/8/layout/vList5"/>
    <dgm:cxn modelId="{A0393679-82A3-441C-8BF8-6C654667F158}" type="presParOf" srcId="{D8729874-8DC2-4ED8-9968-0FC98DEE2BC2}" destId="{CE272E41-FA20-4557-A9E6-50BCE2EF8AC9}" srcOrd="0" destOrd="0" presId="urn:microsoft.com/office/officeart/2005/8/layout/vList5"/>
    <dgm:cxn modelId="{F96A2D5A-EC2E-4166-9B60-172B4F87CAFC}" type="presParOf" srcId="{CE272E41-FA20-4557-A9E6-50BCE2EF8AC9}" destId="{ED31ECE8-9C93-4205-A940-0E92F75605F2}" srcOrd="0" destOrd="0" presId="urn:microsoft.com/office/officeart/2005/8/layout/vList5"/>
    <dgm:cxn modelId="{F84B8E75-D2C8-43AB-AAF2-EE3C85999CF4}" type="presParOf" srcId="{CE272E41-FA20-4557-A9E6-50BCE2EF8AC9}" destId="{EE5D75C3-8BE3-467D-A8B3-35730477AC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3C48B1-5EF9-4346-974C-C5B85EA9EC4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ACA44529-8DB3-4CCC-9D63-2D29527990D0}">
      <dgm:prSet custT="1"/>
      <dgm:spPr/>
      <dgm:t>
        <a:bodyPr/>
        <a:lstStyle/>
        <a:p>
          <a:r>
            <a:rPr lang="cs-CZ" sz="2000" dirty="0"/>
            <a:t>Pro účely této vyhlášky se rozumí </a:t>
          </a:r>
        </a:p>
      </dgm:t>
    </dgm:pt>
    <dgm:pt modelId="{4EDC13D6-8253-441D-90FF-EB84BCAEC9F5}" type="parTrans" cxnId="{BD05175A-7D84-4DCF-8F43-DB3616A88714}">
      <dgm:prSet/>
      <dgm:spPr/>
      <dgm:t>
        <a:bodyPr/>
        <a:lstStyle/>
        <a:p>
          <a:endParaRPr lang="cs-CZ"/>
        </a:p>
      </dgm:t>
    </dgm:pt>
    <dgm:pt modelId="{80303DEF-E971-4265-9002-30E9408A0296}" type="sibTrans" cxnId="{BD05175A-7D84-4DCF-8F43-DB3616A88714}">
      <dgm:prSet/>
      <dgm:spPr/>
      <dgm:t>
        <a:bodyPr/>
        <a:lstStyle/>
        <a:p>
          <a:endParaRPr lang="cs-CZ"/>
        </a:p>
      </dgm:t>
    </dgm:pt>
    <dgm:pt modelId="{2F3F1A93-5336-400F-8C23-BD0305F9DD61}">
      <dgm:prSet custT="1"/>
      <dgm:spPr/>
      <dgm:t>
        <a:bodyPr/>
        <a:lstStyle/>
        <a:p>
          <a:r>
            <a:rPr lang="cs-CZ" sz="1800" dirty="0"/>
            <a:t>přerušením přenosu nebo distribuce elektřiny stav v odběrném nebo předávacím místě zákazníka, výrobce elektřiny nebo provozovatele distribuční soustavy, při kterém není přenosová nebo </a:t>
          </a:r>
          <a:r>
            <a:rPr lang="cs-CZ" sz="1800" dirty="0">
              <a:highlight>
                <a:srgbClr val="000080"/>
              </a:highlight>
            </a:rPr>
            <a:t>distribuční soustava schopna dopravovat do tohoto a z tohoto místa elektřinu</a:t>
          </a:r>
          <a:r>
            <a:rPr lang="cs-CZ" sz="1800" dirty="0"/>
            <a:t>; za přerušení přenosu nebo distribuce elektřiny není považován stav, jehož příčinou je elektrické zařízení zákazníka nebo elektrická přípojka, která není ve vlastnictví provozovatele distribuční soustavy a není provozovatelem distribuční soustavy provozována podle § 45 odst. 6 energetického zákona, nebo společné elektrické zařízení v nemovitosti, </a:t>
          </a:r>
        </a:p>
      </dgm:t>
    </dgm:pt>
    <dgm:pt modelId="{D13836E1-6F35-4CDC-87EF-7534098CBEB7}" type="parTrans" cxnId="{8CD6FDA0-BEB0-4EB7-97C0-8FFA4AE42D52}">
      <dgm:prSet/>
      <dgm:spPr/>
      <dgm:t>
        <a:bodyPr/>
        <a:lstStyle/>
        <a:p>
          <a:endParaRPr lang="cs-CZ"/>
        </a:p>
      </dgm:t>
    </dgm:pt>
    <dgm:pt modelId="{75BE4EE9-C95C-473C-B012-A61E4BE5AE72}" type="sibTrans" cxnId="{8CD6FDA0-BEB0-4EB7-97C0-8FFA4AE42D52}">
      <dgm:prSet/>
      <dgm:spPr/>
      <dgm:t>
        <a:bodyPr/>
        <a:lstStyle/>
        <a:p>
          <a:endParaRPr lang="cs-CZ"/>
        </a:p>
      </dgm:t>
    </dgm:pt>
    <dgm:pt modelId="{9A5F1E47-CDBC-46F6-811C-A9B5911504F3}">
      <dgm:prSet custT="1"/>
      <dgm:spPr/>
      <dgm:t>
        <a:bodyPr/>
        <a:lstStyle/>
        <a:p>
          <a:r>
            <a:rPr lang="cs-CZ" sz="1800" dirty="0"/>
            <a:t>b) dlouhodobým přerušením přerušení přenosu nebo distribuce elektřiny s dobou trvání                  </a:t>
          </a:r>
          <a:r>
            <a:rPr lang="cs-CZ" sz="1800" b="1" dirty="0">
              <a:highlight>
                <a:srgbClr val="000080"/>
              </a:highlight>
            </a:rPr>
            <a:t>delší než 3 minuty, </a:t>
          </a:r>
        </a:p>
      </dgm:t>
    </dgm:pt>
    <dgm:pt modelId="{6260B679-46F2-4D59-BE3C-26BB1A996C67}" type="parTrans" cxnId="{BD3B5BA7-2894-4C41-9EC8-0C321540B5D0}">
      <dgm:prSet/>
      <dgm:spPr/>
      <dgm:t>
        <a:bodyPr/>
        <a:lstStyle/>
        <a:p>
          <a:endParaRPr lang="cs-CZ"/>
        </a:p>
      </dgm:t>
    </dgm:pt>
    <dgm:pt modelId="{AB6F56E4-65EB-4E32-A5D5-7AE266047E9D}" type="sibTrans" cxnId="{BD3B5BA7-2894-4C41-9EC8-0C321540B5D0}">
      <dgm:prSet/>
      <dgm:spPr/>
      <dgm:t>
        <a:bodyPr/>
        <a:lstStyle/>
        <a:p>
          <a:endParaRPr lang="cs-CZ"/>
        </a:p>
      </dgm:t>
    </dgm:pt>
    <dgm:pt modelId="{01E65C42-C4F4-403F-B221-310452648E72}">
      <dgm:prSet custT="1"/>
      <dgm:spPr/>
      <dgm:t>
        <a:bodyPr/>
        <a:lstStyle/>
        <a:p>
          <a:r>
            <a:rPr lang="cs-CZ" sz="1800" dirty="0"/>
            <a:t>c) krátkodobým přerušením přerušení přenosu nebo distribuce elektřiny s dobou trvání                       </a:t>
          </a:r>
          <a:r>
            <a:rPr lang="cs-CZ" sz="1800" b="1" dirty="0">
              <a:highlight>
                <a:srgbClr val="000080"/>
              </a:highlight>
            </a:rPr>
            <a:t>od 30 sekund do 3 minut včetně, </a:t>
          </a:r>
        </a:p>
      </dgm:t>
    </dgm:pt>
    <dgm:pt modelId="{319984E5-398A-4977-82BE-BD08779DC4F8}" type="parTrans" cxnId="{CEC9A574-3D64-49BC-8315-5430221A1484}">
      <dgm:prSet/>
      <dgm:spPr/>
      <dgm:t>
        <a:bodyPr/>
        <a:lstStyle/>
        <a:p>
          <a:endParaRPr lang="cs-CZ"/>
        </a:p>
      </dgm:t>
    </dgm:pt>
    <dgm:pt modelId="{0E5EC463-7D53-4214-BCDC-B78C16AFD754}" type="sibTrans" cxnId="{CEC9A574-3D64-49BC-8315-5430221A1484}">
      <dgm:prSet/>
      <dgm:spPr/>
      <dgm:t>
        <a:bodyPr/>
        <a:lstStyle/>
        <a:p>
          <a:endParaRPr lang="cs-CZ"/>
        </a:p>
      </dgm:t>
    </dgm:pt>
    <dgm:pt modelId="{3E192F24-75B1-48C5-BA39-F576D5E4A43B}">
      <dgm:prSet custT="1"/>
      <dgm:spPr/>
      <dgm:t>
        <a:bodyPr/>
        <a:lstStyle/>
        <a:p>
          <a:r>
            <a:rPr lang="cs-CZ" sz="1800" dirty="0"/>
            <a:t>d) plánovaným přerušením přerušení přenosu nebo distribuce elektřiny při provádění plánovaných prací na zařízení přenosové nebo distribuční soustavy nebo v jejich ochranném pásmu podle § 24 odst. 3 písm. c) bodu 6 a odst. 5 a § 25 odst. 3 písm. c) bodu 5 a odst. 5 energetického zákona, </a:t>
          </a:r>
        </a:p>
      </dgm:t>
    </dgm:pt>
    <dgm:pt modelId="{03E8970F-A944-4928-BDD1-1972A7A80B6D}" type="parTrans" cxnId="{9A7583D4-B37C-4B19-9AAB-980A7B7A0F1A}">
      <dgm:prSet/>
      <dgm:spPr/>
      <dgm:t>
        <a:bodyPr/>
        <a:lstStyle/>
        <a:p>
          <a:endParaRPr lang="cs-CZ"/>
        </a:p>
      </dgm:t>
    </dgm:pt>
    <dgm:pt modelId="{36E26B14-EA6D-41B9-BD3D-878C916F183D}" type="sibTrans" cxnId="{9A7583D4-B37C-4B19-9AAB-980A7B7A0F1A}">
      <dgm:prSet/>
      <dgm:spPr/>
      <dgm:t>
        <a:bodyPr/>
        <a:lstStyle/>
        <a:p>
          <a:endParaRPr lang="cs-CZ"/>
        </a:p>
      </dgm:t>
    </dgm:pt>
    <dgm:pt modelId="{DA592431-74E5-4201-AF61-88AF0565BA14}">
      <dgm:prSet custT="1"/>
      <dgm:spPr/>
      <dgm:t>
        <a:bodyPr/>
        <a:lstStyle/>
        <a:p>
          <a:r>
            <a:rPr lang="cs-CZ" sz="1800" dirty="0"/>
            <a:t>e) ukončením přerušení přenosu nebo distribuce elektřiny okamžik obnovení schopnosti přenosové nebo distribuční soustavy dopravovat elektřinu do odběrného nebo předávacího místa zákazníka, výrobce elektřiny nebo provozovatele distribuční soustavy, nebo z předávacího místa výrobny elektřiny, a to v množství a kvalitě podle technických norem a uzavřených smluv; ukončením přerušení přenosu nebo distribuce elektřiny se rozumí i stav náhradního napájení odběrného nebo předávacího místa zákazníka nebo provozovatele distribuční soustavy,</a:t>
          </a:r>
        </a:p>
      </dgm:t>
    </dgm:pt>
    <dgm:pt modelId="{803E1442-860E-45B8-83B5-E8201B85B269}" type="parTrans" cxnId="{0EF703FE-6214-4D52-A2CA-801EA07219A5}">
      <dgm:prSet/>
      <dgm:spPr/>
      <dgm:t>
        <a:bodyPr/>
        <a:lstStyle/>
        <a:p>
          <a:endParaRPr lang="cs-CZ"/>
        </a:p>
      </dgm:t>
    </dgm:pt>
    <dgm:pt modelId="{EDAE14FF-6E18-472A-B13D-DDAF175A0A46}" type="sibTrans" cxnId="{0EF703FE-6214-4D52-A2CA-801EA07219A5}">
      <dgm:prSet/>
      <dgm:spPr/>
      <dgm:t>
        <a:bodyPr/>
        <a:lstStyle/>
        <a:p>
          <a:endParaRPr lang="cs-CZ"/>
        </a:p>
      </dgm:t>
    </dgm:pt>
    <dgm:pt modelId="{145B8454-20A3-426C-947B-D2ED7FB5AD01}" type="pres">
      <dgm:prSet presAssocID="{9F3C48B1-5EF9-4346-974C-C5B85EA9EC4E}" presName="linear" presStyleCnt="0">
        <dgm:presLayoutVars>
          <dgm:animLvl val="lvl"/>
          <dgm:resizeHandles val="exact"/>
        </dgm:presLayoutVars>
      </dgm:prSet>
      <dgm:spPr/>
    </dgm:pt>
    <dgm:pt modelId="{215B5535-0F43-4E75-948A-B91E8849967D}" type="pres">
      <dgm:prSet presAssocID="{ACA44529-8DB3-4CCC-9D63-2D29527990D0}" presName="parentText" presStyleLbl="node1" presStyleIdx="0" presStyleCnt="1" custScaleY="218035" custLinFactNeighborX="560" custLinFactNeighborY="1565">
        <dgm:presLayoutVars>
          <dgm:chMax val="0"/>
          <dgm:bulletEnabled val="1"/>
        </dgm:presLayoutVars>
      </dgm:prSet>
      <dgm:spPr/>
    </dgm:pt>
    <dgm:pt modelId="{1C0BABCC-D95C-4B49-B8ED-EC3A8D616E03}" type="pres">
      <dgm:prSet presAssocID="{ACA44529-8DB3-4CCC-9D63-2D29527990D0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B0E7B32-7630-441B-8A65-303A0CC19F0C}" type="presOf" srcId="{3E192F24-75B1-48C5-BA39-F576D5E4A43B}" destId="{1C0BABCC-D95C-4B49-B8ED-EC3A8D616E03}" srcOrd="0" destOrd="3" presId="urn:microsoft.com/office/officeart/2005/8/layout/vList2"/>
    <dgm:cxn modelId="{87E10870-AB90-4AF8-9209-2A35B71AB76F}" type="presOf" srcId="{ACA44529-8DB3-4CCC-9D63-2D29527990D0}" destId="{215B5535-0F43-4E75-948A-B91E8849967D}" srcOrd="0" destOrd="0" presId="urn:microsoft.com/office/officeart/2005/8/layout/vList2"/>
    <dgm:cxn modelId="{A30C1E54-92B1-4B46-9330-89C7E05C3CBF}" type="presOf" srcId="{2F3F1A93-5336-400F-8C23-BD0305F9DD61}" destId="{1C0BABCC-D95C-4B49-B8ED-EC3A8D616E03}" srcOrd="0" destOrd="0" presId="urn:microsoft.com/office/officeart/2005/8/layout/vList2"/>
    <dgm:cxn modelId="{CEC9A574-3D64-49BC-8315-5430221A1484}" srcId="{ACA44529-8DB3-4CCC-9D63-2D29527990D0}" destId="{01E65C42-C4F4-403F-B221-310452648E72}" srcOrd="2" destOrd="0" parTransId="{319984E5-398A-4977-82BE-BD08779DC4F8}" sibTransId="{0E5EC463-7D53-4214-BCDC-B78C16AFD754}"/>
    <dgm:cxn modelId="{BD05175A-7D84-4DCF-8F43-DB3616A88714}" srcId="{9F3C48B1-5EF9-4346-974C-C5B85EA9EC4E}" destId="{ACA44529-8DB3-4CCC-9D63-2D29527990D0}" srcOrd="0" destOrd="0" parTransId="{4EDC13D6-8253-441D-90FF-EB84BCAEC9F5}" sibTransId="{80303DEF-E971-4265-9002-30E9408A0296}"/>
    <dgm:cxn modelId="{8CD6FDA0-BEB0-4EB7-97C0-8FFA4AE42D52}" srcId="{ACA44529-8DB3-4CCC-9D63-2D29527990D0}" destId="{2F3F1A93-5336-400F-8C23-BD0305F9DD61}" srcOrd="0" destOrd="0" parTransId="{D13836E1-6F35-4CDC-87EF-7534098CBEB7}" sibTransId="{75BE4EE9-C95C-473C-B012-A61E4BE5AE72}"/>
    <dgm:cxn modelId="{BD3B5BA7-2894-4C41-9EC8-0C321540B5D0}" srcId="{ACA44529-8DB3-4CCC-9D63-2D29527990D0}" destId="{9A5F1E47-CDBC-46F6-811C-A9B5911504F3}" srcOrd="1" destOrd="0" parTransId="{6260B679-46F2-4D59-BE3C-26BB1A996C67}" sibTransId="{AB6F56E4-65EB-4E32-A5D5-7AE266047E9D}"/>
    <dgm:cxn modelId="{594EDACB-76B8-44AA-8F75-81EDEA62BCF2}" type="presOf" srcId="{9A5F1E47-CDBC-46F6-811C-A9B5911504F3}" destId="{1C0BABCC-D95C-4B49-B8ED-EC3A8D616E03}" srcOrd="0" destOrd="1" presId="urn:microsoft.com/office/officeart/2005/8/layout/vList2"/>
    <dgm:cxn modelId="{9A7583D4-B37C-4B19-9AAB-980A7B7A0F1A}" srcId="{ACA44529-8DB3-4CCC-9D63-2D29527990D0}" destId="{3E192F24-75B1-48C5-BA39-F576D5E4A43B}" srcOrd="3" destOrd="0" parTransId="{03E8970F-A944-4928-BDD1-1972A7A80B6D}" sibTransId="{36E26B14-EA6D-41B9-BD3D-878C916F183D}"/>
    <dgm:cxn modelId="{A28B72E0-6221-49A9-ADCC-304D0F688D4C}" type="presOf" srcId="{DA592431-74E5-4201-AF61-88AF0565BA14}" destId="{1C0BABCC-D95C-4B49-B8ED-EC3A8D616E03}" srcOrd="0" destOrd="4" presId="urn:microsoft.com/office/officeart/2005/8/layout/vList2"/>
    <dgm:cxn modelId="{DF721AE6-CE5E-4B86-858E-BF9393ACCB1A}" type="presOf" srcId="{01E65C42-C4F4-403F-B221-310452648E72}" destId="{1C0BABCC-D95C-4B49-B8ED-EC3A8D616E03}" srcOrd="0" destOrd="2" presId="urn:microsoft.com/office/officeart/2005/8/layout/vList2"/>
    <dgm:cxn modelId="{56C4D3E9-D8F4-485C-8249-18D21F91119E}" type="presOf" srcId="{9F3C48B1-5EF9-4346-974C-C5B85EA9EC4E}" destId="{145B8454-20A3-426C-947B-D2ED7FB5AD01}" srcOrd="0" destOrd="0" presId="urn:microsoft.com/office/officeart/2005/8/layout/vList2"/>
    <dgm:cxn modelId="{0EF703FE-6214-4D52-A2CA-801EA07219A5}" srcId="{ACA44529-8DB3-4CCC-9D63-2D29527990D0}" destId="{DA592431-74E5-4201-AF61-88AF0565BA14}" srcOrd="4" destOrd="0" parTransId="{803E1442-860E-45B8-83B5-E8201B85B269}" sibTransId="{EDAE14FF-6E18-472A-B13D-DDAF175A0A46}"/>
    <dgm:cxn modelId="{89260A82-03AE-49B8-8A6B-828E7C027B80}" type="presParOf" srcId="{145B8454-20A3-426C-947B-D2ED7FB5AD01}" destId="{215B5535-0F43-4E75-948A-B91E8849967D}" srcOrd="0" destOrd="0" presId="urn:microsoft.com/office/officeart/2005/8/layout/vList2"/>
    <dgm:cxn modelId="{4FC364D2-5EE1-4984-A27D-3BE0D123EC05}" type="presParOf" srcId="{145B8454-20A3-426C-947B-D2ED7FB5AD01}" destId="{1C0BABCC-D95C-4B49-B8ED-EC3A8D616E0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F7AA83-D786-4A38-8A95-941B50C7C4C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cs-CZ"/>
        </a:p>
      </dgm:t>
    </dgm:pt>
    <dgm:pt modelId="{93A01682-3723-4259-BB84-C7901DA6C2F0}">
      <dgm:prSet/>
      <dgm:spPr/>
      <dgm:t>
        <a:bodyPr/>
        <a:lstStyle/>
        <a:p>
          <a:r>
            <a:rPr lang="cs-CZ"/>
            <a:t>3.1 Průběhová měření (včetně IMS) 3.1.1 Průběhová měření na OPM (A, B, IMS) Primárním centrálním úložištěm bude CENTSYS, který bude naměřená validovaná a i nevalidovaná (pozn.: předávaná podle času, kdy budou k dispozici, s předpokladem D+1, za PDS bude případně doplněn význam pojmu nevalidovaných dat). data činného výkonu z průběhových měření, včetně IMS, v 15 min. granularitě dále poskytovat za jednotlivá OPM do IS OTE.</a:t>
          </a:r>
        </a:p>
      </dgm:t>
    </dgm:pt>
    <dgm:pt modelId="{D11B6066-C535-4E4A-85ED-9A6B6307358F}" type="parTrans" cxnId="{76C78DFC-9C1D-4664-B456-E09738630BF5}">
      <dgm:prSet/>
      <dgm:spPr/>
      <dgm:t>
        <a:bodyPr/>
        <a:lstStyle/>
        <a:p>
          <a:endParaRPr lang="cs-CZ"/>
        </a:p>
      </dgm:t>
    </dgm:pt>
    <dgm:pt modelId="{322C1D7C-B2DC-4E04-8A00-1346B1BBF73A}" type="sibTrans" cxnId="{76C78DFC-9C1D-4664-B456-E09738630BF5}">
      <dgm:prSet/>
      <dgm:spPr/>
      <dgm:t>
        <a:bodyPr/>
        <a:lstStyle/>
        <a:p>
          <a:endParaRPr lang="cs-CZ"/>
        </a:p>
      </dgm:t>
    </dgm:pt>
    <dgm:pt modelId="{7BF3E45B-CA5D-4CD8-BB49-4A5364840BC0}">
      <dgm:prSet/>
      <dgm:spPr/>
      <dgm:t>
        <a:bodyPr/>
        <a:lstStyle/>
        <a:p>
          <a:r>
            <a:rPr lang="cs-CZ"/>
            <a:t>3.1.2 Průběhová měření podružná uvnitř OPM – výrobny, akumulace, případně flexibilita V případě, že data budou předávána denně (např. v případě aktivace agregované flexibility pro trh SVR a RE), bude primárním centrálním úložištěm CENTSYS, který bude naměřená verifikovaná data činného výkonu z průběhových měření, včetně IMS, v 15 min. granularitě dále poskytovat v případě potřeby (např. souběžně na OPM s aktivací agregované flexibility pro trh SVR a RE je ještě sdílení elektřiny a/nebo akumulace) za jednotlivá OPM do IS OTE. V případě, že data budou předávána měsíčně (např. v případě jen sdílení elektřiny, akumulace) bude primárním úložištěm IS OTE.</a:t>
          </a:r>
        </a:p>
      </dgm:t>
    </dgm:pt>
    <dgm:pt modelId="{7EC57456-3255-44D2-A2CF-8A09A129731C}" type="parTrans" cxnId="{AEBF3784-D221-4EAD-BEB8-4935FD18AB28}">
      <dgm:prSet/>
      <dgm:spPr/>
      <dgm:t>
        <a:bodyPr/>
        <a:lstStyle/>
        <a:p>
          <a:endParaRPr lang="cs-CZ"/>
        </a:p>
      </dgm:t>
    </dgm:pt>
    <dgm:pt modelId="{C222A460-F644-4AE1-ACA8-8CE51A602FAC}" type="sibTrans" cxnId="{AEBF3784-D221-4EAD-BEB8-4935FD18AB28}">
      <dgm:prSet/>
      <dgm:spPr/>
      <dgm:t>
        <a:bodyPr/>
        <a:lstStyle/>
        <a:p>
          <a:endParaRPr lang="cs-CZ"/>
        </a:p>
      </dgm:t>
    </dgm:pt>
    <dgm:pt modelId="{C2C956FC-8C32-4C19-9AB0-7AE36DB08063}">
      <dgm:prSet/>
      <dgm:spPr/>
      <dgm:t>
        <a:bodyPr/>
        <a:lstStyle/>
        <a:p>
          <a:r>
            <a:rPr lang="cs-CZ"/>
            <a:t>3.2 Data a postup pro vyhodnocení agregace flexibility Data a postup pro vyhodnocení agregace: • Podružné měření PoFl předávané v D+1 bude předáváno automaticky zařízením do CENTSYS, fakturační měření v D+1 PDS. • CENTSYS vypočítává baseline pro intervaly aktivace flexibility na úrovni OPM nebo technologie PoFl. • CENTSYS vypočítává doplňková data měření korekcí vůči baseline a rozděluje profil měření pro měření agregátora a měření dodavatele. • CENTSYS předává doplňková data měření pro vyhodnocení odchylek a pro fakturaci dodavatelů a agregátorů do IS OTE 6 / 9 • OTE zúčtuje odchylky na úrovni SZ agregátora a dodavatele a předává finální podklady pro fakturaci.</a:t>
          </a:r>
        </a:p>
      </dgm:t>
    </dgm:pt>
    <dgm:pt modelId="{C8909734-2DBD-4276-96F2-3DC4F098B5A6}" type="parTrans" cxnId="{92EC7A61-E359-4CB0-AE27-DC3183831D73}">
      <dgm:prSet/>
      <dgm:spPr/>
      <dgm:t>
        <a:bodyPr/>
        <a:lstStyle/>
        <a:p>
          <a:endParaRPr lang="cs-CZ"/>
        </a:p>
      </dgm:t>
    </dgm:pt>
    <dgm:pt modelId="{C46E4523-DADE-41DF-8D3E-E94569B7F124}" type="sibTrans" cxnId="{92EC7A61-E359-4CB0-AE27-DC3183831D73}">
      <dgm:prSet/>
      <dgm:spPr/>
      <dgm:t>
        <a:bodyPr/>
        <a:lstStyle/>
        <a:p>
          <a:endParaRPr lang="cs-CZ"/>
        </a:p>
      </dgm:t>
    </dgm:pt>
    <dgm:pt modelId="{7AC36E19-65E7-4BA6-B07D-976017CDA07C}">
      <dgm:prSet/>
      <dgm:spPr/>
      <dgm:t>
        <a:bodyPr/>
        <a:lstStyle/>
        <a:p>
          <a:r>
            <a:rPr lang="cs-CZ"/>
            <a:t>3.3 Data a postup pro vyhodnocení sdílení a akumulace Data a postup pro vyhodnocení sdílení ve skupině sdílení energie (SSE) a akumulace: • V případě podružného měření výrobny/akumulace schopné předávat data D+1 budou předávána data měření automaticky zařízením do CENTSYS. • V případě odečtu stavů nebo zadávání profilu výrobny/akumulace v M+1 bude využita stávající role a rozhraní OTE pro výrobny (v případě akumulace musí být doplněna nová funkce u OTE). </a:t>
          </a:r>
        </a:p>
      </dgm:t>
    </dgm:pt>
    <dgm:pt modelId="{B3EA08B5-D096-4E27-BC1E-88C1B986C515}" type="parTrans" cxnId="{1F60CAA9-ABA7-4205-9077-D3B8284BB020}">
      <dgm:prSet/>
      <dgm:spPr/>
      <dgm:t>
        <a:bodyPr/>
        <a:lstStyle/>
        <a:p>
          <a:endParaRPr lang="cs-CZ"/>
        </a:p>
      </dgm:t>
    </dgm:pt>
    <dgm:pt modelId="{C25ACE9A-B369-41CF-B37B-0E3BFB11B380}" type="sibTrans" cxnId="{1F60CAA9-ABA7-4205-9077-D3B8284BB020}">
      <dgm:prSet/>
      <dgm:spPr/>
      <dgm:t>
        <a:bodyPr/>
        <a:lstStyle/>
        <a:p>
          <a:endParaRPr lang="cs-CZ"/>
        </a:p>
      </dgm:t>
    </dgm:pt>
    <dgm:pt modelId="{75CE1DA6-99DC-4D05-86DE-53946A564572}">
      <dgm:prSet/>
      <dgm:spPr/>
      <dgm:t>
        <a:bodyPr/>
        <a:lstStyle/>
        <a:p>
          <a:r>
            <a:rPr lang="cs-CZ"/>
            <a:t>3.4 Síťový semafor Informace o disponibilitě flexibility v OPM vychází z přípravy provozu DS, budou sdílena PDS včetně PLDS směrem k relevantním subjektům následujícím způsobem: • PDS vypočtou výkonová rozmezí dostupné flexibility na úrovni DTS nebo vývodu DTS a předají je v tomto rozlišení do CENTSYS. • CENTSYS data sdílí v rámci přípravy provozu a koordinace redispečinku mezi PDS a PPS. • CENTSYS data deagreguje na úroveň OPM a sdílí odpověď agregátorovi (a PoFl). </a:t>
          </a:r>
        </a:p>
      </dgm:t>
    </dgm:pt>
    <dgm:pt modelId="{DAA60E87-20EB-4612-B2E0-9C09EC4431CC}" type="parTrans" cxnId="{074CFC9E-B804-438D-86FB-B4C33CEAA55E}">
      <dgm:prSet/>
      <dgm:spPr/>
      <dgm:t>
        <a:bodyPr/>
        <a:lstStyle/>
        <a:p>
          <a:endParaRPr lang="cs-CZ"/>
        </a:p>
      </dgm:t>
    </dgm:pt>
    <dgm:pt modelId="{EA068439-0E55-4F9D-BBFD-6E181B9B2F52}" type="sibTrans" cxnId="{074CFC9E-B804-438D-86FB-B4C33CEAA55E}">
      <dgm:prSet/>
      <dgm:spPr/>
      <dgm:t>
        <a:bodyPr/>
        <a:lstStyle/>
        <a:p>
          <a:endParaRPr lang="cs-CZ"/>
        </a:p>
      </dgm:t>
    </dgm:pt>
    <dgm:pt modelId="{CF0E3A88-A5B2-4FE9-8658-F80242E5DF64}">
      <dgm:prSet/>
      <dgm:spPr/>
      <dgm:t>
        <a:bodyPr/>
        <a:lstStyle/>
        <a:p>
          <a:r>
            <a:rPr lang="cs-CZ"/>
            <a:t>3.5 Technická kmenová data, OPM, DEZ Přiřazení EAN k OPM provádějí v současné době PDS/PPS, a to v rámci přidělených číselných řad EAN jednotlivým provozovatelům od OTE. Předpokládáme, že tento postup a zodpovědnosti zůstanou zachovány. Současně primárním zdrojem TKD a informací pro DEZ jsou také PDS/PPS, a to především ze smluv o připojení. Kompetence centrální evidence TKD, OPM a DEZ je v zásadě provozovatelích sítí vzájemně (společně) dohodnutým „vysunutím“ svých primárních databází na jedno společné místo.</a:t>
          </a:r>
        </a:p>
      </dgm:t>
    </dgm:pt>
    <dgm:pt modelId="{98E95584-380B-4AC6-AC72-71DC0C686BC3}" type="parTrans" cxnId="{363E66CB-7E54-440A-AC12-FACE7678FE6B}">
      <dgm:prSet/>
      <dgm:spPr/>
      <dgm:t>
        <a:bodyPr/>
        <a:lstStyle/>
        <a:p>
          <a:endParaRPr lang="cs-CZ"/>
        </a:p>
      </dgm:t>
    </dgm:pt>
    <dgm:pt modelId="{F158AA45-CDCE-4CA8-8285-271F85BE8CFF}" type="sibTrans" cxnId="{363E66CB-7E54-440A-AC12-FACE7678FE6B}">
      <dgm:prSet/>
      <dgm:spPr/>
      <dgm:t>
        <a:bodyPr/>
        <a:lstStyle/>
        <a:p>
          <a:endParaRPr lang="cs-CZ"/>
        </a:p>
      </dgm:t>
    </dgm:pt>
    <dgm:pt modelId="{ABB2A33A-6397-4E9F-8253-76FFA3BA5768}" type="pres">
      <dgm:prSet presAssocID="{03F7AA83-D786-4A38-8A95-941B50C7C4CB}" presName="linear" presStyleCnt="0">
        <dgm:presLayoutVars>
          <dgm:animLvl val="lvl"/>
          <dgm:resizeHandles val="exact"/>
        </dgm:presLayoutVars>
      </dgm:prSet>
      <dgm:spPr/>
    </dgm:pt>
    <dgm:pt modelId="{811CF118-F7AC-4CC4-B7CA-881FC1BA621B}" type="pres">
      <dgm:prSet presAssocID="{93A01682-3723-4259-BB84-C7901DA6C2F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8EF18FE-634C-4691-A0C6-50E2A9E893CF}" type="pres">
      <dgm:prSet presAssocID="{322C1D7C-B2DC-4E04-8A00-1346B1BBF73A}" presName="spacer" presStyleCnt="0"/>
      <dgm:spPr/>
    </dgm:pt>
    <dgm:pt modelId="{0C81EDAD-0929-4F86-A2E4-38F9BCD58FE9}" type="pres">
      <dgm:prSet presAssocID="{7BF3E45B-CA5D-4CD8-BB49-4A5364840BC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35B8CCB-52B7-4457-9253-E3FBEA20732C}" type="pres">
      <dgm:prSet presAssocID="{C222A460-F644-4AE1-ACA8-8CE51A602FAC}" presName="spacer" presStyleCnt="0"/>
      <dgm:spPr/>
    </dgm:pt>
    <dgm:pt modelId="{2C209712-BB13-4B21-AA21-D9C740F0BBD1}" type="pres">
      <dgm:prSet presAssocID="{C2C956FC-8C32-4C19-9AB0-7AE36DB0806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58117CF-7D28-4B44-A678-FD3CD69EEAC2}" type="pres">
      <dgm:prSet presAssocID="{C46E4523-DADE-41DF-8D3E-E94569B7F124}" presName="spacer" presStyleCnt="0"/>
      <dgm:spPr/>
    </dgm:pt>
    <dgm:pt modelId="{D6D6CC7D-9B04-41EE-85F6-16727F40F4BB}" type="pres">
      <dgm:prSet presAssocID="{7AC36E19-65E7-4BA6-B07D-976017CDA07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84E6773-2A12-49B5-8ECD-73FD4EB952CF}" type="pres">
      <dgm:prSet presAssocID="{C25ACE9A-B369-41CF-B37B-0E3BFB11B380}" presName="spacer" presStyleCnt="0"/>
      <dgm:spPr/>
    </dgm:pt>
    <dgm:pt modelId="{8C3AB3F5-BC9A-4874-8168-EFF3EBA2D4D6}" type="pres">
      <dgm:prSet presAssocID="{75CE1DA6-99DC-4D05-86DE-53946A56457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F019C38-9CDA-45A5-96FB-4B74B7F5C0D1}" type="pres">
      <dgm:prSet presAssocID="{EA068439-0E55-4F9D-BBFD-6E181B9B2F52}" presName="spacer" presStyleCnt="0"/>
      <dgm:spPr/>
    </dgm:pt>
    <dgm:pt modelId="{8F7E55DE-1547-4B42-8C91-BEF98C4FA0BA}" type="pres">
      <dgm:prSet presAssocID="{CF0E3A88-A5B2-4FE9-8658-F80242E5DF6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D08C203-C4A1-4B48-A942-5A441B85EAF9}" type="presOf" srcId="{75CE1DA6-99DC-4D05-86DE-53946A564572}" destId="{8C3AB3F5-BC9A-4874-8168-EFF3EBA2D4D6}" srcOrd="0" destOrd="0" presId="urn:microsoft.com/office/officeart/2005/8/layout/vList2"/>
    <dgm:cxn modelId="{7604EB3A-91DC-496C-A053-81B63D28D360}" type="presOf" srcId="{7AC36E19-65E7-4BA6-B07D-976017CDA07C}" destId="{D6D6CC7D-9B04-41EE-85F6-16727F40F4BB}" srcOrd="0" destOrd="0" presId="urn:microsoft.com/office/officeart/2005/8/layout/vList2"/>
    <dgm:cxn modelId="{92EC7A61-E359-4CB0-AE27-DC3183831D73}" srcId="{03F7AA83-D786-4A38-8A95-941B50C7C4CB}" destId="{C2C956FC-8C32-4C19-9AB0-7AE36DB08063}" srcOrd="2" destOrd="0" parTransId="{C8909734-2DBD-4276-96F2-3DC4F098B5A6}" sibTransId="{C46E4523-DADE-41DF-8D3E-E94569B7F124}"/>
    <dgm:cxn modelId="{17DC3846-FA22-404F-9F14-3BD56350C353}" type="presOf" srcId="{93A01682-3723-4259-BB84-C7901DA6C2F0}" destId="{811CF118-F7AC-4CC4-B7CA-881FC1BA621B}" srcOrd="0" destOrd="0" presId="urn:microsoft.com/office/officeart/2005/8/layout/vList2"/>
    <dgm:cxn modelId="{FEB7B774-3CAB-4BB3-B279-624CE7103C46}" type="presOf" srcId="{03F7AA83-D786-4A38-8A95-941B50C7C4CB}" destId="{ABB2A33A-6397-4E9F-8253-76FFA3BA5768}" srcOrd="0" destOrd="0" presId="urn:microsoft.com/office/officeart/2005/8/layout/vList2"/>
    <dgm:cxn modelId="{AEBF3784-D221-4EAD-BEB8-4935FD18AB28}" srcId="{03F7AA83-D786-4A38-8A95-941B50C7C4CB}" destId="{7BF3E45B-CA5D-4CD8-BB49-4A5364840BC0}" srcOrd="1" destOrd="0" parTransId="{7EC57456-3255-44D2-A2CF-8A09A129731C}" sibTransId="{C222A460-F644-4AE1-ACA8-8CE51A602FAC}"/>
    <dgm:cxn modelId="{074CFC9E-B804-438D-86FB-B4C33CEAA55E}" srcId="{03F7AA83-D786-4A38-8A95-941B50C7C4CB}" destId="{75CE1DA6-99DC-4D05-86DE-53946A564572}" srcOrd="4" destOrd="0" parTransId="{DAA60E87-20EB-4612-B2E0-9C09EC4431CC}" sibTransId="{EA068439-0E55-4F9D-BBFD-6E181B9B2F52}"/>
    <dgm:cxn modelId="{189F5CA6-07AF-4E9E-8722-BC7CDFBF4446}" type="presOf" srcId="{7BF3E45B-CA5D-4CD8-BB49-4A5364840BC0}" destId="{0C81EDAD-0929-4F86-A2E4-38F9BCD58FE9}" srcOrd="0" destOrd="0" presId="urn:microsoft.com/office/officeart/2005/8/layout/vList2"/>
    <dgm:cxn modelId="{1F60CAA9-ABA7-4205-9077-D3B8284BB020}" srcId="{03F7AA83-D786-4A38-8A95-941B50C7C4CB}" destId="{7AC36E19-65E7-4BA6-B07D-976017CDA07C}" srcOrd="3" destOrd="0" parTransId="{B3EA08B5-D096-4E27-BC1E-88C1B986C515}" sibTransId="{C25ACE9A-B369-41CF-B37B-0E3BFB11B380}"/>
    <dgm:cxn modelId="{363E66CB-7E54-440A-AC12-FACE7678FE6B}" srcId="{03F7AA83-D786-4A38-8A95-941B50C7C4CB}" destId="{CF0E3A88-A5B2-4FE9-8658-F80242E5DF64}" srcOrd="5" destOrd="0" parTransId="{98E95584-380B-4AC6-AC72-71DC0C686BC3}" sibTransId="{F158AA45-CDCE-4CA8-8285-271F85BE8CFF}"/>
    <dgm:cxn modelId="{97885ECC-F1CB-49F0-B20D-CBDC76C950FE}" type="presOf" srcId="{CF0E3A88-A5B2-4FE9-8658-F80242E5DF64}" destId="{8F7E55DE-1547-4B42-8C91-BEF98C4FA0BA}" srcOrd="0" destOrd="0" presId="urn:microsoft.com/office/officeart/2005/8/layout/vList2"/>
    <dgm:cxn modelId="{15013EF4-F141-4475-BAFF-78B8837D88DF}" type="presOf" srcId="{C2C956FC-8C32-4C19-9AB0-7AE36DB08063}" destId="{2C209712-BB13-4B21-AA21-D9C740F0BBD1}" srcOrd="0" destOrd="0" presId="urn:microsoft.com/office/officeart/2005/8/layout/vList2"/>
    <dgm:cxn modelId="{76C78DFC-9C1D-4664-B456-E09738630BF5}" srcId="{03F7AA83-D786-4A38-8A95-941B50C7C4CB}" destId="{93A01682-3723-4259-BB84-C7901DA6C2F0}" srcOrd="0" destOrd="0" parTransId="{D11B6066-C535-4E4A-85ED-9A6B6307358F}" sibTransId="{322C1D7C-B2DC-4E04-8A00-1346B1BBF73A}"/>
    <dgm:cxn modelId="{40CE8E22-D33D-4E63-A952-3355FBBBFAC9}" type="presParOf" srcId="{ABB2A33A-6397-4E9F-8253-76FFA3BA5768}" destId="{811CF118-F7AC-4CC4-B7CA-881FC1BA621B}" srcOrd="0" destOrd="0" presId="urn:microsoft.com/office/officeart/2005/8/layout/vList2"/>
    <dgm:cxn modelId="{3EB23A8B-C64B-4F41-9B3A-7087646E42EE}" type="presParOf" srcId="{ABB2A33A-6397-4E9F-8253-76FFA3BA5768}" destId="{F8EF18FE-634C-4691-A0C6-50E2A9E893CF}" srcOrd="1" destOrd="0" presId="urn:microsoft.com/office/officeart/2005/8/layout/vList2"/>
    <dgm:cxn modelId="{B6DE21E8-CA8C-4D41-BB23-DB34BC21E914}" type="presParOf" srcId="{ABB2A33A-6397-4E9F-8253-76FFA3BA5768}" destId="{0C81EDAD-0929-4F86-A2E4-38F9BCD58FE9}" srcOrd="2" destOrd="0" presId="urn:microsoft.com/office/officeart/2005/8/layout/vList2"/>
    <dgm:cxn modelId="{6787FCD2-7E39-4C2F-8024-7C36782342C8}" type="presParOf" srcId="{ABB2A33A-6397-4E9F-8253-76FFA3BA5768}" destId="{835B8CCB-52B7-4457-9253-E3FBEA20732C}" srcOrd="3" destOrd="0" presId="urn:microsoft.com/office/officeart/2005/8/layout/vList2"/>
    <dgm:cxn modelId="{087AA766-92DB-4556-8618-F3D48FB4A46E}" type="presParOf" srcId="{ABB2A33A-6397-4E9F-8253-76FFA3BA5768}" destId="{2C209712-BB13-4B21-AA21-D9C740F0BBD1}" srcOrd="4" destOrd="0" presId="urn:microsoft.com/office/officeart/2005/8/layout/vList2"/>
    <dgm:cxn modelId="{3ECC6A3B-4C79-4693-956E-C4B6CA10D6DA}" type="presParOf" srcId="{ABB2A33A-6397-4E9F-8253-76FFA3BA5768}" destId="{358117CF-7D28-4B44-A678-FD3CD69EEAC2}" srcOrd="5" destOrd="0" presId="urn:microsoft.com/office/officeart/2005/8/layout/vList2"/>
    <dgm:cxn modelId="{B8D95EFB-E503-4020-98F8-D43AF3FE42AF}" type="presParOf" srcId="{ABB2A33A-6397-4E9F-8253-76FFA3BA5768}" destId="{D6D6CC7D-9B04-41EE-85F6-16727F40F4BB}" srcOrd="6" destOrd="0" presId="urn:microsoft.com/office/officeart/2005/8/layout/vList2"/>
    <dgm:cxn modelId="{0F672F30-D770-4ADF-B829-6143F743A764}" type="presParOf" srcId="{ABB2A33A-6397-4E9F-8253-76FFA3BA5768}" destId="{084E6773-2A12-49B5-8ECD-73FD4EB952CF}" srcOrd="7" destOrd="0" presId="urn:microsoft.com/office/officeart/2005/8/layout/vList2"/>
    <dgm:cxn modelId="{4A793BF6-BA15-4407-B83A-79E7411C747A}" type="presParOf" srcId="{ABB2A33A-6397-4E9F-8253-76FFA3BA5768}" destId="{8C3AB3F5-BC9A-4874-8168-EFF3EBA2D4D6}" srcOrd="8" destOrd="0" presId="urn:microsoft.com/office/officeart/2005/8/layout/vList2"/>
    <dgm:cxn modelId="{50F0C67F-6F56-49AE-ABB2-36412A366DB4}" type="presParOf" srcId="{ABB2A33A-6397-4E9F-8253-76FFA3BA5768}" destId="{CF019C38-9CDA-45A5-96FB-4B74B7F5C0D1}" srcOrd="9" destOrd="0" presId="urn:microsoft.com/office/officeart/2005/8/layout/vList2"/>
    <dgm:cxn modelId="{0A912E49-038D-4FFA-B840-768EE279DA63}" type="presParOf" srcId="{ABB2A33A-6397-4E9F-8253-76FFA3BA5768}" destId="{8F7E55DE-1547-4B42-8C91-BEF98C4FA0B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8553D-2820-49BD-A057-B0D205D4EBF8}">
      <dsp:nvSpPr>
        <dsp:cNvPr id="0" name=""/>
        <dsp:cNvSpPr/>
      </dsp:nvSpPr>
      <dsp:spPr>
        <a:xfrm>
          <a:off x="0" y="0"/>
          <a:ext cx="4905375" cy="4905375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F0833-E256-4D5E-BC43-89C80EAF7DA6}">
      <dsp:nvSpPr>
        <dsp:cNvPr id="0" name=""/>
        <dsp:cNvSpPr/>
      </dsp:nvSpPr>
      <dsp:spPr>
        <a:xfrm>
          <a:off x="2452687" y="0"/>
          <a:ext cx="7845424" cy="4905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Vytvoření stejných podmínek pro konečné spotřebitele jako v případě provozovatelů regionálních distribučních sítí</a:t>
          </a:r>
        </a:p>
      </dsp:txBody>
      <dsp:txXfrm>
        <a:off x="2452687" y="0"/>
        <a:ext cx="7845424" cy="613173"/>
      </dsp:txXfrm>
    </dsp:sp>
    <dsp:sp modelId="{A419D26E-CDF5-4444-A013-6BC7FF1C773B}">
      <dsp:nvSpPr>
        <dsp:cNvPr id="0" name=""/>
        <dsp:cNvSpPr/>
      </dsp:nvSpPr>
      <dsp:spPr>
        <a:xfrm>
          <a:off x="429221" y="613173"/>
          <a:ext cx="4046932" cy="4046932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730035"/>
            <a:satOff val="2435"/>
            <a:lumOff val="384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292B1-7013-49EF-A01C-B518B9C06B9B}">
      <dsp:nvSpPr>
        <dsp:cNvPr id="0" name=""/>
        <dsp:cNvSpPr/>
      </dsp:nvSpPr>
      <dsp:spPr>
        <a:xfrm>
          <a:off x="2452687" y="613173"/>
          <a:ext cx="7845424" cy="40469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730035"/>
              <a:satOff val="2435"/>
              <a:lumOff val="3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Stejná úroveň spolehlivosti a stability dodávek el. Energie</a:t>
          </a:r>
        </a:p>
      </dsp:txBody>
      <dsp:txXfrm>
        <a:off x="2452687" y="613173"/>
        <a:ext cx="7845424" cy="613173"/>
      </dsp:txXfrm>
    </dsp:sp>
    <dsp:sp modelId="{6DF93304-B2BE-4F32-82D3-EB88D258B8E6}">
      <dsp:nvSpPr>
        <dsp:cNvPr id="0" name=""/>
        <dsp:cNvSpPr/>
      </dsp:nvSpPr>
      <dsp:spPr>
        <a:xfrm>
          <a:off x="858442" y="1226346"/>
          <a:ext cx="3188490" cy="3188490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1460069"/>
            <a:satOff val="4870"/>
            <a:lumOff val="768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8EFE0F-5FC4-4459-9134-002B04E79CF4}">
      <dsp:nvSpPr>
        <dsp:cNvPr id="0" name=""/>
        <dsp:cNvSpPr/>
      </dsp:nvSpPr>
      <dsp:spPr>
        <a:xfrm>
          <a:off x="2452687" y="1226346"/>
          <a:ext cx="7845424" cy="3188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1460069"/>
              <a:satOff val="4870"/>
              <a:lumOff val="7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Stejné úroveň kvality dodávek elektrické energie</a:t>
          </a:r>
        </a:p>
      </dsp:txBody>
      <dsp:txXfrm>
        <a:off x="2452687" y="1226346"/>
        <a:ext cx="7845424" cy="613168"/>
      </dsp:txXfrm>
    </dsp:sp>
    <dsp:sp modelId="{077955FC-C11F-4C78-8B18-0513F6A96301}">
      <dsp:nvSpPr>
        <dsp:cNvPr id="0" name=""/>
        <dsp:cNvSpPr/>
      </dsp:nvSpPr>
      <dsp:spPr>
        <a:xfrm>
          <a:off x="1287660" y="1839515"/>
          <a:ext cx="2330053" cy="233005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2190104"/>
            <a:satOff val="7304"/>
            <a:lumOff val="1153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60C04-A9DB-4824-8F74-776FB15995C7}">
      <dsp:nvSpPr>
        <dsp:cNvPr id="0" name=""/>
        <dsp:cNvSpPr/>
      </dsp:nvSpPr>
      <dsp:spPr>
        <a:xfrm>
          <a:off x="2452687" y="1839515"/>
          <a:ext cx="7845424" cy="23300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2190104"/>
              <a:satOff val="7304"/>
              <a:lumOff val="11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Stejné podmínky tarifikace a ovládání sazeb a spotřeby</a:t>
          </a:r>
        </a:p>
      </dsp:txBody>
      <dsp:txXfrm>
        <a:off x="2452687" y="1839515"/>
        <a:ext cx="7845424" cy="613173"/>
      </dsp:txXfrm>
    </dsp:sp>
    <dsp:sp modelId="{12B306C2-0E6B-4B64-9A2E-631A79AD9865}">
      <dsp:nvSpPr>
        <dsp:cNvPr id="0" name=""/>
        <dsp:cNvSpPr/>
      </dsp:nvSpPr>
      <dsp:spPr>
        <a:xfrm>
          <a:off x="1716881" y="2452688"/>
          <a:ext cx="1471611" cy="1471611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2920138"/>
            <a:satOff val="9739"/>
            <a:lumOff val="1537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91EAF-7730-4434-ABCE-4C7D7E593F68}">
      <dsp:nvSpPr>
        <dsp:cNvPr id="0" name=""/>
        <dsp:cNvSpPr/>
      </dsp:nvSpPr>
      <dsp:spPr>
        <a:xfrm>
          <a:off x="2452687" y="2452688"/>
          <a:ext cx="7845424" cy="14716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2920138"/>
              <a:satOff val="9739"/>
              <a:lumOff val="15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Stejné podmínky pro provozovatele lokální výroby a akumulace</a:t>
          </a:r>
        </a:p>
      </dsp:txBody>
      <dsp:txXfrm>
        <a:off x="2452687" y="2452688"/>
        <a:ext cx="7845424" cy="613173"/>
      </dsp:txXfrm>
    </dsp:sp>
    <dsp:sp modelId="{9E44132D-0907-4F49-9CC8-00E78EFF7865}">
      <dsp:nvSpPr>
        <dsp:cNvPr id="0" name=""/>
        <dsp:cNvSpPr/>
      </dsp:nvSpPr>
      <dsp:spPr>
        <a:xfrm>
          <a:off x="2146103" y="3065862"/>
          <a:ext cx="613168" cy="61316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3650173"/>
            <a:satOff val="12174"/>
            <a:lumOff val="1921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851E9-C4CB-4F97-AE4F-643D803DB1FB}">
      <dsp:nvSpPr>
        <dsp:cNvPr id="0" name=""/>
        <dsp:cNvSpPr/>
      </dsp:nvSpPr>
      <dsp:spPr>
        <a:xfrm>
          <a:off x="2452687" y="3065862"/>
          <a:ext cx="7845424" cy="6131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3650173"/>
              <a:satOff val="12174"/>
              <a:lumOff val="19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Stejné podmínky pro </a:t>
          </a:r>
          <a:r>
            <a:rPr lang="cs-CZ" sz="1700" b="1" kern="1200" dirty="0" err="1"/>
            <a:t>prossmery</a:t>
          </a:r>
          <a:r>
            <a:rPr lang="cs-CZ" sz="1700" b="1" kern="1200" dirty="0"/>
            <a:t> a energetická společenství</a:t>
          </a:r>
        </a:p>
      </dsp:txBody>
      <dsp:txXfrm>
        <a:off x="2452687" y="3065862"/>
        <a:ext cx="7845424" cy="6131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5C3C2-7B10-45D6-A19A-83F3D0B89BCD}">
      <dsp:nvSpPr>
        <dsp:cNvPr id="0" name=""/>
        <dsp:cNvSpPr/>
      </dsp:nvSpPr>
      <dsp:spPr>
        <a:xfrm rot="5400000">
          <a:off x="5465996" y="-1029438"/>
          <a:ext cx="4389444" cy="7210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400" b="1" i="0" kern="1200" dirty="0"/>
            <a:t>(1) Měřením typu C je</a:t>
          </a:r>
          <a:endParaRPr lang="cs-CZ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a) průběhové měření kategorie C1 s dálkovým přenosem údajů vybavené funkcí dálkového odpojení, připojení nebo omezení výkonu, technického blokování spotřebičů a standardizovaným komunikačním rozhraním pro poskytnutí dat zákazníkovi; průběžný záznam střední hodnoty činného výkonu za měřicí interval provádí přímo měřicí zařízení; pokud není možné uskutečnit dálkový přenos údajů z technických důvodů, je možné přenos údajů provést fyzickým způsobem,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b) průběhové měření kategorie C2 s dálkovým přenosem údajů, vybavené funkcí technického blokování spotřebičů a standardizovaným komunikačním rozhraním pro poskytnutí dat zákazníkovi; průběžný záznam střední hodnoty činného výkonu za měřicí interval provádí přímo měřicí zařízení; pokud není možné uskutečnit dálkový přenos údajů z technických důvodů, je možné přenos údajů provést fyzickým způsobem,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c) průběhové měření kategorie C3 s dálkovým přenosem údajů vybavené standardizovaným komunikačním rozhraním pro poskytnutí dat zákazníkovi; průběžný záznam střední hodnoty činného výkonu za měřicí interval provádí přímo měřicí zařízení; pokud není možné uskutečnit dálkový přenos údajů z technických důvodů, je možné přenos údajů provést fyzickým způsobem 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d) ostatní měření kategorie C4, které může být průběhové a může být s dálkovým přenosem údajů.</a:t>
          </a:r>
        </a:p>
      </dsp:txBody>
      <dsp:txXfrm rot="-5400000">
        <a:off x="4055675" y="595158"/>
        <a:ext cx="6995813" cy="3960894"/>
      </dsp:txXfrm>
    </dsp:sp>
    <dsp:sp modelId="{6225E03D-726F-4ADC-B91A-922BF6112143}">
      <dsp:nvSpPr>
        <dsp:cNvPr id="0" name=""/>
        <dsp:cNvSpPr/>
      </dsp:nvSpPr>
      <dsp:spPr>
        <a:xfrm>
          <a:off x="0" y="2515"/>
          <a:ext cx="4055674" cy="5146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b="1" kern="1200" dirty="0"/>
            <a:t>Měření typu C</a:t>
          </a:r>
          <a:endParaRPr lang="cs-CZ" sz="6500" kern="1200" dirty="0"/>
        </a:p>
      </dsp:txBody>
      <dsp:txXfrm>
        <a:off x="197982" y="200497"/>
        <a:ext cx="3659710" cy="47502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5C3C2-7B10-45D6-A19A-83F3D0B89BCD}">
      <dsp:nvSpPr>
        <dsp:cNvPr id="0" name=""/>
        <dsp:cNvSpPr/>
      </dsp:nvSpPr>
      <dsp:spPr>
        <a:xfrm rot="5400000">
          <a:off x="5253106" y="-930911"/>
          <a:ext cx="4391891" cy="70108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(2) Alespoň měřením kategorie C1 nebo kategorie C2 musí být měřena elektřina</a:t>
          </a:r>
          <a:endParaRPr lang="cs-CZ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a) odebíraná z distribuční soustavy na napěťové hladině do 1 </a:t>
          </a:r>
          <a:r>
            <a:rPr lang="cs-CZ" sz="1400" b="1" i="0" kern="1200" dirty="0" err="1"/>
            <a:t>kV</a:t>
          </a:r>
          <a:r>
            <a:rPr lang="cs-CZ" sz="1400" b="1" i="0" kern="1200" dirty="0"/>
            <a:t> s přímým měřením a ročním odběrem elektřiny v odběrném místě, v připojené distribuční soustavě nebo výrobně elektřiny přesahujícím 6 </a:t>
          </a:r>
          <a:r>
            <a:rPr lang="cs-CZ" sz="1400" b="1" i="0" kern="1200" dirty="0" err="1"/>
            <a:t>MWh</a:t>
          </a:r>
          <a:r>
            <a:rPr lang="cs-CZ" sz="1400" b="1" i="0" kern="1200" dirty="0"/>
            <a:t>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b) u výrobny elektřiny s instalovaným výkonem do 10 kW přímo připojené k distribuční soustavě na napěťové hladině do 1 </a:t>
          </a:r>
          <a:r>
            <a:rPr lang="cs-CZ" sz="1400" b="1" i="0" kern="1200" dirty="0" err="1"/>
            <a:t>kV</a:t>
          </a:r>
          <a:r>
            <a:rPr lang="cs-CZ" sz="1400" b="1" i="0" kern="1200" dirty="0"/>
            <a:t> a s přímým měřením,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c) u odběrného místa s odběrem elektřiny z distribuční soustavy na napěťové hladině do 1 </a:t>
          </a:r>
          <a:r>
            <a:rPr lang="cs-CZ" sz="1400" b="1" i="0" kern="1200" dirty="0" err="1"/>
            <a:t>kV</a:t>
          </a:r>
          <a:r>
            <a:rPr lang="cs-CZ" sz="1400" b="1" i="0" kern="1200" dirty="0"/>
            <a:t>, ve kterém je připojena výrobna elektřiny s instalovaným výkonem do 10 kW s přímým měřením.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1400" b="1" i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(3) Není-li technicky možné nebo ekonomicky únosné elektřinu podle odstavce 2 písm. b) nebo c) měřit měřením kategorie C1 nebo C2, musí být měřena měřením typu B nebo měřením kategorie C3.</a:t>
          </a:r>
        </a:p>
      </dsp:txBody>
      <dsp:txXfrm rot="-5400000">
        <a:off x="3943616" y="592973"/>
        <a:ext cx="6796478" cy="3963103"/>
      </dsp:txXfrm>
    </dsp:sp>
    <dsp:sp modelId="{6225E03D-726F-4ADC-B91A-922BF6112143}">
      <dsp:nvSpPr>
        <dsp:cNvPr id="0" name=""/>
        <dsp:cNvSpPr/>
      </dsp:nvSpPr>
      <dsp:spPr>
        <a:xfrm>
          <a:off x="0" y="0"/>
          <a:ext cx="3943616" cy="5149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b="1" kern="1200" dirty="0"/>
            <a:t>Měření typu C</a:t>
          </a:r>
          <a:endParaRPr lang="cs-CZ" sz="6500" kern="1200" dirty="0"/>
        </a:p>
      </dsp:txBody>
      <dsp:txXfrm>
        <a:off x="192511" y="192511"/>
        <a:ext cx="3558594" cy="4764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5C3C2-7B10-45D6-A19A-83F3D0B89BCD}">
      <dsp:nvSpPr>
        <dsp:cNvPr id="0" name=""/>
        <dsp:cNvSpPr/>
      </dsp:nvSpPr>
      <dsp:spPr>
        <a:xfrm rot="5400000">
          <a:off x="4929256" y="-778511"/>
          <a:ext cx="4391891" cy="67060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(4) Alespoň měřením kategorie C4 musí být měřena elektřina</a:t>
          </a:r>
          <a:endParaRPr lang="cs-CZ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a) odebíraná z distribuční soustavy, s výjimkou měření podle odstavce 2, § 3 a 4,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b) u odběrného místa s odběrem elektřiny z distribuční soustavy, ve kterém není připojena výrobna elektřiny, kde není technicky nebo ekonomicky možné instalovat měřicí zařízení, které využívá měření podle odstavce 2, § 3 nebo 4, nebo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400" b="1" i="0" kern="1200" dirty="0"/>
            <a:t>c) mezi distribučními soustavami, kde není technicky nebo ekonomicky možné instalovat měřicí zařízení, které využívá měření podle odstavce 2, § 3 nebo 4.</a:t>
          </a:r>
        </a:p>
      </dsp:txBody>
      <dsp:txXfrm rot="-5400000">
        <a:off x="3772166" y="592973"/>
        <a:ext cx="6491678" cy="3963103"/>
      </dsp:txXfrm>
    </dsp:sp>
    <dsp:sp modelId="{6225E03D-726F-4ADC-B91A-922BF6112143}">
      <dsp:nvSpPr>
        <dsp:cNvPr id="0" name=""/>
        <dsp:cNvSpPr/>
      </dsp:nvSpPr>
      <dsp:spPr>
        <a:xfrm>
          <a:off x="0" y="0"/>
          <a:ext cx="3772166" cy="5149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b="1" kern="1200" dirty="0"/>
            <a:t>Měření typu C</a:t>
          </a:r>
          <a:endParaRPr lang="cs-CZ" sz="6500" kern="1200" dirty="0"/>
        </a:p>
      </dsp:txBody>
      <dsp:txXfrm>
        <a:off x="184142" y="184142"/>
        <a:ext cx="3403882" cy="47807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D75C3-8BE3-467D-A8B3-35730477AC0D}">
      <dsp:nvSpPr>
        <dsp:cNvPr id="0" name=""/>
        <dsp:cNvSpPr/>
      </dsp:nvSpPr>
      <dsp:spPr>
        <a:xfrm rot="5400000">
          <a:off x="5287244" y="-1299138"/>
          <a:ext cx="3050960" cy="64119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§ 15 </a:t>
          </a:r>
          <a:r>
            <a:rPr lang="cs-CZ" sz="1900" b="1" kern="1200"/>
            <a:t>Standard výměny měřicího zařízení a vyrovnání plateb</a:t>
          </a:r>
          <a:endParaRPr lang="cs-CZ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§ 16 </a:t>
          </a:r>
          <a:r>
            <a:rPr lang="cs-CZ" sz="1900" b="1" kern="1200" dirty="0"/>
            <a:t>Standard předávání údajů o měření</a:t>
          </a: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§ 17 </a:t>
          </a:r>
          <a:r>
            <a:rPr lang="cs-CZ" sz="1900" b="1" kern="1200"/>
            <a:t>Standard lhůty pro vyřízení reklamace vyúčtování distribuce elektřiny</a:t>
          </a:r>
          <a:endParaRPr lang="cs-CZ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§ 18 </a:t>
          </a:r>
          <a:r>
            <a:rPr lang="cs-CZ" sz="1900" b="1" kern="1200"/>
            <a:t>Standard dodržení termínu schůzky se zákazníkem</a:t>
          </a:r>
          <a:endParaRPr lang="cs-CZ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§ 20 </a:t>
          </a:r>
          <a:r>
            <a:rPr lang="cs-CZ" sz="1900" b="1" kern="1200"/>
            <a:t>Standard lhůty pro vyřízení reklamace vyúčtování dodávky elektřiny</a:t>
          </a:r>
          <a:endParaRPr lang="cs-CZ" sz="1900" kern="1200"/>
        </a:p>
      </dsp:txBody>
      <dsp:txXfrm rot="-5400000">
        <a:off x="3606736" y="530306"/>
        <a:ext cx="6263040" cy="2753088"/>
      </dsp:txXfrm>
    </dsp:sp>
    <dsp:sp modelId="{ED31ECE8-9C93-4205-A940-0E92F75605F2}">
      <dsp:nvSpPr>
        <dsp:cNvPr id="0" name=""/>
        <dsp:cNvSpPr/>
      </dsp:nvSpPr>
      <dsp:spPr>
        <a:xfrm>
          <a:off x="0" y="0"/>
          <a:ext cx="3606736" cy="3813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O kvalitě dodávek elektřiny a souvisejících služeb v elektroenergetice</a:t>
          </a:r>
          <a:endParaRPr lang="cs-CZ" sz="2700" kern="1200" dirty="0"/>
        </a:p>
      </dsp:txBody>
      <dsp:txXfrm>
        <a:off x="176066" y="176066"/>
        <a:ext cx="3254604" cy="3461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B5535-0F43-4E75-948A-B91E8849967D}">
      <dsp:nvSpPr>
        <dsp:cNvPr id="0" name=""/>
        <dsp:cNvSpPr/>
      </dsp:nvSpPr>
      <dsp:spPr>
        <a:xfrm>
          <a:off x="0" y="74428"/>
          <a:ext cx="11884304" cy="8653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Pro účely této vyhlášky se rozumí </a:t>
          </a:r>
        </a:p>
      </dsp:txBody>
      <dsp:txXfrm>
        <a:off x="42241" y="116669"/>
        <a:ext cx="11799822" cy="780819"/>
      </dsp:txXfrm>
    </dsp:sp>
    <dsp:sp modelId="{1C0BABCC-D95C-4B49-B8ED-EC3A8D616E03}">
      <dsp:nvSpPr>
        <dsp:cNvPr id="0" name=""/>
        <dsp:cNvSpPr/>
      </dsp:nvSpPr>
      <dsp:spPr>
        <a:xfrm>
          <a:off x="0" y="868974"/>
          <a:ext cx="11884304" cy="4521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327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přerušením přenosu nebo distribuce elektřiny stav v odběrném nebo předávacím místě zákazníka, výrobce elektřiny nebo provozovatele distribuční soustavy, při kterém není přenosová nebo </a:t>
          </a:r>
          <a:r>
            <a:rPr lang="cs-CZ" sz="1800" kern="1200" dirty="0">
              <a:highlight>
                <a:srgbClr val="000080"/>
              </a:highlight>
            </a:rPr>
            <a:t>distribuční soustava schopna dopravovat do tohoto a z tohoto místa elektřinu</a:t>
          </a:r>
          <a:r>
            <a:rPr lang="cs-CZ" sz="1800" kern="1200" dirty="0"/>
            <a:t>; za přerušení přenosu nebo distribuce elektřiny není považován stav, jehož příčinou je elektrické zařízení zákazníka nebo elektrická přípojka, která není ve vlastnictví provozovatele distribuční soustavy a není provozovatelem distribuční soustavy provozována podle § 45 odst. 6 energetického zákona, nebo společné elektrické zařízení v nemovitosti,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b) dlouhodobým přerušením přerušení přenosu nebo distribuce elektřiny s dobou trvání                  </a:t>
          </a:r>
          <a:r>
            <a:rPr lang="cs-CZ" sz="1800" b="1" kern="1200" dirty="0">
              <a:highlight>
                <a:srgbClr val="000080"/>
              </a:highlight>
            </a:rPr>
            <a:t>delší než 3 minuty,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c) krátkodobým přerušením přerušení přenosu nebo distribuce elektřiny s dobou trvání                       </a:t>
          </a:r>
          <a:r>
            <a:rPr lang="cs-CZ" sz="1800" b="1" kern="1200" dirty="0">
              <a:highlight>
                <a:srgbClr val="000080"/>
              </a:highlight>
            </a:rPr>
            <a:t>od 30 sekund do 3 minut včetně,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d) plánovaným přerušením přerušení přenosu nebo distribuce elektřiny při provádění plánovaných prací na zařízení přenosové nebo distribuční soustavy nebo v jejich ochranném pásmu podle § 24 odst. 3 písm. c) bodu 6 a odst. 5 a § 25 odst. 3 písm. c) bodu 5 a odst. 5 energetického zákona,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e) ukončením přerušení přenosu nebo distribuce elektřiny okamžik obnovení schopnosti přenosové nebo distribuční soustavy dopravovat elektřinu do odběrného nebo předávacího místa zákazníka, výrobce elektřiny nebo provozovatele distribuční soustavy, nebo z předávacího místa výrobny elektřiny, a to v množství a kvalitě podle technických norem a uzavřených smluv; ukončením přerušení přenosu nebo distribuce elektřiny se rozumí i stav náhradního napájení odběrného nebo předávacího místa zákazníka nebo provozovatele distribuční soustavy,</a:t>
          </a:r>
        </a:p>
      </dsp:txBody>
      <dsp:txXfrm>
        <a:off x="0" y="868974"/>
        <a:ext cx="11884304" cy="45211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1CF118-F7AC-4CC4-B7CA-881FC1BA621B}">
      <dsp:nvSpPr>
        <dsp:cNvPr id="0" name=""/>
        <dsp:cNvSpPr/>
      </dsp:nvSpPr>
      <dsp:spPr>
        <a:xfrm>
          <a:off x="0" y="22874"/>
          <a:ext cx="11434483" cy="9652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3.1 Průběhová měření (včetně IMS) 3.1.1 Průběhová měření na OPM (A, B, IMS) Primárním centrálním úložištěm bude CENTSYS, který bude naměřená validovaná a i nevalidovaná (pozn.: předávaná podle času, kdy budou k dispozici, s předpokladem D+1, za PDS bude případně doplněn význam pojmu nevalidovaných dat). data činného výkonu z průběhových měření, včetně IMS, v 15 min. granularitě dále poskytovat za jednotlivá OPM do IS OTE.</a:t>
          </a:r>
        </a:p>
      </dsp:txBody>
      <dsp:txXfrm>
        <a:off x="47120" y="69994"/>
        <a:ext cx="11340243" cy="871010"/>
      </dsp:txXfrm>
    </dsp:sp>
    <dsp:sp modelId="{0C81EDAD-0929-4F86-A2E4-38F9BCD58FE9}">
      <dsp:nvSpPr>
        <dsp:cNvPr id="0" name=""/>
        <dsp:cNvSpPr/>
      </dsp:nvSpPr>
      <dsp:spPr>
        <a:xfrm>
          <a:off x="0" y="1019804"/>
          <a:ext cx="11434483" cy="965250"/>
        </a:xfrm>
        <a:prstGeom prst="roundRect">
          <a:avLst/>
        </a:prstGeom>
        <a:solidFill>
          <a:schemeClr val="accent4">
            <a:hueOff val="-730035"/>
            <a:satOff val="2435"/>
            <a:lumOff val="384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3.1.2 Průběhová měření podružná uvnitř OPM – výrobny, akumulace, případně flexibilita V případě, že data budou předávána denně (např. v případě aktivace agregované flexibility pro trh SVR a RE), bude primárním centrálním úložištěm CENTSYS, který bude naměřená verifikovaná data činného výkonu z průběhových měření, včetně IMS, v 15 min. granularitě dále poskytovat v případě potřeby (např. souběžně na OPM s aktivací agregované flexibility pro trh SVR a RE je ještě sdílení elektřiny a/nebo akumulace) za jednotlivá OPM do IS OTE. V případě, že data budou předávána měsíčně (např. v případě jen sdílení elektřiny, akumulace) bude primárním úložištěm IS OTE.</a:t>
          </a:r>
        </a:p>
      </dsp:txBody>
      <dsp:txXfrm>
        <a:off x="47120" y="1066924"/>
        <a:ext cx="11340243" cy="871010"/>
      </dsp:txXfrm>
    </dsp:sp>
    <dsp:sp modelId="{2C209712-BB13-4B21-AA21-D9C740F0BBD1}">
      <dsp:nvSpPr>
        <dsp:cNvPr id="0" name=""/>
        <dsp:cNvSpPr/>
      </dsp:nvSpPr>
      <dsp:spPr>
        <a:xfrm>
          <a:off x="0" y="2016734"/>
          <a:ext cx="11434483" cy="965250"/>
        </a:xfrm>
        <a:prstGeom prst="roundRect">
          <a:avLst/>
        </a:prstGeom>
        <a:solidFill>
          <a:schemeClr val="accent4">
            <a:hueOff val="-1460069"/>
            <a:satOff val="4870"/>
            <a:lumOff val="768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3.2 Data a postup pro vyhodnocení agregace flexibility Data a postup pro vyhodnocení agregace: • Podružné měření PoFl předávané v D+1 bude předáváno automaticky zařízením do CENTSYS, fakturační měření v D+1 PDS. • CENTSYS vypočítává baseline pro intervaly aktivace flexibility na úrovni OPM nebo technologie PoFl. • CENTSYS vypočítává doplňková data měření korekcí vůči baseline a rozděluje profil měření pro měření agregátora a měření dodavatele. • CENTSYS předává doplňková data měření pro vyhodnocení odchylek a pro fakturaci dodavatelů a agregátorů do IS OTE 6 / 9 • OTE zúčtuje odchylky na úrovni SZ agregátora a dodavatele a předává finální podklady pro fakturaci.</a:t>
          </a:r>
        </a:p>
      </dsp:txBody>
      <dsp:txXfrm>
        <a:off x="47120" y="2063854"/>
        <a:ext cx="11340243" cy="871010"/>
      </dsp:txXfrm>
    </dsp:sp>
    <dsp:sp modelId="{D6D6CC7D-9B04-41EE-85F6-16727F40F4BB}">
      <dsp:nvSpPr>
        <dsp:cNvPr id="0" name=""/>
        <dsp:cNvSpPr/>
      </dsp:nvSpPr>
      <dsp:spPr>
        <a:xfrm>
          <a:off x="0" y="3013664"/>
          <a:ext cx="11434483" cy="965250"/>
        </a:xfrm>
        <a:prstGeom prst="roundRect">
          <a:avLst/>
        </a:prstGeom>
        <a:solidFill>
          <a:schemeClr val="accent4">
            <a:hueOff val="-2190104"/>
            <a:satOff val="7304"/>
            <a:lumOff val="1153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3.3 Data a postup pro vyhodnocení sdílení a akumulace Data a postup pro vyhodnocení sdílení ve skupině sdílení energie (SSE) a akumulace: • V případě podružného měření výrobny/akumulace schopné předávat data D+1 budou předávána data měření automaticky zařízením do CENTSYS. • V případě odečtu stavů nebo zadávání profilu výrobny/akumulace v M+1 bude využita stávající role a rozhraní OTE pro výrobny (v případě akumulace musí být doplněna nová funkce u OTE). </a:t>
          </a:r>
        </a:p>
      </dsp:txBody>
      <dsp:txXfrm>
        <a:off x="47120" y="3060784"/>
        <a:ext cx="11340243" cy="871010"/>
      </dsp:txXfrm>
    </dsp:sp>
    <dsp:sp modelId="{8C3AB3F5-BC9A-4874-8168-EFF3EBA2D4D6}">
      <dsp:nvSpPr>
        <dsp:cNvPr id="0" name=""/>
        <dsp:cNvSpPr/>
      </dsp:nvSpPr>
      <dsp:spPr>
        <a:xfrm>
          <a:off x="0" y="4010594"/>
          <a:ext cx="11434483" cy="965250"/>
        </a:xfrm>
        <a:prstGeom prst="roundRect">
          <a:avLst/>
        </a:prstGeom>
        <a:solidFill>
          <a:schemeClr val="accent4">
            <a:hueOff val="-2920138"/>
            <a:satOff val="9739"/>
            <a:lumOff val="1537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3.4 Síťový semafor Informace o disponibilitě flexibility v OPM vychází z přípravy provozu DS, budou sdílena PDS včetně PLDS směrem k relevantním subjektům následujícím způsobem: • PDS vypočtou výkonová rozmezí dostupné flexibility na úrovni DTS nebo vývodu DTS a předají je v tomto rozlišení do CENTSYS. • CENTSYS data sdílí v rámci přípravy provozu a koordinace redispečinku mezi PDS a PPS. • CENTSYS data deagreguje na úroveň OPM a sdílí odpověď agregátorovi (a PoFl). </a:t>
          </a:r>
        </a:p>
      </dsp:txBody>
      <dsp:txXfrm>
        <a:off x="47120" y="4057714"/>
        <a:ext cx="11340243" cy="871010"/>
      </dsp:txXfrm>
    </dsp:sp>
    <dsp:sp modelId="{8F7E55DE-1547-4B42-8C91-BEF98C4FA0BA}">
      <dsp:nvSpPr>
        <dsp:cNvPr id="0" name=""/>
        <dsp:cNvSpPr/>
      </dsp:nvSpPr>
      <dsp:spPr>
        <a:xfrm>
          <a:off x="0" y="5007524"/>
          <a:ext cx="11434483" cy="965250"/>
        </a:xfrm>
        <a:prstGeom prst="roundRect">
          <a:avLst/>
        </a:prstGeom>
        <a:solidFill>
          <a:schemeClr val="accent4">
            <a:hueOff val="-3650173"/>
            <a:satOff val="12174"/>
            <a:lumOff val="1921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3.5 Technická kmenová data, OPM, DEZ Přiřazení EAN k OPM provádějí v současné době PDS/PPS, a to v rámci přidělených číselných řad EAN jednotlivým provozovatelům od OTE. Předpokládáme, že tento postup a zodpovědnosti zůstanou zachovány. Současně primárním zdrojem TKD a informací pro DEZ jsou také PDS/PPS, a to především ze smluv o připojení. Kompetence centrální evidence TKD, OPM a DEZ je v zásadě provozovatelích sítí vzájemně (společně) dohodnutým „vysunutím“ svých primárních databází na jedno společné místo.</a:t>
          </a:r>
        </a:p>
      </dsp:txBody>
      <dsp:txXfrm>
        <a:off x="47120" y="5054644"/>
        <a:ext cx="11340243" cy="871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36AFB-A55D-4AE0-910B-E6CFB307FE45}" type="datetimeFigureOut">
              <a:rPr lang="cs-CZ" smtClean="0"/>
              <a:t>13.06.2022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C87ED-ACB7-4416-BACB-F07B4D942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76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88022-2B66-4C3B-913E-DF7D5DD0D66A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1810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00" y="1828800"/>
            <a:ext cx="3504000" cy="4065600"/>
          </a:xfrm>
        </p:spPr>
        <p:txBody>
          <a:bodyPr>
            <a:noAutofit/>
          </a:bodyPr>
          <a:lstStyle>
            <a:lvl1pPr>
              <a:lnSpc>
                <a:spcPts val="1833"/>
              </a:lnSpc>
              <a:defRPr sz="1467"/>
            </a:lvl1pPr>
            <a:lvl2pPr>
              <a:lnSpc>
                <a:spcPts val="1833"/>
              </a:lnSpc>
              <a:defRPr sz="1467"/>
            </a:lvl2pPr>
            <a:lvl3pPr>
              <a:lnSpc>
                <a:spcPts val="1833"/>
              </a:lnSpc>
              <a:defRPr sz="1467"/>
            </a:lvl3pPr>
            <a:lvl4pPr>
              <a:lnSpc>
                <a:spcPts val="1833"/>
              </a:lnSpc>
              <a:defRPr sz="1467"/>
            </a:lvl4pPr>
            <a:lvl5pPr>
              <a:lnSpc>
                <a:spcPts val="1833"/>
              </a:lnSpc>
              <a:defRPr sz="14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44000" y="1828800"/>
            <a:ext cx="3504000" cy="4065600"/>
          </a:xfrm>
        </p:spPr>
        <p:txBody>
          <a:bodyPr>
            <a:noAutofit/>
          </a:bodyPr>
          <a:lstStyle>
            <a:lvl1pPr>
              <a:lnSpc>
                <a:spcPts val="1833"/>
              </a:lnSpc>
              <a:defRPr sz="1467"/>
            </a:lvl1pPr>
            <a:lvl2pPr>
              <a:lnSpc>
                <a:spcPts val="1833"/>
              </a:lnSpc>
              <a:defRPr sz="1467"/>
            </a:lvl2pPr>
            <a:lvl3pPr>
              <a:lnSpc>
                <a:spcPts val="1833"/>
              </a:lnSpc>
              <a:defRPr sz="1467"/>
            </a:lvl3pPr>
            <a:lvl4pPr>
              <a:lnSpc>
                <a:spcPts val="1833"/>
              </a:lnSpc>
              <a:defRPr sz="1467"/>
            </a:lvl4pPr>
            <a:lvl5pPr>
              <a:lnSpc>
                <a:spcPts val="1833"/>
              </a:lnSpc>
              <a:defRPr sz="14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04.01.2018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795C4-4A26-412B-AA90-98E97FF83D41}" type="slidenum">
              <a:rPr lang="de-DE" smtClean="0"/>
              <a:t>‹#›</a:t>
            </a:fld>
            <a:endParaRPr lang="de-DE"/>
          </a:p>
        </p:txBody>
      </p:sp>
      <p:sp>
        <p:nvSpPr>
          <p:cNvPr id="8" name="Inhaltsplatzhalter 3"/>
          <p:cNvSpPr>
            <a:spLocks noGrp="1"/>
          </p:cNvSpPr>
          <p:nvPr>
            <p:ph sz="half" idx="13"/>
          </p:nvPr>
        </p:nvSpPr>
        <p:spPr>
          <a:xfrm>
            <a:off x="8188800" y="1828800"/>
            <a:ext cx="3504000" cy="4065600"/>
          </a:xfrm>
        </p:spPr>
        <p:txBody>
          <a:bodyPr>
            <a:noAutofit/>
          </a:bodyPr>
          <a:lstStyle>
            <a:lvl1pPr>
              <a:lnSpc>
                <a:spcPts val="1833"/>
              </a:lnSpc>
              <a:defRPr sz="1467"/>
            </a:lvl1pPr>
            <a:lvl2pPr>
              <a:lnSpc>
                <a:spcPts val="1833"/>
              </a:lnSpc>
              <a:defRPr sz="1467"/>
            </a:lvl2pPr>
            <a:lvl3pPr>
              <a:lnSpc>
                <a:spcPts val="1833"/>
              </a:lnSpc>
              <a:defRPr sz="1467"/>
            </a:lvl3pPr>
            <a:lvl4pPr>
              <a:lnSpc>
                <a:spcPts val="1833"/>
              </a:lnSpc>
              <a:defRPr sz="1467"/>
            </a:lvl4pPr>
            <a:lvl5pPr>
              <a:lnSpc>
                <a:spcPts val="1833"/>
              </a:lnSpc>
              <a:defRPr sz="14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84850755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822710"/>
            <a:ext cx="10745788" cy="441102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1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400" b="1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endParaRPr lang="cs-CZ" sz="1400" b="1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123950" y="2793227"/>
            <a:ext cx="10201275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400" b="1" dirty="0"/>
              <a:t>Technologická workshop  provozovatelů LDS</a:t>
            </a:r>
          </a:p>
          <a:p>
            <a:r>
              <a:rPr lang="cs-CZ" sz="4400" b="1" dirty="0"/>
              <a:t>          </a:t>
            </a:r>
          </a:p>
          <a:p>
            <a:endParaRPr lang="cs-CZ" sz="4400" b="1" dirty="0"/>
          </a:p>
          <a:p>
            <a:endParaRPr lang="cs-CZ" sz="2800" b="1" dirty="0"/>
          </a:p>
          <a:p>
            <a:r>
              <a:rPr lang="cs-CZ" sz="2800" b="1" dirty="0"/>
              <a:t>Olšanka 6/2022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965" y="277787"/>
            <a:ext cx="4555035" cy="202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50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913526">
              <a:lnSpc>
                <a:spcPct val="110000"/>
              </a:lnSpc>
              <a:buSzPct val="120000"/>
              <a:defRPr sz="1632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032" indent="-291551" defTabSz="913526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32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6203" indent="-233241" defTabSz="913526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32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2684" indent="-233241" defTabSz="913526">
              <a:lnSpc>
                <a:spcPct val="110000"/>
              </a:lnSpc>
              <a:buSzPct val="89000"/>
              <a:defRPr sz="1428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9165" indent="-233241" defTabSz="913526">
              <a:lnSpc>
                <a:spcPct val="110000"/>
              </a:lnSpc>
              <a:buSzPct val="75000"/>
              <a:defRPr sz="1224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5646" indent="-233241" defTabSz="913526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24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32128" indent="-233241" defTabSz="913526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24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98609" indent="-233241" defTabSz="913526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24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65090" indent="-233241" defTabSz="913526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24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SzTx/>
            </a:pPr>
            <a:fld id="{A0E5D316-CA28-442C-AF64-CF2F1DB43FAF}" type="slidenum">
              <a:rPr lang="cs-CZ" altLang="cs-CZ" sz="1020">
                <a:solidFill>
                  <a:schemeClr val="bg1"/>
                </a:solidFill>
                <a:latin typeface="Futura CEZ OT Demi" pitchFamily="50" charset="0"/>
              </a:rPr>
              <a:pPr>
                <a:lnSpc>
                  <a:spcPct val="100000"/>
                </a:lnSpc>
                <a:buSzTx/>
              </a:pPr>
              <a:t>10</a:t>
            </a:fld>
            <a:endParaRPr lang="cs-CZ" altLang="cs-CZ" sz="1020">
              <a:solidFill>
                <a:schemeClr val="bg1"/>
              </a:solidFill>
              <a:latin typeface="Futura CEZ OT Demi" pitchFamily="50" charset="0"/>
            </a:endParaRPr>
          </a:p>
        </p:txBody>
      </p:sp>
      <p:sp>
        <p:nvSpPr>
          <p:cNvPr id="16387" name="Rectangle 102"/>
          <p:cNvSpPr>
            <a:spLocks noChangeArrowheads="1"/>
          </p:cNvSpPr>
          <p:nvPr/>
        </p:nvSpPr>
        <p:spPr bwMode="auto">
          <a:xfrm>
            <a:off x="3359442" y="4797685"/>
            <a:ext cx="5400230" cy="792056"/>
          </a:xfrm>
          <a:prstGeom prst="rect">
            <a:avLst/>
          </a:prstGeom>
          <a:solidFill>
            <a:srgbClr val="D6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388" name="Cloud"/>
          <p:cNvSpPr>
            <a:spLocks noChangeAspect="1" noEditPoints="1" noChangeArrowheads="1"/>
          </p:cNvSpPr>
          <p:nvPr/>
        </p:nvSpPr>
        <p:spPr bwMode="auto">
          <a:xfrm>
            <a:off x="3144014" y="2483070"/>
            <a:ext cx="5975240" cy="1631083"/>
          </a:xfrm>
          <a:custGeom>
            <a:avLst/>
            <a:gdLst>
              <a:gd name="T0" fmla="*/ 1379092381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552855759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31" tIns="45716" rIns="91431" bIns="45716"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389" name="Rectangle 2"/>
          <p:cNvSpPr>
            <a:spLocks noGrp="1"/>
          </p:cNvSpPr>
          <p:nvPr>
            <p:ph type="title" idx="4294967295"/>
          </p:nvPr>
        </p:nvSpPr>
        <p:spPr>
          <a:xfrm>
            <a:off x="582706" y="267259"/>
            <a:ext cx="10372165" cy="664095"/>
          </a:xfrm>
        </p:spPr>
        <p:txBody>
          <a:bodyPr vert="horz" lIns="91431" tIns="45716" rIns="91431" bIns="45716" rtlCol="0" anchor="ctr">
            <a:normAutofit/>
          </a:bodyPr>
          <a:lstStyle/>
          <a:p>
            <a:pPr eaLnBrk="1" hangingPunct="1"/>
            <a:r>
              <a:rPr lang="cs-CZ" altLang="cs-CZ" b="1" dirty="0">
                <a:latin typeface="Arial" panose="020B0604020202020204" pitchFamily="34" charset="0"/>
              </a:rPr>
              <a:t>Rámcové schéma měření v rámci SG</a:t>
            </a:r>
          </a:p>
        </p:txBody>
      </p:sp>
      <p:sp>
        <p:nvSpPr>
          <p:cNvPr id="16390" name="Oval 26"/>
          <p:cNvSpPr>
            <a:spLocks noChangeArrowheads="1"/>
          </p:cNvSpPr>
          <p:nvPr/>
        </p:nvSpPr>
        <p:spPr bwMode="auto">
          <a:xfrm>
            <a:off x="4872283" y="3429001"/>
            <a:ext cx="14253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391" name="Text Box 28"/>
          <p:cNvSpPr txBox="1">
            <a:spLocks noChangeArrowheads="1"/>
          </p:cNvSpPr>
          <p:nvPr/>
        </p:nvSpPr>
        <p:spPr bwMode="auto">
          <a:xfrm>
            <a:off x="3432329" y="4292325"/>
            <a:ext cx="719167" cy="38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392" name="Rectangle 45"/>
          <p:cNvSpPr>
            <a:spLocks noChangeArrowheads="1"/>
          </p:cNvSpPr>
          <p:nvPr/>
        </p:nvSpPr>
        <p:spPr bwMode="auto">
          <a:xfrm>
            <a:off x="3359442" y="4221056"/>
            <a:ext cx="5400230" cy="432472"/>
          </a:xfrm>
          <a:prstGeom prst="rect">
            <a:avLst/>
          </a:prstGeom>
          <a:solidFill>
            <a:srgbClr val="C0C0C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pic>
        <p:nvPicPr>
          <p:cNvPr id="16393" name="Picture 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986" y="2852372"/>
            <a:ext cx="288315" cy="42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62"/>
          <p:cNvSpPr txBox="1">
            <a:spLocks noChangeArrowheads="1"/>
          </p:cNvSpPr>
          <p:nvPr/>
        </p:nvSpPr>
        <p:spPr bwMode="auto">
          <a:xfrm>
            <a:off x="3864802" y="4292325"/>
            <a:ext cx="2303277" cy="28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Akvizice / Procesing</a:t>
            </a:r>
          </a:p>
        </p:txBody>
      </p:sp>
      <p:sp>
        <p:nvSpPr>
          <p:cNvPr id="16395" name="Text Box 63"/>
          <p:cNvSpPr txBox="1">
            <a:spLocks noChangeArrowheads="1"/>
          </p:cNvSpPr>
          <p:nvPr/>
        </p:nvSpPr>
        <p:spPr bwMode="auto">
          <a:xfrm>
            <a:off x="6671820" y="4292325"/>
            <a:ext cx="2303277" cy="28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Akvizice / Procesing</a:t>
            </a:r>
          </a:p>
        </p:txBody>
      </p:sp>
      <p:sp>
        <p:nvSpPr>
          <p:cNvPr id="16396" name="AutoShape 64"/>
          <p:cNvSpPr>
            <a:spLocks noChangeArrowheads="1"/>
          </p:cNvSpPr>
          <p:nvPr/>
        </p:nvSpPr>
        <p:spPr bwMode="auto">
          <a:xfrm>
            <a:off x="5879765" y="4292325"/>
            <a:ext cx="432471" cy="288315"/>
          </a:xfrm>
          <a:prstGeom prst="leftRightArrow">
            <a:avLst>
              <a:gd name="adj1" fmla="val 50000"/>
              <a:gd name="adj2" fmla="val 3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397" name="Line 65"/>
          <p:cNvSpPr>
            <a:spLocks noChangeShapeType="1"/>
          </p:cNvSpPr>
          <p:nvPr/>
        </p:nvSpPr>
        <p:spPr bwMode="auto">
          <a:xfrm>
            <a:off x="6096810" y="4221056"/>
            <a:ext cx="0" cy="432472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398" name="AutoShape 66"/>
          <p:cNvSpPr>
            <a:spLocks noChangeArrowheads="1"/>
          </p:cNvSpPr>
          <p:nvPr/>
        </p:nvSpPr>
        <p:spPr bwMode="auto">
          <a:xfrm>
            <a:off x="4366923" y="4868954"/>
            <a:ext cx="432471" cy="576629"/>
          </a:xfrm>
          <a:prstGeom prst="can">
            <a:avLst>
              <a:gd name="adj" fmla="val 33333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399" name="AutoShape 67"/>
          <p:cNvSpPr>
            <a:spLocks noChangeArrowheads="1"/>
          </p:cNvSpPr>
          <p:nvPr/>
        </p:nvSpPr>
        <p:spPr bwMode="auto">
          <a:xfrm>
            <a:off x="4872284" y="4868954"/>
            <a:ext cx="430852" cy="576629"/>
          </a:xfrm>
          <a:prstGeom prst="can">
            <a:avLst>
              <a:gd name="adj" fmla="val 33459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00" name="AutoShape 68"/>
          <p:cNvSpPr>
            <a:spLocks noChangeArrowheads="1"/>
          </p:cNvSpPr>
          <p:nvPr/>
        </p:nvSpPr>
        <p:spPr bwMode="auto">
          <a:xfrm>
            <a:off x="5376024" y="4868954"/>
            <a:ext cx="430852" cy="576629"/>
          </a:xfrm>
          <a:prstGeom prst="can">
            <a:avLst>
              <a:gd name="adj" fmla="val 33459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01" name="AutoShape 69"/>
          <p:cNvSpPr>
            <a:spLocks noChangeArrowheads="1"/>
          </p:cNvSpPr>
          <p:nvPr/>
        </p:nvSpPr>
        <p:spPr bwMode="auto">
          <a:xfrm>
            <a:off x="5879765" y="4868954"/>
            <a:ext cx="432471" cy="576629"/>
          </a:xfrm>
          <a:prstGeom prst="can">
            <a:avLst>
              <a:gd name="adj" fmla="val 33333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02" name="AutoShape 70"/>
          <p:cNvSpPr>
            <a:spLocks noChangeArrowheads="1"/>
          </p:cNvSpPr>
          <p:nvPr/>
        </p:nvSpPr>
        <p:spPr bwMode="auto">
          <a:xfrm>
            <a:off x="6383505" y="4868954"/>
            <a:ext cx="430852" cy="576629"/>
          </a:xfrm>
          <a:prstGeom prst="can">
            <a:avLst>
              <a:gd name="adj" fmla="val 33459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03" name="AutoShape 71"/>
          <p:cNvSpPr>
            <a:spLocks noChangeArrowheads="1"/>
          </p:cNvSpPr>
          <p:nvPr/>
        </p:nvSpPr>
        <p:spPr bwMode="auto">
          <a:xfrm>
            <a:off x="6888865" y="4868954"/>
            <a:ext cx="430852" cy="576629"/>
          </a:xfrm>
          <a:prstGeom prst="can">
            <a:avLst>
              <a:gd name="adj" fmla="val 33459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04" name="AutoShape 72"/>
          <p:cNvSpPr>
            <a:spLocks noChangeArrowheads="1"/>
          </p:cNvSpPr>
          <p:nvPr/>
        </p:nvSpPr>
        <p:spPr bwMode="auto">
          <a:xfrm>
            <a:off x="7390987" y="4868954"/>
            <a:ext cx="432472" cy="576629"/>
          </a:xfrm>
          <a:prstGeom prst="can">
            <a:avLst>
              <a:gd name="adj" fmla="val 33333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05" name="Text Box 73"/>
          <p:cNvSpPr txBox="1">
            <a:spLocks noChangeArrowheads="1"/>
          </p:cNvSpPr>
          <p:nvPr/>
        </p:nvSpPr>
        <p:spPr bwMode="auto">
          <a:xfrm>
            <a:off x="4366923" y="5084381"/>
            <a:ext cx="503740" cy="31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428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16406" name="Text Box 74"/>
          <p:cNvSpPr txBox="1">
            <a:spLocks noChangeArrowheads="1"/>
          </p:cNvSpPr>
          <p:nvPr/>
        </p:nvSpPr>
        <p:spPr bwMode="auto">
          <a:xfrm>
            <a:off x="4872283" y="5084381"/>
            <a:ext cx="503740" cy="31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428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16407" name="Text Box 75"/>
          <p:cNvSpPr txBox="1">
            <a:spLocks noChangeArrowheads="1"/>
          </p:cNvSpPr>
          <p:nvPr/>
        </p:nvSpPr>
        <p:spPr bwMode="auto">
          <a:xfrm>
            <a:off x="5376024" y="5084381"/>
            <a:ext cx="502121" cy="31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428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16408" name="Text Box 76"/>
          <p:cNvSpPr txBox="1">
            <a:spLocks noChangeArrowheads="1"/>
          </p:cNvSpPr>
          <p:nvPr/>
        </p:nvSpPr>
        <p:spPr bwMode="auto">
          <a:xfrm>
            <a:off x="5879764" y="5084381"/>
            <a:ext cx="503740" cy="31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428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16409" name="Text Box 77"/>
          <p:cNvSpPr txBox="1">
            <a:spLocks noChangeArrowheads="1"/>
          </p:cNvSpPr>
          <p:nvPr/>
        </p:nvSpPr>
        <p:spPr bwMode="auto">
          <a:xfrm>
            <a:off x="6383505" y="5084381"/>
            <a:ext cx="503741" cy="31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428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16410" name="Text Box 78"/>
          <p:cNvSpPr txBox="1">
            <a:spLocks noChangeArrowheads="1"/>
          </p:cNvSpPr>
          <p:nvPr/>
        </p:nvSpPr>
        <p:spPr bwMode="auto">
          <a:xfrm>
            <a:off x="6888865" y="5084381"/>
            <a:ext cx="502121" cy="31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428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16411" name="Text Box 79"/>
          <p:cNvSpPr txBox="1">
            <a:spLocks noChangeArrowheads="1"/>
          </p:cNvSpPr>
          <p:nvPr/>
        </p:nvSpPr>
        <p:spPr bwMode="auto">
          <a:xfrm>
            <a:off x="7390986" y="5084381"/>
            <a:ext cx="503741" cy="31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428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16412" name="Line 99"/>
          <p:cNvSpPr>
            <a:spLocks noChangeShapeType="1"/>
          </p:cNvSpPr>
          <p:nvPr/>
        </p:nvSpPr>
        <p:spPr bwMode="auto">
          <a:xfrm>
            <a:off x="4943552" y="2350252"/>
            <a:ext cx="0" cy="28669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13" name="Line 100"/>
          <p:cNvSpPr>
            <a:spLocks noChangeShapeType="1"/>
          </p:cNvSpPr>
          <p:nvPr/>
        </p:nvSpPr>
        <p:spPr bwMode="auto">
          <a:xfrm>
            <a:off x="3864802" y="2350252"/>
            <a:ext cx="1078750" cy="28669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14" name="Line 101"/>
          <p:cNvSpPr>
            <a:spLocks noChangeShapeType="1"/>
          </p:cNvSpPr>
          <p:nvPr/>
        </p:nvSpPr>
        <p:spPr bwMode="auto">
          <a:xfrm flipV="1">
            <a:off x="4943552" y="2350252"/>
            <a:ext cx="936213" cy="28669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15" name="AutoShape 103"/>
          <p:cNvSpPr>
            <a:spLocks noChangeArrowheads="1"/>
          </p:cNvSpPr>
          <p:nvPr/>
        </p:nvSpPr>
        <p:spPr bwMode="auto">
          <a:xfrm>
            <a:off x="4656857" y="4582260"/>
            <a:ext cx="286695" cy="286694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16" name="AutoShape 104"/>
          <p:cNvSpPr>
            <a:spLocks noChangeArrowheads="1"/>
          </p:cNvSpPr>
          <p:nvPr/>
        </p:nvSpPr>
        <p:spPr bwMode="auto">
          <a:xfrm>
            <a:off x="7175561" y="4582260"/>
            <a:ext cx="286694" cy="286694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17" name="Line 106"/>
          <p:cNvSpPr>
            <a:spLocks noChangeShapeType="1"/>
          </p:cNvSpPr>
          <p:nvPr/>
        </p:nvSpPr>
        <p:spPr bwMode="auto">
          <a:xfrm>
            <a:off x="4943552" y="2923641"/>
            <a:ext cx="0" cy="50536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18" name="Oval 107"/>
          <p:cNvSpPr>
            <a:spLocks noChangeArrowheads="1"/>
          </p:cNvSpPr>
          <p:nvPr/>
        </p:nvSpPr>
        <p:spPr bwMode="auto">
          <a:xfrm>
            <a:off x="4872283" y="3500270"/>
            <a:ext cx="14253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19" name="AutoShape 109" descr="image001"/>
          <p:cNvSpPr>
            <a:spLocks noChangeAspect="1" noChangeArrowheads="1"/>
          </p:cNvSpPr>
          <p:nvPr/>
        </p:nvSpPr>
        <p:spPr bwMode="auto">
          <a:xfrm>
            <a:off x="5500744" y="2432858"/>
            <a:ext cx="1190512" cy="199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0" name="AutoShape 111" descr="image001"/>
          <p:cNvSpPr>
            <a:spLocks noChangeAspect="1" noChangeArrowheads="1"/>
          </p:cNvSpPr>
          <p:nvPr/>
        </p:nvSpPr>
        <p:spPr bwMode="auto">
          <a:xfrm>
            <a:off x="5500744" y="2432858"/>
            <a:ext cx="1190512" cy="199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1" name="AutoShape 113" descr="image001"/>
          <p:cNvSpPr>
            <a:spLocks noChangeAspect="1" noChangeArrowheads="1"/>
          </p:cNvSpPr>
          <p:nvPr/>
        </p:nvSpPr>
        <p:spPr bwMode="auto">
          <a:xfrm>
            <a:off x="5500744" y="2432858"/>
            <a:ext cx="1190512" cy="199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2" name="AutoShape 115" descr="image001"/>
          <p:cNvSpPr>
            <a:spLocks noChangeAspect="1" noChangeArrowheads="1"/>
          </p:cNvSpPr>
          <p:nvPr/>
        </p:nvSpPr>
        <p:spPr bwMode="auto">
          <a:xfrm>
            <a:off x="5500744" y="2432858"/>
            <a:ext cx="1190512" cy="199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3" name="AutoShape 117" descr="image001"/>
          <p:cNvSpPr>
            <a:spLocks noChangeAspect="1" noChangeArrowheads="1"/>
          </p:cNvSpPr>
          <p:nvPr/>
        </p:nvSpPr>
        <p:spPr bwMode="auto">
          <a:xfrm>
            <a:off x="5500744" y="2432858"/>
            <a:ext cx="1190512" cy="199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4" name="Line 120"/>
          <p:cNvSpPr>
            <a:spLocks noChangeShapeType="1"/>
          </p:cNvSpPr>
          <p:nvPr/>
        </p:nvSpPr>
        <p:spPr bwMode="auto">
          <a:xfrm>
            <a:off x="4943552" y="3644427"/>
            <a:ext cx="0" cy="57662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25" name="Text Box 126"/>
          <p:cNvSpPr txBox="1">
            <a:spLocks noChangeArrowheads="1"/>
          </p:cNvSpPr>
          <p:nvPr/>
        </p:nvSpPr>
        <p:spPr bwMode="auto">
          <a:xfrm>
            <a:off x="3359441" y="2996529"/>
            <a:ext cx="1656999" cy="412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816">
                <a:solidFill>
                  <a:schemeClr val="bg1"/>
                </a:solidFill>
              </a:rPr>
              <a:t>Komunikační vrstva: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816">
                <a:solidFill>
                  <a:schemeClr val="bg1"/>
                </a:solidFill>
              </a:rPr>
              <a:t>PLC, GPRS, RADIO, LAN, …</a:t>
            </a:r>
          </a:p>
        </p:txBody>
      </p:sp>
      <p:sp>
        <p:nvSpPr>
          <p:cNvPr id="16426" name="Oval 127"/>
          <p:cNvSpPr>
            <a:spLocks noChangeArrowheads="1"/>
          </p:cNvSpPr>
          <p:nvPr/>
        </p:nvSpPr>
        <p:spPr bwMode="auto">
          <a:xfrm>
            <a:off x="7104291" y="3429001"/>
            <a:ext cx="14253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7" name="Oval 128"/>
          <p:cNvSpPr>
            <a:spLocks noChangeArrowheads="1"/>
          </p:cNvSpPr>
          <p:nvPr/>
        </p:nvSpPr>
        <p:spPr bwMode="auto">
          <a:xfrm>
            <a:off x="7104291" y="3500270"/>
            <a:ext cx="14253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8" name="Oval 130"/>
          <p:cNvSpPr>
            <a:spLocks noChangeArrowheads="1"/>
          </p:cNvSpPr>
          <p:nvPr/>
        </p:nvSpPr>
        <p:spPr bwMode="auto">
          <a:xfrm>
            <a:off x="7463875" y="3429001"/>
            <a:ext cx="144157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29" name="Oval 131"/>
          <p:cNvSpPr>
            <a:spLocks noChangeArrowheads="1"/>
          </p:cNvSpPr>
          <p:nvPr/>
        </p:nvSpPr>
        <p:spPr bwMode="auto">
          <a:xfrm>
            <a:off x="7463875" y="3500270"/>
            <a:ext cx="144157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30" name="Line 132"/>
          <p:cNvSpPr>
            <a:spLocks noChangeShapeType="1"/>
          </p:cNvSpPr>
          <p:nvPr/>
        </p:nvSpPr>
        <p:spPr bwMode="auto">
          <a:xfrm>
            <a:off x="7175560" y="3284843"/>
            <a:ext cx="0" cy="14415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31" name="Line 133"/>
          <p:cNvSpPr>
            <a:spLocks noChangeShapeType="1"/>
          </p:cNvSpPr>
          <p:nvPr/>
        </p:nvSpPr>
        <p:spPr bwMode="auto">
          <a:xfrm>
            <a:off x="7535144" y="3284843"/>
            <a:ext cx="0" cy="14415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32" name="Line 134"/>
          <p:cNvSpPr>
            <a:spLocks noChangeShapeType="1"/>
          </p:cNvSpPr>
          <p:nvPr/>
        </p:nvSpPr>
        <p:spPr bwMode="auto">
          <a:xfrm>
            <a:off x="7535144" y="3644427"/>
            <a:ext cx="0" cy="57662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33" name="Line 135"/>
          <p:cNvSpPr>
            <a:spLocks noChangeShapeType="1"/>
          </p:cNvSpPr>
          <p:nvPr/>
        </p:nvSpPr>
        <p:spPr bwMode="auto">
          <a:xfrm>
            <a:off x="7175560" y="3644427"/>
            <a:ext cx="0" cy="57662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pic>
        <p:nvPicPr>
          <p:cNvPr id="16434" name="Picture 1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94" y="2923641"/>
            <a:ext cx="157115" cy="2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1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637" y="3429001"/>
            <a:ext cx="157116" cy="2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36" name="Line 143"/>
          <p:cNvSpPr>
            <a:spLocks noChangeShapeType="1"/>
          </p:cNvSpPr>
          <p:nvPr/>
        </p:nvSpPr>
        <p:spPr bwMode="auto">
          <a:xfrm>
            <a:off x="4943552" y="3715695"/>
            <a:ext cx="28831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pic>
        <p:nvPicPr>
          <p:cNvPr id="16437" name="Picture 1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865" y="2923641"/>
            <a:ext cx="157116" cy="2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8" name="Picture 125" descr="sl7000sm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79" y="2852372"/>
            <a:ext cx="367682" cy="43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9" name="Picture 124" descr="sl7000sm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50" y="2852372"/>
            <a:ext cx="369302" cy="43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0" name="Picture 1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504" y="2923641"/>
            <a:ext cx="157115" cy="2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1" name="Picture 118" descr="sl7000sm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9" y="2852372"/>
            <a:ext cx="367682" cy="43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2" name="Picture 1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975" y="2923641"/>
            <a:ext cx="157116" cy="2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3" name="Picture 123" descr="sl7000sm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042" y="2852372"/>
            <a:ext cx="369302" cy="43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4" name="Picture 119" descr="sl7000sm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104" y="3357733"/>
            <a:ext cx="361204" cy="43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45" name="Oval 147"/>
          <p:cNvSpPr>
            <a:spLocks noChangeArrowheads="1"/>
          </p:cNvSpPr>
          <p:nvPr/>
        </p:nvSpPr>
        <p:spPr bwMode="auto">
          <a:xfrm>
            <a:off x="6888865" y="3429001"/>
            <a:ext cx="14415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46" name="Oval 148"/>
          <p:cNvSpPr>
            <a:spLocks noChangeArrowheads="1"/>
          </p:cNvSpPr>
          <p:nvPr/>
        </p:nvSpPr>
        <p:spPr bwMode="auto">
          <a:xfrm>
            <a:off x="6888865" y="3500270"/>
            <a:ext cx="14415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47" name="Oval 149"/>
          <p:cNvSpPr>
            <a:spLocks noChangeArrowheads="1"/>
          </p:cNvSpPr>
          <p:nvPr/>
        </p:nvSpPr>
        <p:spPr bwMode="auto">
          <a:xfrm>
            <a:off x="6456394" y="3429001"/>
            <a:ext cx="144157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48" name="Oval 150"/>
          <p:cNvSpPr>
            <a:spLocks noChangeArrowheads="1"/>
          </p:cNvSpPr>
          <p:nvPr/>
        </p:nvSpPr>
        <p:spPr bwMode="auto">
          <a:xfrm>
            <a:off x="6456394" y="3500270"/>
            <a:ext cx="144157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49" name="Oval 153"/>
          <p:cNvSpPr>
            <a:spLocks noChangeArrowheads="1"/>
          </p:cNvSpPr>
          <p:nvPr/>
        </p:nvSpPr>
        <p:spPr bwMode="auto">
          <a:xfrm>
            <a:off x="8040504" y="3429001"/>
            <a:ext cx="144157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50" name="Oval 154"/>
          <p:cNvSpPr>
            <a:spLocks noChangeArrowheads="1"/>
          </p:cNvSpPr>
          <p:nvPr/>
        </p:nvSpPr>
        <p:spPr bwMode="auto">
          <a:xfrm>
            <a:off x="8040504" y="3500270"/>
            <a:ext cx="144157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51" name="Oval 155"/>
          <p:cNvSpPr>
            <a:spLocks noChangeArrowheads="1"/>
          </p:cNvSpPr>
          <p:nvPr/>
        </p:nvSpPr>
        <p:spPr bwMode="auto">
          <a:xfrm>
            <a:off x="8472975" y="3429001"/>
            <a:ext cx="14415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52" name="Oval 156"/>
          <p:cNvSpPr>
            <a:spLocks noChangeArrowheads="1"/>
          </p:cNvSpPr>
          <p:nvPr/>
        </p:nvSpPr>
        <p:spPr bwMode="auto">
          <a:xfrm>
            <a:off x="8472975" y="3500270"/>
            <a:ext cx="144158" cy="14415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53" name="Line 157"/>
          <p:cNvSpPr>
            <a:spLocks noChangeShapeType="1"/>
          </p:cNvSpPr>
          <p:nvPr/>
        </p:nvSpPr>
        <p:spPr bwMode="auto">
          <a:xfrm>
            <a:off x="6527662" y="3142306"/>
            <a:ext cx="0" cy="28669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54" name="Line 158"/>
          <p:cNvSpPr>
            <a:spLocks noChangeShapeType="1"/>
          </p:cNvSpPr>
          <p:nvPr/>
        </p:nvSpPr>
        <p:spPr bwMode="auto">
          <a:xfrm>
            <a:off x="6527662" y="3644427"/>
            <a:ext cx="0" cy="57662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55" name="Line 159"/>
          <p:cNvSpPr>
            <a:spLocks noChangeShapeType="1"/>
          </p:cNvSpPr>
          <p:nvPr/>
        </p:nvSpPr>
        <p:spPr bwMode="auto">
          <a:xfrm>
            <a:off x="6960134" y="3142306"/>
            <a:ext cx="0" cy="28669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56" name="Line 160"/>
          <p:cNvSpPr>
            <a:spLocks noChangeShapeType="1"/>
          </p:cNvSpPr>
          <p:nvPr/>
        </p:nvSpPr>
        <p:spPr bwMode="auto">
          <a:xfrm>
            <a:off x="6960134" y="3644427"/>
            <a:ext cx="0" cy="57662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57" name="Line 161"/>
          <p:cNvSpPr>
            <a:spLocks noChangeShapeType="1"/>
          </p:cNvSpPr>
          <p:nvPr/>
        </p:nvSpPr>
        <p:spPr bwMode="auto">
          <a:xfrm>
            <a:off x="8111773" y="3142306"/>
            <a:ext cx="0" cy="28669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58" name="Line 162"/>
          <p:cNvSpPr>
            <a:spLocks noChangeShapeType="1"/>
          </p:cNvSpPr>
          <p:nvPr/>
        </p:nvSpPr>
        <p:spPr bwMode="auto">
          <a:xfrm>
            <a:off x="8111773" y="3644427"/>
            <a:ext cx="0" cy="57662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59" name="Line 163"/>
          <p:cNvSpPr>
            <a:spLocks noChangeShapeType="1"/>
          </p:cNvSpPr>
          <p:nvPr/>
        </p:nvSpPr>
        <p:spPr bwMode="auto">
          <a:xfrm>
            <a:off x="8544244" y="3142306"/>
            <a:ext cx="0" cy="28669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460" name="Line 164"/>
          <p:cNvSpPr>
            <a:spLocks noChangeShapeType="1"/>
          </p:cNvSpPr>
          <p:nvPr/>
        </p:nvSpPr>
        <p:spPr bwMode="auto">
          <a:xfrm>
            <a:off x="8544244" y="3644427"/>
            <a:ext cx="0" cy="57662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pic>
        <p:nvPicPr>
          <p:cNvPr id="16461" name="Picture 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023" y="2852372"/>
            <a:ext cx="286694" cy="42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62" name="Text Box 165"/>
          <p:cNvSpPr txBox="1">
            <a:spLocks noChangeArrowheads="1"/>
          </p:cNvSpPr>
          <p:nvPr/>
        </p:nvSpPr>
        <p:spPr bwMode="auto">
          <a:xfrm rot="-5400000">
            <a:off x="5823883" y="2113869"/>
            <a:ext cx="1078750" cy="25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Velkoodběr</a:t>
            </a:r>
          </a:p>
        </p:txBody>
      </p:sp>
      <p:sp>
        <p:nvSpPr>
          <p:cNvPr id="16463" name="Text Box 166"/>
          <p:cNvSpPr txBox="1">
            <a:spLocks noChangeArrowheads="1"/>
          </p:cNvSpPr>
          <p:nvPr/>
        </p:nvSpPr>
        <p:spPr bwMode="auto">
          <a:xfrm rot="-5400000">
            <a:off x="6542240" y="2399754"/>
            <a:ext cx="503741" cy="25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OZE</a:t>
            </a:r>
          </a:p>
        </p:txBody>
      </p:sp>
      <p:sp>
        <p:nvSpPr>
          <p:cNvPr id="16464" name="Text Box 167"/>
          <p:cNvSpPr txBox="1">
            <a:spLocks noChangeArrowheads="1"/>
          </p:cNvSpPr>
          <p:nvPr/>
        </p:nvSpPr>
        <p:spPr bwMode="auto">
          <a:xfrm rot="-5400000">
            <a:off x="6903443" y="2401374"/>
            <a:ext cx="503740" cy="25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MVE</a:t>
            </a:r>
          </a:p>
        </p:txBody>
      </p:sp>
      <p:sp>
        <p:nvSpPr>
          <p:cNvPr id="16465" name="Text Box 168"/>
          <p:cNvSpPr txBox="1">
            <a:spLocks noChangeArrowheads="1"/>
          </p:cNvSpPr>
          <p:nvPr/>
        </p:nvSpPr>
        <p:spPr bwMode="auto">
          <a:xfrm rot="-5400000">
            <a:off x="6973902" y="2113869"/>
            <a:ext cx="1078750" cy="25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E- mobilita</a:t>
            </a:r>
          </a:p>
        </p:txBody>
      </p:sp>
      <p:sp>
        <p:nvSpPr>
          <p:cNvPr id="16466" name="Text Box 169"/>
          <p:cNvSpPr txBox="1">
            <a:spLocks noChangeArrowheads="1"/>
          </p:cNvSpPr>
          <p:nvPr/>
        </p:nvSpPr>
        <p:spPr bwMode="auto">
          <a:xfrm rot="-5400000">
            <a:off x="7407994" y="2113869"/>
            <a:ext cx="1078750" cy="25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Skladování EE</a:t>
            </a:r>
          </a:p>
        </p:txBody>
      </p:sp>
      <p:sp>
        <p:nvSpPr>
          <p:cNvPr id="16467" name="Text Box 170"/>
          <p:cNvSpPr txBox="1">
            <a:spLocks noChangeArrowheads="1"/>
          </p:cNvSpPr>
          <p:nvPr/>
        </p:nvSpPr>
        <p:spPr bwMode="auto">
          <a:xfrm rot="-5400000">
            <a:off x="7838846" y="2113869"/>
            <a:ext cx="1078750" cy="25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Předací místa</a:t>
            </a:r>
          </a:p>
        </p:txBody>
      </p:sp>
      <p:sp>
        <p:nvSpPr>
          <p:cNvPr id="16468" name="AutoShape 172"/>
          <p:cNvSpPr>
            <a:spLocks noChangeArrowheads="1"/>
          </p:cNvSpPr>
          <p:nvPr/>
        </p:nvSpPr>
        <p:spPr bwMode="auto">
          <a:xfrm>
            <a:off x="8544244" y="4292325"/>
            <a:ext cx="647898" cy="288315"/>
          </a:xfrm>
          <a:prstGeom prst="leftRightArrow">
            <a:avLst>
              <a:gd name="adj1" fmla="val 50000"/>
              <a:gd name="adj2" fmla="val 4494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69" name="AutoShape 175"/>
          <p:cNvSpPr>
            <a:spLocks noChangeArrowheads="1"/>
          </p:cNvSpPr>
          <p:nvPr/>
        </p:nvSpPr>
        <p:spPr bwMode="auto">
          <a:xfrm rot="5400000">
            <a:off x="-202378" y="3143925"/>
            <a:ext cx="4855995" cy="1619746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1110320983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742" y="10800"/>
                </a:moveTo>
                <a:cubicBezTo>
                  <a:pt x="2742" y="6349"/>
                  <a:pt x="6349" y="2742"/>
                  <a:pt x="10800" y="2742"/>
                </a:cubicBezTo>
                <a:cubicBezTo>
                  <a:pt x="15250" y="2741"/>
                  <a:pt x="18857" y="6349"/>
                  <a:pt x="18858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2742" y="1080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rot="10800000" vert="eaVert" wrap="none" lIns="91431" tIns="45716" rIns="91431" bIns="45716" anchor="ctr"/>
          <a:lstStyle/>
          <a:p>
            <a:endParaRPr lang="cs-CZ" sz="1837"/>
          </a:p>
        </p:txBody>
      </p:sp>
      <p:sp>
        <p:nvSpPr>
          <p:cNvPr id="16470" name="AutoShape 176"/>
          <p:cNvSpPr>
            <a:spLocks noChangeArrowheads="1"/>
          </p:cNvSpPr>
          <p:nvPr/>
        </p:nvSpPr>
        <p:spPr bwMode="auto">
          <a:xfrm rot="-5400000">
            <a:off x="7382078" y="3311570"/>
            <a:ext cx="4951560" cy="133143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760229187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142 w 21600"/>
              <a:gd name="T13" fmla="*/ 0 h 21600"/>
              <a:gd name="T14" fmla="*/ 21458 w 21600"/>
              <a:gd name="T15" fmla="*/ 120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428" y="9937"/>
                </a:moveTo>
                <a:cubicBezTo>
                  <a:pt x="3866" y="6197"/>
                  <a:pt x="7034" y="3377"/>
                  <a:pt x="10800" y="3378"/>
                </a:cubicBezTo>
                <a:cubicBezTo>
                  <a:pt x="14565" y="3378"/>
                  <a:pt x="17733" y="6197"/>
                  <a:pt x="18171" y="9937"/>
                </a:cubicBezTo>
                <a:lnTo>
                  <a:pt x="21526" y="9544"/>
                </a:lnTo>
                <a:cubicBezTo>
                  <a:pt x="20889" y="4102"/>
                  <a:pt x="16278" y="-1"/>
                  <a:pt x="10799" y="0"/>
                </a:cubicBezTo>
                <a:cubicBezTo>
                  <a:pt x="5321" y="0"/>
                  <a:pt x="710" y="4102"/>
                  <a:pt x="73" y="9544"/>
                </a:cubicBezTo>
                <a:lnTo>
                  <a:pt x="3428" y="9937"/>
                </a:lnTo>
                <a:close/>
              </a:path>
            </a:pathLst>
          </a:custGeom>
          <a:solidFill>
            <a:srgbClr val="CCFFCC"/>
          </a:solidFill>
          <a:ln w="952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1431" tIns="45716" rIns="91431" bIns="45716" anchor="ctr"/>
          <a:lstStyle/>
          <a:p>
            <a:endParaRPr lang="cs-CZ" sz="1837"/>
          </a:p>
        </p:txBody>
      </p:sp>
      <p:sp>
        <p:nvSpPr>
          <p:cNvPr id="16471" name="Rectangle 177"/>
          <p:cNvSpPr>
            <a:spLocks noChangeArrowheads="1"/>
          </p:cNvSpPr>
          <p:nvPr/>
        </p:nvSpPr>
        <p:spPr bwMode="auto">
          <a:xfrm>
            <a:off x="1681385" y="2256306"/>
            <a:ext cx="719167" cy="434092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2" name="Rectangle 178"/>
          <p:cNvSpPr>
            <a:spLocks noChangeArrowheads="1"/>
          </p:cNvSpPr>
          <p:nvPr/>
        </p:nvSpPr>
        <p:spPr bwMode="auto">
          <a:xfrm>
            <a:off x="1671667" y="2823217"/>
            <a:ext cx="719167" cy="432471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3" name="Rectangle 179"/>
          <p:cNvSpPr>
            <a:spLocks noChangeArrowheads="1"/>
          </p:cNvSpPr>
          <p:nvPr/>
        </p:nvSpPr>
        <p:spPr bwMode="auto">
          <a:xfrm>
            <a:off x="1661948" y="3360972"/>
            <a:ext cx="719167" cy="432471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4" name="Rectangle 180"/>
          <p:cNvSpPr>
            <a:spLocks noChangeArrowheads="1"/>
          </p:cNvSpPr>
          <p:nvPr/>
        </p:nvSpPr>
        <p:spPr bwMode="auto">
          <a:xfrm>
            <a:off x="1660328" y="3906825"/>
            <a:ext cx="719167" cy="434092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5" name="Rectangle 181"/>
          <p:cNvSpPr>
            <a:spLocks noChangeArrowheads="1"/>
          </p:cNvSpPr>
          <p:nvPr/>
        </p:nvSpPr>
        <p:spPr bwMode="auto">
          <a:xfrm>
            <a:off x="1661948" y="4493173"/>
            <a:ext cx="719167" cy="434092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6" name="Rectangle 182"/>
          <p:cNvSpPr>
            <a:spLocks noChangeArrowheads="1"/>
          </p:cNvSpPr>
          <p:nvPr/>
        </p:nvSpPr>
        <p:spPr bwMode="auto">
          <a:xfrm>
            <a:off x="1652230" y="5069803"/>
            <a:ext cx="719167" cy="432472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7" name="Rectangle 183"/>
          <p:cNvSpPr>
            <a:spLocks noChangeArrowheads="1"/>
          </p:cNvSpPr>
          <p:nvPr/>
        </p:nvSpPr>
        <p:spPr bwMode="auto">
          <a:xfrm>
            <a:off x="9695883" y="2585113"/>
            <a:ext cx="719167" cy="434092"/>
          </a:xfrm>
          <a:prstGeom prst="rect">
            <a:avLst/>
          </a:prstGeom>
          <a:solidFill>
            <a:srgbClr val="CCFFCC"/>
          </a:solidFill>
          <a:ln w="952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8" name="Rectangle 184"/>
          <p:cNvSpPr>
            <a:spLocks noChangeArrowheads="1"/>
          </p:cNvSpPr>
          <p:nvPr/>
        </p:nvSpPr>
        <p:spPr bwMode="auto">
          <a:xfrm>
            <a:off x="9686165" y="3161743"/>
            <a:ext cx="719167" cy="432472"/>
          </a:xfrm>
          <a:prstGeom prst="rect">
            <a:avLst/>
          </a:prstGeom>
          <a:solidFill>
            <a:srgbClr val="CCFFCC"/>
          </a:solidFill>
          <a:ln w="952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79" name="Rectangle 185"/>
          <p:cNvSpPr>
            <a:spLocks noChangeArrowheads="1"/>
          </p:cNvSpPr>
          <p:nvPr/>
        </p:nvSpPr>
        <p:spPr bwMode="auto">
          <a:xfrm>
            <a:off x="9695883" y="3738373"/>
            <a:ext cx="719167" cy="432472"/>
          </a:xfrm>
          <a:prstGeom prst="rect">
            <a:avLst/>
          </a:prstGeom>
          <a:solidFill>
            <a:srgbClr val="CCFFCC"/>
          </a:solidFill>
          <a:ln w="952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80" name="Rectangle 186"/>
          <p:cNvSpPr>
            <a:spLocks noChangeArrowheads="1"/>
          </p:cNvSpPr>
          <p:nvPr/>
        </p:nvSpPr>
        <p:spPr bwMode="auto">
          <a:xfrm>
            <a:off x="9686165" y="4361974"/>
            <a:ext cx="719167" cy="434092"/>
          </a:xfrm>
          <a:prstGeom prst="rect">
            <a:avLst/>
          </a:prstGeom>
          <a:solidFill>
            <a:srgbClr val="CCFFCC"/>
          </a:solidFill>
          <a:ln w="952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81" name="Rectangle 187"/>
          <p:cNvSpPr>
            <a:spLocks noChangeArrowheads="1"/>
          </p:cNvSpPr>
          <p:nvPr/>
        </p:nvSpPr>
        <p:spPr bwMode="auto">
          <a:xfrm>
            <a:off x="9686165" y="4977477"/>
            <a:ext cx="863324" cy="434092"/>
          </a:xfrm>
          <a:prstGeom prst="rect">
            <a:avLst/>
          </a:prstGeom>
          <a:solidFill>
            <a:srgbClr val="CCFFCC"/>
          </a:solidFill>
          <a:ln w="952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r>
              <a:rPr lang="cs-CZ" altLang="cs-CZ" sz="816"/>
              <a:t>    Regulace</a:t>
            </a:r>
          </a:p>
          <a:p>
            <a:pPr eaLnBrk="1" hangingPunct="1">
              <a:lnSpc>
                <a:spcPct val="100000"/>
              </a:lnSpc>
              <a:buSzTx/>
            </a:pPr>
            <a:r>
              <a:rPr lang="cs-CZ" altLang="cs-CZ" sz="816"/>
              <a:t>(terciální ČEPS)</a:t>
            </a:r>
          </a:p>
        </p:txBody>
      </p:sp>
      <p:sp>
        <p:nvSpPr>
          <p:cNvPr id="16482" name="Rectangle 189"/>
          <p:cNvSpPr>
            <a:spLocks noChangeArrowheads="1"/>
          </p:cNvSpPr>
          <p:nvPr/>
        </p:nvSpPr>
        <p:spPr bwMode="auto">
          <a:xfrm>
            <a:off x="9624614" y="5805166"/>
            <a:ext cx="719167" cy="434092"/>
          </a:xfrm>
          <a:prstGeom prst="rect">
            <a:avLst/>
          </a:prstGeom>
          <a:solidFill>
            <a:srgbClr val="FFFFCC"/>
          </a:solidFill>
          <a:ln w="2857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83" name="Text Box 23"/>
          <p:cNvSpPr txBox="1">
            <a:spLocks noChangeArrowheads="1"/>
          </p:cNvSpPr>
          <p:nvPr/>
        </p:nvSpPr>
        <p:spPr bwMode="auto">
          <a:xfrm>
            <a:off x="4366923" y="2636946"/>
            <a:ext cx="1153258" cy="314231"/>
          </a:xfrm>
          <a:prstGeom prst="rect">
            <a:avLst/>
          </a:prstGeom>
          <a:solidFill>
            <a:srgbClr val="C0C0C0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r>
              <a:rPr lang="cs-CZ" altLang="cs-CZ" sz="1224">
                <a:solidFill>
                  <a:schemeClr val="bg1"/>
                </a:solidFill>
              </a:rPr>
              <a:t>Koncentrátor</a:t>
            </a:r>
          </a:p>
        </p:txBody>
      </p:sp>
      <p:sp>
        <p:nvSpPr>
          <p:cNvPr id="16484" name="Rectangle 191"/>
          <p:cNvSpPr>
            <a:spLocks noChangeArrowheads="1"/>
          </p:cNvSpPr>
          <p:nvPr/>
        </p:nvSpPr>
        <p:spPr bwMode="auto">
          <a:xfrm>
            <a:off x="1704062" y="5805166"/>
            <a:ext cx="719167" cy="434092"/>
          </a:xfrm>
          <a:prstGeom prst="rect">
            <a:avLst/>
          </a:prstGeom>
          <a:solidFill>
            <a:srgbClr val="FFFFCC"/>
          </a:solidFill>
          <a:ln w="28575">
            <a:solidFill>
              <a:srgbClr val="FFCC66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485" name="Text Box 113"/>
          <p:cNvSpPr txBox="1">
            <a:spLocks noChangeArrowheads="1"/>
          </p:cNvSpPr>
          <p:nvPr/>
        </p:nvSpPr>
        <p:spPr bwMode="auto">
          <a:xfrm>
            <a:off x="1661949" y="2348631"/>
            <a:ext cx="792055" cy="2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 Biling</a:t>
            </a:r>
          </a:p>
        </p:txBody>
      </p:sp>
      <p:sp>
        <p:nvSpPr>
          <p:cNvPr id="16486" name="Text Box 114"/>
          <p:cNvSpPr txBox="1">
            <a:spLocks noChangeArrowheads="1"/>
          </p:cNvSpPr>
          <p:nvPr/>
        </p:nvSpPr>
        <p:spPr bwMode="auto">
          <a:xfrm>
            <a:off x="1661949" y="2944697"/>
            <a:ext cx="792055" cy="2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  CIS</a:t>
            </a:r>
          </a:p>
        </p:txBody>
      </p:sp>
      <p:sp>
        <p:nvSpPr>
          <p:cNvPr id="16487" name="Text Box 115"/>
          <p:cNvSpPr txBox="1">
            <a:spLocks noChangeArrowheads="1"/>
          </p:cNvSpPr>
          <p:nvPr/>
        </p:nvSpPr>
        <p:spPr bwMode="auto">
          <a:xfrm>
            <a:off x="1524270" y="3482453"/>
            <a:ext cx="918396" cy="25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/>
              <a:t>  CDS OTE</a:t>
            </a:r>
          </a:p>
        </p:txBody>
      </p:sp>
      <p:sp>
        <p:nvSpPr>
          <p:cNvPr id="16488" name="Text Box 116"/>
          <p:cNvSpPr txBox="1">
            <a:spLocks noChangeArrowheads="1"/>
          </p:cNvSpPr>
          <p:nvPr/>
        </p:nvSpPr>
        <p:spPr bwMode="auto">
          <a:xfrm>
            <a:off x="1640892" y="3897107"/>
            <a:ext cx="934593" cy="38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918">
                <a:solidFill>
                  <a:schemeClr val="bg1"/>
                </a:solidFill>
              </a:rPr>
              <a:t>Internetový portál</a:t>
            </a:r>
          </a:p>
        </p:txBody>
      </p:sp>
      <p:sp>
        <p:nvSpPr>
          <p:cNvPr id="16489" name="Text Box 117"/>
          <p:cNvSpPr txBox="1">
            <a:spLocks noChangeArrowheads="1"/>
          </p:cNvSpPr>
          <p:nvPr/>
        </p:nvSpPr>
        <p:spPr bwMode="auto">
          <a:xfrm>
            <a:off x="1671667" y="4512610"/>
            <a:ext cx="719167" cy="444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122">
                <a:solidFill>
                  <a:schemeClr val="bg1"/>
                </a:solidFill>
              </a:rPr>
              <a:t>Home Display</a:t>
            </a:r>
          </a:p>
        </p:txBody>
      </p:sp>
      <p:sp>
        <p:nvSpPr>
          <p:cNvPr id="16490" name="Text Box 118"/>
          <p:cNvSpPr txBox="1">
            <a:spLocks noChangeArrowheads="1"/>
          </p:cNvSpPr>
          <p:nvPr/>
        </p:nvSpPr>
        <p:spPr bwMode="auto">
          <a:xfrm>
            <a:off x="1670047" y="5079521"/>
            <a:ext cx="792056" cy="41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Predikční systémy</a:t>
            </a:r>
          </a:p>
        </p:txBody>
      </p:sp>
      <p:sp>
        <p:nvSpPr>
          <p:cNvPr id="16491" name="Text Box 119"/>
          <p:cNvSpPr txBox="1">
            <a:spLocks noChangeArrowheads="1"/>
          </p:cNvSpPr>
          <p:nvPr/>
        </p:nvSpPr>
        <p:spPr bwMode="auto">
          <a:xfrm>
            <a:off x="1775331" y="5805167"/>
            <a:ext cx="792055" cy="47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Smart home</a:t>
            </a:r>
          </a:p>
        </p:txBody>
      </p:sp>
      <p:sp>
        <p:nvSpPr>
          <p:cNvPr id="16492" name="Text Box 120"/>
          <p:cNvSpPr txBox="1">
            <a:spLocks noChangeArrowheads="1"/>
          </p:cNvSpPr>
          <p:nvPr/>
        </p:nvSpPr>
        <p:spPr bwMode="auto">
          <a:xfrm>
            <a:off x="9830322" y="2667721"/>
            <a:ext cx="432472" cy="2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TIS</a:t>
            </a:r>
          </a:p>
        </p:txBody>
      </p:sp>
      <p:sp>
        <p:nvSpPr>
          <p:cNvPr id="16493" name="Text Box 121"/>
          <p:cNvSpPr txBox="1">
            <a:spLocks noChangeArrowheads="1"/>
          </p:cNvSpPr>
          <p:nvPr/>
        </p:nvSpPr>
        <p:spPr bwMode="auto">
          <a:xfrm>
            <a:off x="9786589" y="3320478"/>
            <a:ext cx="505360" cy="2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GIS</a:t>
            </a:r>
          </a:p>
        </p:txBody>
      </p:sp>
      <p:sp>
        <p:nvSpPr>
          <p:cNvPr id="16494" name="Text Box 122"/>
          <p:cNvSpPr txBox="1">
            <a:spLocks noChangeArrowheads="1"/>
          </p:cNvSpPr>
          <p:nvPr/>
        </p:nvSpPr>
        <p:spPr bwMode="auto">
          <a:xfrm>
            <a:off x="9666728" y="3829078"/>
            <a:ext cx="827689" cy="2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SCADA</a:t>
            </a:r>
          </a:p>
        </p:txBody>
      </p:sp>
      <p:sp>
        <p:nvSpPr>
          <p:cNvPr id="16495" name="Text Box 123"/>
          <p:cNvSpPr txBox="1">
            <a:spLocks noChangeArrowheads="1"/>
          </p:cNvSpPr>
          <p:nvPr/>
        </p:nvSpPr>
        <p:spPr bwMode="auto">
          <a:xfrm>
            <a:off x="9666728" y="4444581"/>
            <a:ext cx="827689" cy="2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RTUs</a:t>
            </a:r>
          </a:p>
        </p:txBody>
      </p:sp>
      <p:sp>
        <p:nvSpPr>
          <p:cNvPr id="16496" name="Text Box 124"/>
          <p:cNvSpPr txBox="1">
            <a:spLocks noChangeArrowheads="1"/>
          </p:cNvSpPr>
          <p:nvPr/>
        </p:nvSpPr>
        <p:spPr bwMode="auto">
          <a:xfrm>
            <a:off x="9624614" y="5805167"/>
            <a:ext cx="719167" cy="47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224">
                <a:solidFill>
                  <a:schemeClr val="bg1"/>
                </a:solidFill>
              </a:rPr>
              <a:t>Smart Grid</a:t>
            </a:r>
          </a:p>
        </p:txBody>
      </p:sp>
      <p:sp>
        <p:nvSpPr>
          <p:cNvPr id="16497" name="Text Box 125"/>
          <p:cNvSpPr txBox="1">
            <a:spLocks noChangeArrowheads="1"/>
          </p:cNvSpPr>
          <p:nvPr/>
        </p:nvSpPr>
        <p:spPr bwMode="auto">
          <a:xfrm rot="-5400000">
            <a:off x="8290755" y="3318149"/>
            <a:ext cx="2045737" cy="25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Sběrnice (Technologická)</a:t>
            </a:r>
          </a:p>
        </p:txBody>
      </p:sp>
      <p:sp>
        <p:nvSpPr>
          <p:cNvPr id="16498" name="Text Box 126"/>
          <p:cNvSpPr txBox="1">
            <a:spLocks noChangeArrowheads="1"/>
          </p:cNvSpPr>
          <p:nvPr/>
        </p:nvSpPr>
        <p:spPr bwMode="auto">
          <a:xfrm rot="-5400000">
            <a:off x="2278261" y="3352975"/>
            <a:ext cx="1253683" cy="25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1020">
                <a:solidFill>
                  <a:schemeClr val="bg1"/>
                </a:solidFill>
              </a:rPr>
              <a:t>Sběrnice (Utility)</a:t>
            </a:r>
          </a:p>
        </p:txBody>
      </p:sp>
      <p:sp>
        <p:nvSpPr>
          <p:cNvPr id="16499" name="AutoShape 174"/>
          <p:cNvSpPr>
            <a:spLocks noChangeArrowheads="1"/>
          </p:cNvSpPr>
          <p:nvPr/>
        </p:nvSpPr>
        <p:spPr bwMode="auto">
          <a:xfrm>
            <a:off x="2782812" y="5013112"/>
            <a:ext cx="792055" cy="288315"/>
          </a:xfrm>
          <a:prstGeom prst="leftRightArrow">
            <a:avLst>
              <a:gd name="adj1" fmla="val 50000"/>
              <a:gd name="adj2" fmla="val 5494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500" name="AutoShape 173"/>
          <p:cNvSpPr>
            <a:spLocks noChangeArrowheads="1"/>
          </p:cNvSpPr>
          <p:nvPr/>
        </p:nvSpPr>
        <p:spPr bwMode="auto">
          <a:xfrm>
            <a:off x="8544244" y="5084381"/>
            <a:ext cx="792056" cy="288315"/>
          </a:xfrm>
          <a:prstGeom prst="leftRightArrow">
            <a:avLst>
              <a:gd name="adj1" fmla="val 50000"/>
              <a:gd name="adj2" fmla="val 5494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80988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0775" indent="-2254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8450" indent="-2238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6125" indent="-223838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33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05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77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4925" indent="-223838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501" name="Line 129"/>
          <p:cNvSpPr>
            <a:spLocks noChangeShapeType="1"/>
          </p:cNvSpPr>
          <p:nvPr/>
        </p:nvSpPr>
        <p:spPr bwMode="auto">
          <a:xfrm>
            <a:off x="2288790" y="2492788"/>
            <a:ext cx="43247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2" name="Line 130"/>
          <p:cNvSpPr>
            <a:spLocks noChangeShapeType="1"/>
          </p:cNvSpPr>
          <p:nvPr/>
        </p:nvSpPr>
        <p:spPr bwMode="auto">
          <a:xfrm>
            <a:off x="2279071" y="3019205"/>
            <a:ext cx="50374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3" name="Line 131"/>
          <p:cNvSpPr>
            <a:spLocks noChangeShapeType="1"/>
          </p:cNvSpPr>
          <p:nvPr/>
        </p:nvSpPr>
        <p:spPr bwMode="auto">
          <a:xfrm>
            <a:off x="2351960" y="3605553"/>
            <a:ext cx="43085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4" name="Line 132"/>
          <p:cNvSpPr>
            <a:spLocks noChangeShapeType="1"/>
          </p:cNvSpPr>
          <p:nvPr/>
        </p:nvSpPr>
        <p:spPr bwMode="auto">
          <a:xfrm>
            <a:off x="2351960" y="4133590"/>
            <a:ext cx="43085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5" name="Line 133"/>
          <p:cNvSpPr>
            <a:spLocks noChangeShapeType="1"/>
          </p:cNvSpPr>
          <p:nvPr/>
        </p:nvSpPr>
        <p:spPr bwMode="auto">
          <a:xfrm>
            <a:off x="2342242" y="4737755"/>
            <a:ext cx="50212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6" name="Line 134"/>
          <p:cNvSpPr>
            <a:spLocks noChangeShapeType="1"/>
          </p:cNvSpPr>
          <p:nvPr/>
        </p:nvSpPr>
        <p:spPr bwMode="auto">
          <a:xfrm>
            <a:off x="2351961" y="5256073"/>
            <a:ext cx="35958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7" name="Line 135"/>
          <p:cNvSpPr>
            <a:spLocks noChangeShapeType="1"/>
          </p:cNvSpPr>
          <p:nvPr/>
        </p:nvSpPr>
        <p:spPr bwMode="auto">
          <a:xfrm>
            <a:off x="9461020" y="2810258"/>
            <a:ext cx="28669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8" name="Line 136"/>
          <p:cNvSpPr>
            <a:spLocks noChangeShapeType="1"/>
          </p:cNvSpPr>
          <p:nvPr/>
        </p:nvSpPr>
        <p:spPr bwMode="auto">
          <a:xfrm>
            <a:off x="9448062" y="3445198"/>
            <a:ext cx="35796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09" name="Line 137"/>
          <p:cNvSpPr>
            <a:spLocks noChangeShapeType="1"/>
          </p:cNvSpPr>
          <p:nvPr/>
        </p:nvSpPr>
        <p:spPr bwMode="auto">
          <a:xfrm>
            <a:off x="9428625" y="3982954"/>
            <a:ext cx="28669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10" name="Line 138"/>
          <p:cNvSpPr>
            <a:spLocks noChangeShapeType="1"/>
          </p:cNvSpPr>
          <p:nvPr/>
        </p:nvSpPr>
        <p:spPr bwMode="auto">
          <a:xfrm>
            <a:off x="10066804" y="4156266"/>
            <a:ext cx="0" cy="28831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11" name="Line 139"/>
          <p:cNvSpPr>
            <a:spLocks noChangeShapeType="1"/>
          </p:cNvSpPr>
          <p:nvPr/>
        </p:nvSpPr>
        <p:spPr bwMode="auto">
          <a:xfrm>
            <a:off x="9418907" y="5194523"/>
            <a:ext cx="28669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12" name="AutoShape 140"/>
          <p:cNvSpPr>
            <a:spLocks noChangeArrowheads="1"/>
          </p:cNvSpPr>
          <p:nvPr/>
        </p:nvSpPr>
        <p:spPr bwMode="auto">
          <a:xfrm>
            <a:off x="2855700" y="5661009"/>
            <a:ext cx="1511223" cy="918395"/>
          </a:xfrm>
          <a:prstGeom prst="wedgeRectCallout">
            <a:avLst>
              <a:gd name="adj1" fmla="val -79903"/>
              <a:gd name="adj2" fmla="val -13491"/>
            </a:avLst>
          </a:prstGeom>
          <a:solidFill>
            <a:srgbClr val="FFFFCC"/>
          </a:solidFill>
          <a:ln w="28575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513" name="AutoShape 141"/>
          <p:cNvSpPr>
            <a:spLocks noChangeArrowheads="1"/>
          </p:cNvSpPr>
          <p:nvPr/>
        </p:nvSpPr>
        <p:spPr bwMode="auto">
          <a:xfrm>
            <a:off x="7146405" y="5661010"/>
            <a:ext cx="2045737" cy="986424"/>
          </a:xfrm>
          <a:prstGeom prst="wedgeRectCallout">
            <a:avLst>
              <a:gd name="adj1" fmla="val 71852"/>
              <a:gd name="adj2" fmla="val -16009"/>
            </a:avLst>
          </a:prstGeom>
          <a:solidFill>
            <a:srgbClr val="FFFFCC"/>
          </a:solidFill>
          <a:ln w="28575" algn="ctr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/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SzTx/>
            </a:pPr>
            <a:endParaRPr lang="cs-CZ" altLang="cs-CZ" sz="1837">
              <a:solidFill>
                <a:schemeClr val="bg1"/>
              </a:solidFill>
            </a:endParaRPr>
          </a:p>
        </p:txBody>
      </p:sp>
      <p:sp>
        <p:nvSpPr>
          <p:cNvPr id="16514" name="Text Box 142"/>
          <p:cNvSpPr txBox="1">
            <a:spLocks noChangeArrowheads="1"/>
          </p:cNvSpPr>
          <p:nvPr/>
        </p:nvSpPr>
        <p:spPr bwMode="auto">
          <a:xfrm>
            <a:off x="2855701" y="5733898"/>
            <a:ext cx="2376166" cy="885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918">
                <a:solidFill>
                  <a:schemeClr val="bg1"/>
                </a:solidFill>
              </a:rPr>
              <a:t>- ovládání spotřebičů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918">
                <a:solidFill>
                  <a:schemeClr val="bg1"/>
                </a:solidFill>
              </a:rPr>
              <a:t>- zabezpečení domova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Char char="-"/>
            </a:pPr>
            <a:r>
              <a:rPr lang="cs-CZ" altLang="cs-CZ" sz="918">
                <a:solidFill>
                  <a:schemeClr val="bg1"/>
                </a:solidFill>
              </a:rPr>
              <a:t> optimalizace spotřeby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Char char="-"/>
            </a:pPr>
            <a:r>
              <a:rPr lang="cs-CZ" altLang="cs-CZ" sz="918">
                <a:solidFill>
                  <a:schemeClr val="bg1"/>
                </a:solidFill>
              </a:rPr>
              <a:t> domovní management</a:t>
            </a:r>
          </a:p>
        </p:txBody>
      </p:sp>
      <p:sp>
        <p:nvSpPr>
          <p:cNvPr id="16515" name="Text Box 143"/>
          <p:cNvSpPr txBox="1">
            <a:spLocks noChangeArrowheads="1"/>
          </p:cNvSpPr>
          <p:nvPr/>
        </p:nvSpPr>
        <p:spPr bwMode="auto">
          <a:xfrm>
            <a:off x="7185279" y="5661010"/>
            <a:ext cx="1933975" cy="100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>
            <a:lvl1pPr defTabSz="895350">
              <a:lnSpc>
                <a:spcPct val="110000"/>
              </a:lnSpc>
              <a:buSzPct val="12000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142875" defTabSz="895350">
              <a:lnSpc>
                <a:spcPct val="110000"/>
              </a:lnSpc>
              <a:buClr>
                <a:srgbClr val="EF4632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149225" defTabSz="895350">
              <a:lnSpc>
                <a:spcPct val="11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134938" defTabSz="895350">
              <a:lnSpc>
                <a:spcPct val="110000"/>
              </a:lnSpc>
              <a:buSzPct val="89000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149225" defTabSz="895350">
              <a:lnSpc>
                <a:spcPct val="110000"/>
              </a:lnSpc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149225" defTabSz="89535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918">
                <a:solidFill>
                  <a:schemeClr val="bg1"/>
                </a:solidFill>
              </a:rPr>
              <a:t>- </a:t>
            </a:r>
            <a:r>
              <a:rPr lang="cs-CZ" altLang="cs-CZ" sz="816">
                <a:solidFill>
                  <a:schemeClr val="bg1"/>
                </a:solidFill>
              </a:rPr>
              <a:t>optimalizace provozu sítí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816">
                <a:solidFill>
                  <a:schemeClr val="bg1"/>
                </a:solidFill>
              </a:rPr>
              <a:t>- výpočty, bilance sítí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Char char="-"/>
            </a:pPr>
            <a:r>
              <a:rPr lang="cs-CZ" altLang="cs-CZ" sz="816">
                <a:solidFill>
                  <a:schemeClr val="bg1"/>
                </a:solidFill>
              </a:rPr>
              <a:t> detekce netechnických ztrát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Char char="-"/>
            </a:pPr>
            <a:r>
              <a:rPr lang="cs-CZ" altLang="cs-CZ" sz="816">
                <a:solidFill>
                  <a:schemeClr val="bg1"/>
                </a:solidFill>
              </a:rPr>
              <a:t> vyšší bezpečnost dodávek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</a:pPr>
            <a:r>
              <a:rPr lang="cs-CZ" altLang="cs-CZ" sz="816">
                <a:solidFill>
                  <a:schemeClr val="bg1"/>
                </a:solidFill>
              </a:rPr>
              <a:t>  (předcházení stavů nouze)</a:t>
            </a:r>
          </a:p>
        </p:txBody>
      </p:sp>
      <p:pic>
        <p:nvPicPr>
          <p:cNvPr id="16516" name="Picture 84" descr="G1_6S_G2_5S_G4S_Steel_Case_Gas_Met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313" y="1469110"/>
            <a:ext cx="430852" cy="43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17" name="Picture 86" descr="__main_norma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029" y="1485308"/>
            <a:ext cx="398457" cy="39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18" name="Picture 91" descr="__main_norma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06" y="1501505"/>
            <a:ext cx="398457" cy="39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19" name="Picture 90" descr="114734577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033" y="1501505"/>
            <a:ext cx="432472" cy="43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520" name="Picture 92" descr="__main_norma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662" y="1499885"/>
            <a:ext cx="398457" cy="39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21" name="Picture 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899" y="2057077"/>
            <a:ext cx="288315" cy="42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22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436" y="2016584"/>
            <a:ext cx="286695" cy="42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23" name="Line 99"/>
          <p:cNvSpPr>
            <a:spLocks noChangeShapeType="1"/>
          </p:cNvSpPr>
          <p:nvPr/>
        </p:nvSpPr>
        <p:spPr bwMode="auto">
          <a:xfrm>
            <a:off x="5848989" y="1810876"/>
            <a:ext cx="0" cy="28669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837">
              <a:solidFill>
                <a:schemeClr val="bg1"/>
              </a:solidFill>
            </a:endParaRPr>
          </a:p>
        </p:txBody>
      </p:sp>
      <p:pic>
        <p:nvPicPr>
          <p:cNvPr id="16524" name="Picture 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354" y="1985808"/>
            <a:ext cx="286694" cy="42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25" name="Line 145"/>
          <p:cNvSpPr>
            <a:spLocks noChangeShapeType="1"/>
          </p:cNvSpPr>
          <p:nvPr/>
        </p:nvSpPr>
        <p:spPr bwMode="auto">
          <a:xfrm flipH="1" flipV="1">
            <a:off x="3537613" y="1882144"/>
            <a:ext cx="341766" cy="15549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362" tIns="40182" rIns="80362" bIns="40182" anchor="ctr"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26" name="Line 146"/>
          <p:cNvSpPr>
            <a:spLocks noChangeShapeType="1"/>
          </p:cNvSpPr>
          <p:nvPr/>
        </p:nvSpPr>
        <p:spPr bwMode="auto">
          <a:xfrm flipV="1">
            <a:off x="3863182" y="1857849"/>
            <a:ext cx="257540" cy="17979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362" tIns="40182" rIns="80362" bIns="40182" anchor="ctr"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27" name="Line 147"/>
          <p:cNvSpPr>
            <a:spLocks noChangeShapeType="1"/>
          </p:cNvSpPr>
          <p:nvPr/>
        </p:nvSpPr>
        <p:spPr bwMode="auto">
          <a:xfrm>
            <a:off x="4673054" y="1849750"/>
            <a:ext cx="249441" cy="14091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362" tIns="40182" rIns="80362" bIns="40182" anchor="ctr"/>
          <a:lstStyle/>
          <a:p>
            <a:endParaRPr lang="cs-CZ" sz="1837">
              <a:solidFill>
                <a:schemeClr val="bg1"/>
              </a:solidFill>
            </a:endParaRPr>
          </a:p>
        </p:txBody>
      </p:sp>
      <p:sp>
        <p:nvSpPr>
          <p:cNvPr id="16528" name="Line 148"/>
          <p:cNvSpPr>
            <a:spLocks noChangeShapeType="1"/>
          </p:cNvSpPr>
          <p:nvPr/>
        </p:nvSpPr>
        <p:spPr bwMode="auto">
          <a:xfrm flipV="1">
            <a:off x="4922495" y="1888624"/>
            <a:ext cx="310991" cy="9394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362" tIns="40182" rIns="80362" bIns="40182" anchor="ctr"/>
          <a:lstStyle/>
          <a:p>
            <a:endParaRPr lang="cs-CZ" sz="183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01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776" y="85661"/>
            <a:ext cx="8534400" cy="1507067"/>
          </a:xfrm>
        </p:spPr>
        <p:txBody>
          <a:bodyPr/>
          <a:lstStyle/>
          <a:p>
            <a:pPr>
              <a:defRPr/>
            </a:pPr>
            <a:r>
              <a:rPr lang="cs-CZ" b="1" dirty="0"/>
              <a:t>VYHLÁŠKA O kvalitě dodávek</a:t>
            </a:r>
          </a:p>
        </p:txBody>
      </p:sp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F609323C-BEDD-48C4-9EB2-593D1AA374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6237990"/>
              </p:ext>
            </p:extLst>
          </p:nvPr>
        </p:nvGraphicFramePr>
        <p:xfrm>
          <a:off x="727834" y="3044300"/>
          <a:ext cx="10018713" cy="381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2">
            <a:extLst>
              <a:ext uri="{FF2B5EF4-FFF2-40B4-BE49-F238E27FC236}">
                <a16:creationId xmlns:a16="http://schemas.microsoft.com/office/drawing/2014/main" id="{80520B72-C4E7-665A-F439-87DC5FD29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782" y="1247288"/>
            <a:ext cx="2977911" cy="186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Výklad - Energetika zblízka - Svět energie.cz">
            <a:extLst>
              <a:ext uri="{FF2B5EF4-FFF2-40B4-BE49-F238E27FC236}">
                <a16:creationId xmlns:a16="http://schemas.microsoft.com/office/drawing/2014/main" id="{E8A33013-C3B4-6CCC-DB80-23BDC6EA0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219" y="464987"/>
            <a:ext cx="3876017" cy="257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88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190501"/>
            <a:ext cx="10018713" cy="1016000"/>
          </a:xfrm>
        </p:spPr>
        <p:txBody>
          <a:bodyPr>
            <a:normAutofit/>
          </a:bodyPr>
          <a:lstStyle/>
          <a:p>
            <a:r>
              <a:rPr lang="cs-CZ" b="1" dirty="0"/>
              <a:t>Vyhodnocení kvality energie</a:t>
            </a:r>
          </a:p>
        </p:txBody>
      </p:sp>
      <p:pic>
        <p:nvPicPr>
          <p:cNvPr id="5" name="Picture 2" descr="Výsledek obrázku pro r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176" y="1678973"/>
            <a:ext cx="2180854" cy="144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e-mega.cz/images/obr_meg35g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361" y="3887876"/>
            <a:ext cx="2898930" cy="241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442" y="1335930"/>
            <a:ext cx="2143125" cy="21431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66" y="3794547"/>
            <a:ext cx="5104489" cy="2601109"/>
          </a:xfrm>
          <a:prstGeom prst="rect">
            <a:avLst/>
          </a:prstGeom>
        </p:spPr>
      </p:pic>
      <p:pic>
        <p:nvPicPr>
          <p:cNvPr id="1026" name="Picture 2" descr="ELVAC RTU v kabelových sítích – VN rozvaděče, distribuční trafostanice">
            <a:extLst>
              <a:ext uri="{FF2B5EF4-FFF2-40B4-BE49-F238E27FC236}">
                <a16:creationId xmlns:a16="http://schemas.microsoft.com/office/drawing/2014/main" id="{27E1D7CD-7A1F-FA8E-DD4D-74AB2366D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489" y="1335930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Kvalitoměry třídy S">
            <a:extLst>
              <a:ext uri="{FF2B5EF4-FFF2-40B4-BE49-F238E27FC236}">
                <a16:creationId xmlns:a16="http://schemas.microsoft.com/office/drawing/2014/main" id="{DFD8BA52-6AB1-BE68-B7AE-4D5A19548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9" y="1608224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283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153" y="0"/>
            <a:ext cx="8534401" cy="63956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VYHLÁŠKA O kvalitě dodávek</a:t>
            </a:r>
            <a:endParaRPr lang="cs-CZ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8EC7B3C-28F6-C74D-0E01-E3A424A38C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773861"/>
              </p:ext>
            </p:extLst>
          </p:nvPr>
        </p:nvGraphicFramePr>
        <p:xfrm>
          <a:off x="209082" y="600635"/>
          <a:ext cx="11884305" cy="5393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7638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701440" y="391967"/>
            <a:ext cx="6973002" cy="37578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2449" b="1" dirty="0"/>
              <a:t>Rozvaděč měření   DTS 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325648" y="2417131"/>
            <a:ext cx="8255840" cy="4525567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cs-CZ" sz="1837" b="1" dirty="0">
                <a:solidFill>
                  <a:schemeClr val="tx1"/>
                </a:solidFill>
              </a:rPr>
              <a:t>Příklad vybavení na DTS</a:t>
            </a:r>
            <a:endParaRPr lang="cs-CZ" sz="1428" b="1" dirty="0">
              <a:solidFill>
                <a:schemeClr val="tx1"/>
              </a:solidFill>
            </a:endParaRPr>
          </a:p>
          <a:p>
            <a:pPr eaLnBrk="1" hangingPunct="1">
              <a:buFontTx/>
              <a:buAutoNum type="arabicPeriod"/>
              <a:defRPr/>
            </a:pPr>
            <a:r>
              <a:rPr lang="cs-CZ" sz="1428" b="1" dirty="0">
                <a:solidFill>
                  <a:schemeClr val="tx1"/>
                </a:solidFill>
              </a:rPr>
              <a:t>SIEM – součtový elektroměr</a:t>
            </a:r>
          </a:p>
          <a:p>
            <a:pPr eaLnBrk="1" hangingPunct="1">
              <a:buFontTx/>
              <a:buAutoNum type="arabicPeriod"/>
              <a:defRPr/>
            </a:pPr>
            <a:r>
              <a:rPr lang="cs-CZ" sz="1428" b="1" dirty="0">
                <a:solidFill>
                  <a:schemeClr val="tx1"/>
                </a:solidFill>
              </a:rPr>
              <a:t>Koncentrátor</a:t>
            </a:r>
          </a:p>
          <a:p>
            <a:pPr eaLnBrk="1" hangingPunct="1">
              <a:buFontTx/>
              <a:buAutoNum type="arabicPeriod"/>
              <a:defRPr/>
            </a:pPr>
            <a:r>
              <a:rPr lang="cs-CZ" sz="1428" b="1" dirty="0">
                <a:solidFill>
                  <a:schemeClr val="tx1"/>
                </a:solidFill>
              </a:rPr>
              <a:t>Skalár</a:t>
            </a:r>
          </a:p>
          <a:p>
            <a:pPr eaLnBrk="1" hangingPunct="1">
              <a:buFontTx/>
              <a:buAutoNum type="arabicPeriod"/>
              <a:defRPr/>
            </a:pPr>
            <a:r>
              <a:rPr lang="cs-CZ" sz="1428" b="1" dirty="0">
                <a:solidFill>
                  <a:schemeClr val="tx1"/>
                </a:solidFill>
              </a:rPr>
              <a:t>AILO = monitoring výpadků vývodů</a:t>
            </a:r>
          </a:p>
          <a:p>
            <a:pPr eaLnBrk="1" hangingPunct="1">
              <a:buFontTx/>
              <a:buAutoNum type="arabicPeriod"/>
              <a:defRPr/>
            </a:pPr>
            <a:r>
              <a:rPr lang="cs-CZ" sz="1428" b="1" dirty="0">
                <a:solidFill>
                  <a:schemeClr val="tx1"/>
                </a:solidFill>
              </a:rPr>
              <a:t>UPS</a:t>
            </a:r>
          </a:p>
          <a:p>
            <a:pPr eaLnBrk="1" hangingPunct="1">
              <a:buFontTx/>
              <a:buAutoNum type="arabicPeriod"/>
              <a:defRPr/>
            </a:pPr>
            <a:r>
              <a:rPr lang="cs-CZ" sz="1428" b="1" dirty="0">
                <a:solidFill>
                  <a:schemeClr val="tx1"/>
                </a:solidFill>
              </a:rPr>
              <a:t>topení, teploměr</a:t>
            </a:r>
          </a:p>
          <a:p>
            <a:pPr eaLnBrk="1" hangingPunct="1">
              <a:buFontTx/>
              <a:buAutoNum type="arabicPeriod"/>
              <a:defRPr/>
            </a:pPr>
            <a:r>
              <a:rPr lang="cs-CZ" sz="1428" b="1" dirty="0">
                <a:solidFill>
                  <a:schemeClr val="tx1"/>
                </a:solidFill>
              </a:rPr>
              <a:t>Svorkovnice</a:t>
            </a:r>
          </a:p>
          <a:p>
            <a:pPr eaLnBrk="1" hangingPunct="1">
              <a:buFontTx/>
              <a:buAutoNum type="arabicPeriod"/>
              <a:defRPr/>
            </a:pPr>
            <a:endParaRPr lang="cs-CZ" sz="1428" b="1" dirty="0">
              <a:solidFill>
                <a:schemeClr val="tx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cs-CZ" sz="1428" b="1" dirty="0">
                <a:solidFill>
                  <a:schemeClr val="tx1"/>
                </a:solidFill>
              </a:rPr>
              <a:t>Výzvy:</a:t>
            </a:r>
          </a:p>
          <a:p>
            <a:pPr marL="0" indent="0" eaLnBrk="1" hangingPunct="1">
              <a:buNone/>
              <a:defRPr/>
            </a:pPr>
            <a:r>
              <a:rPr lang="cs-CZ" sz="1428" b="1" dirty="0">
                <a:solidFill>
                  <a:schemeClr val="tx1"/>
                </a:solidFill>
              </a:rPr>
              <a:t>Lokální řízení</a:t>
            </a:r>
          </a:p>
          <a:p>
            <a:pPr marL="0" indent="0" eaLnBrk="1" hangingPunct="1">
              <a:buNone/>
              <a:defRPr/>
            </a:pPr>
            <a:r>
              <a:rPr lang="cs-CZ" sz="1428" b="1" dirty="0">
                <a:solidFill>
                  <a:schemeClr val="tx1"/>
                </a:solidFill>
              </a:rPr>
              <a:t>Dispečerský monitoring</a:t>
            </a:r>
          </a:p>
          <a:p>
            <a:pPr marL="0" indent="0" eaLnBrk="1" hangingPunct="1">
              <a:buNone/>
              <a:defRPr/>
            </a:pPr>
            <a:r>
              <a:rPr lang="cs-CZ" sz="1428" b="1" dirty="0">
                <a:solidFill>
                  <a:schemeClr val="tx1"/>
                </a:solidFill>
              </a:rPr>
              <a:t>Vyhodnocení po vývodech</a:t>
            </a:r>
          </a:p>
          <a:p>
            <a:pPr marL="0" indent="0" eaLnBrk="1" hangingPunct="1">
              <a:buNone/>
              <a:defRPr/>
            </a:pPr>
            <a:r>
              <a:rPr lang="cs-CZ" sz="1428" b="1" dirty="0">
                <a:solidFill>
                  <a:schemeClr val="tx1"/>
                </a:solidFill>
              </a:rPr>
              <a:t>Vyhodnocení po fázích</a:t>
            </a:r>
          </a:p>
          <a:p>
            <a:pPr marL="0" indent="0" eaLnBrk="1" hangingPunct="1">
              <a:buNone/>
              <a:defRPr/>
            </a:pPr>
            <a:endParaRPr lang="cs-CZ" sz="1428" b="1" dirty="0">
              <a:solidFill>
                <a:schemeClr val="tx1"/>
              </a:solidFill>
            </a:endParaRPr>
          </a:p>
          <a:p>
            <a:pPr eaLnBrk="1" hangingPunct="1">
              <a:buFontTx/>
              <a:buAutoNum type="arabicPeriod"/>
              <a:defRPr/>
            </a:pPr>
            <a:endParaRPr lang="cs-CZ" sz="1428" dirty="0"/>
          </a:p>
          <a:p>
            <a:pPr eaLnBrk="1" hangingPunct="1">
              <a:buFontTx/>
              <a:buAutoNum type="arabicPeriod"/>
              <a:defRPr/>
            </a:pPr>
            <a:endParaRPr lang="cs-CZ" sz="1428" dirty="0"/>
          </a:p>
          <a:p>
            <a:pPr marL="0" indent="0">
              <a:defRPr/>
            </a:pPr>
            <a:endParaRPr lang="cs-CZ" sz="1428" dirty="0"/>
          </a:p>
          <a:p>
            <a:pPr eaLnBrk="1" hangingPunct="1">
              <a:buFontTx/>
              <a:buAutoNum type="arabicPeriod"/>
              <a:defRPr/>
            </a:pPr>
            <a:endParaRPr lang="cs-CZ" sz="1428" dirty="0"/>
          </a:p>
          <a:p>
            <a:pPr eaLnBrk="1" hangingPunct="1">
              <a:buFontTx/>
              <a:buAutoNum type="arabicPeriod"/>
              <a:defRPr/>
            </a:pPr>
            <a:endParaRPr lang="cs-CZ" sz="1428" dirty="0"/>
          </a:p>
          <a:p>
            <a:pPr marL="0" indent="0">
              <a:defRPr/>
            </a:pPr>
            <a:endParaRPr lang="cs-CZ" sz="1428" dirty="0"/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270" y="579857"/>
            <a:ext cx="4288930" cy="5722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TextovéPole 1"/>
          <p:cNvSpPr txBox="1">
            <a:spLocks noChangeArrowheads="1"/>
          </p:cNvSpPr>
          <p:nvPr/>
        </p:nvSpPr>
        <p:spPr bwMode="auto">
          <a:xfrm>
            <a:off x="7674442" y="2994910"/>
            <a:ext cx="322533" cy="382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37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198" name="Obdélník 2"/>
          <p:cNvSpPr>
            <a:spLocks noChangeArrowheads="1"/>
          </p:cNvSpPr>
          <p:nvPr/>
        </p:nvSpPr>
        <p:spPr bwMode="auto">
          <a:xfrm>
            <a:off x="8675444" y="2790822"/>
            <a:ext cx="293093" cy="31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28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199" name="Obdélník 7"/>
          <p:cNvSpPr>
            <a:spLocks noChangeArrowheads="1"/>
          </p:cNvSpPr>
          <p:nvPr/>
        </p:nvSpPr>
        <p:spPr bwMode="auto">
          <a:xfrm>
            <a:off x="9644051" y="2633706"/>
            <a:ext cx="293093" cy="31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28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200" name="Obdélník 8"/>
          <p:cNvSpPr>
            <a:spLocks noChangeArrowheads="1"/>
          </p:cNvSpPr>
          <p:nvPr/>
        </p:nvSpPr>
        <p:spPr bwMode="auto">
          <a:xfrm>
            <a:off x="8468117" y="3657385"/>
            <a:ext cx="293093" cy="31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28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201" name="Obdélník 9"/>
          <p:cNvSpPr>
            <a:spLocks noChangeArrowheads="1"/>
          </p:cNvSpPr>
          <p:nvPr/>
        </p:nvSpPr>
        <p:spPr bwMode="auto">
          <a:xfrm>
            <a:off x="7384507" y="4520709"/>
            <a:ext cx="293093" cy="31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28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202" name="Obdélník 10"/>
          <p:cNvSpPr>
            <a:spLocks noChangeArrowheads="1"/>
          </p:cNvSpPr>
          <p:nvPr/>
        </p:nvSpPr>
        <p:spPr bwMode="auto">
          <a:xfrm>
            <a:off x="7528664" y="5150790"/>
            <a:ext cx="293093" cy="31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28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203" name="Obdélník 10"/>
          <p:cNvSpPr>
            <a:spLocks noChangeArrowheads="1"/>
          </p:cNvSpPr>
          <p:nvPr/>
        </p:nvSpPr>
        <p:spPr bwMode="auto">
          <a:xfrm>
            <a:off x="8764529" y="5178326"/>
            <a:ext cx="293093" cy="31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28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699" y="3816591"/>
            <a:ext cx="3857656" cy="256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759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30" y="-73211"/>
            <a:ext cx="8534401" cy="1422400"/>
          </a:xfrm>
        </p:spPr>
        <p:txBody>
          <a:bodyPr>
            <a:normAutofit/>
          </a:bodyPr>
          <a:lstStyle/>
          <a:p>
            <a:r>
              <a:rPr lang="cs-CZ" dirty="0"/>
              <a:t>Paragrafové znění nového Energetického zákona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166" y="1349189"/>
            <a:ext cx="8534400" cy="149860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19 </a:t>
            </a:r>
            <a:r>
              <a:rPr lang="cs-CZ" sz="7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Povinnosti vybraných držitelů licence ve vztahu k účastníkovi trhu 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algn="just">
              <a:lnSpc>
                <a:spcPct val="117000"/>
              </a:lnSpc>
              <a:spcAft>
                <a:spcPts val="12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Provozovatel distribuční soustavy v elektroenergetice  je dále povinen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dodržovat prováděcím právním předpisem stanovené parametry a standardy kvality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přenosu, přepravy nebo distribuce energie, zejména ohledně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965" indent="-269875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přerušení přenosu, přepravy nebo distribuce energie, 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965" indent="-269875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bezpečnosti a spolehlivosti přenosu, přepravy nebo distribuce energie,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965" indent="-269875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umožnění připojení k soustavě,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965" indent="-269875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umožnění přenosu, přepravy nebo distribuce energie,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965" indent="-269875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měření a reklamace měření a 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965" indent="-269875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vyúčtování a reklamace vyúčtování,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písemně odůvodnit odmítnutí připojení zařízení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 soustavě a je-li možné zařízení připojit za jiných podmínek, písemně takovou skutečnost žadateli sdělit.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531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742" y="461682"/>
            <a:ext cx="10907152" cy="149860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06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7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20 Povinnosti držitele licence</a:t>
            </a:r>
          </a:p>
          <a:p>
            <a:pPr marL="342900" lvl="0" indent="-342900" algn="just">
              <a:lnSpc>
                <a:spcPct val="117000"/>
              </a:lnSpc>
              <a:spcAft>
                <a:spcPts val="1200"/>
              </a:spcAft>
              <a:buFont typeface="+mj-lt"/>
              <a:buAutoNum type="arabicParenBoth"/>
            </a:pPr>
            <a:r>
              <a:rPr lang="cs-CZ" sz="7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Držitel licence je povinen:</a:t>
            </a:r>
            <a:endParaRPr lang="cs-CZ" sz="7200" b="1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zajistit, aby byly splněny povinnosti držitele licence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podle tohoto zákona a jiných právních předpisů i v případech, kdy držitel licence zajišťuje výkon činnosti spojené s právy a povinnostmi držitele licence prostřednictvím třetí osoby na základě smluvních vztahů uzavřených podle obecně závazných právních předpisů,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mít k plnění svých práv a </a:t>
            </a:r>
            <a:r>
              <a:rPr lang="cs-CZ" sz="72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povinností k dispozici potřebné lidské, technické a finanční zdroje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dodržovat stanovené parametry kvality dodávek energie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 služeb a v případě jejich nedodržení poskytovat náhradu podle prováděcího právního předpisu,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neuplatňovat jakékoliv diskriminační technické nebo administrativní požadavky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postupy nebo poplatky v závislosti na tom, zda má zákazník uzavřenou smlouvu se subjektem vykonávajícím činnost agregace,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zdržet se všech činností, </a:t>
            </a:r>
            <a:r>
              <a:rPr lang="cs-CZ" sz="72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které mohou bránit poptávce po energetických službách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nebo dalších opatřeních zaměřených na zvyšování energetické účinnosti a jejich poskytování nebo které by mohly brzdit rozvoj trhů těchto služeb,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předkládat operátorovi trhu podklady </a:t>
            </a:r>
            <a:r>
              <a:rPr lang="cs-CZ" sz="72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zpracování zprávy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 budoucí očekávané spotřebě elektřiny a plynu a o způsobu zabezpečení rovnováhy mezi nabídkou a poptávkou elektřiny a plynu,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5831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133" y="437498"/>
            <a:ext cx="8534400" cy="149860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06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120 </a:t>
            </a:r>
            <a:r>
              <a:rPr lang="cs-CZ" sz="7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Ukládání elektřiny</a:t>
            </a:r>
            <a:endParaRPr lang="cs-CZ" sz="7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7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Osoba vykonávající činnost ukládání elektřiny (dále jen „provozovatel zařízení pro ukládání elektřiny“) </a:t>
            </a:r>
            <a:r>
              <a:rPr lang="cs-CZ" sz="72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 právo</a:t>
            </a:r>
            <a:endParaRPr lang="cs-CZ" sz="7200" dirty="0">
              <a:solidFill>
                <a:schemeClr val="tx1"/>
              </a:solidFill>
              <a:effectLst/>
              <a:highlight>
                <a:srgbClr val="000080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účastnit se trhu s elektřinou, pokud splňuje obchodní a technické podmínky pro vstup a působení na trhu s elektřinou,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připojit své zařízení pro ukládání elektřiny k přenosové nebo </a:t>
            </a:r>
            <a:r>
              <a:rPr lang="cs-CZ" sz="72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distribuční soustavě,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pokud splňuje obchodní a technické podmínky připojení k přenosové nebo k distribuční soustavě stanovené pravidly provozování přenosové soustavy nebo pravidly provozování distribuční soustavy,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dodávat elektřinu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 jím provozovaného zařízení pro ukládání elektřiny pro vlastní potřebu, ostatním účastníkům trhu s elektřinou prostřednictvím přenosové soustavy nebo distribuční soustavy nebo přímým vedením,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opatřovat si elektřinu </a:t>
            </a: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její ukládání,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+mj-lt"/>
              <a:buAutoNum type="alphaLcParenR"/>
            </a:pPr>
            <a:r>
              <a:rPr lang="cs-CZ" sz="7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dopravu dohodnutého množství elektřiny do odběrného místa zařízení pro ukládání elektřiny.</a:t>
            </a:r>
            <a:endParaRPr lang="cs-CZ" sz="7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0E5F7B0-13A0-E797-DA88-EE2D30F42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398" y="1480390"/>
            <a:ext cx="2365469" cy="2365469"/>
          </a:xfrm>
          <a:prstGeom prst="rect">
            <a:avLst/>
          </a:prstGeom>
        </p:spPr>
      </p:pic>
      <p:pic>
        <p:nvPicPr>
          <p:cNvPr id="7170" name="Picture 2" descr="Energy management | Chytrá města | Siemens Czech Republic">
            <a:extLst>
              <a:ext uri="{FF2B5EF4-FFF2-40B4-BE49-F238E27FC236}">
                <a16:creationId xmlns:a16="http://schemas.microsoft.com/office/drawing/2014/main" id="{CA94B5BD-8E4F-1D04-A816-93F265AA8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623" y="4403258"/>
            <a:ext cx="3101695" cy="198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627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883" y="138953"/>
            <a:ext cx="11328493" cy="6719047"/>
          </a:xfrm>
        </p:spPr>
        <p:txBody>
          <a:bodyPr>
            <a:noAutofit/>
          </a:bodyPr>
          <a:lstStyle/>
          <a:p>
            <a:pPr algn="ctr">
              <a:lnSpc>
                <a:spcPct val="106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122 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Distribuce elektřiny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Provozovatel distribuční soustavy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b="1" u="sng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řídí toky elektřiny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distribuční soustavě při respektování přenosů elektřiny mezi ostatními distribučními soustavami a přenosovou soustavou ve spolupráci s provozovateli ostatních distribučních soustav a provozovatelem přenosové soustavy.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Provozovatel distribuční soustavy má povinnost</a:t>
            </a:r>
            <a:endParaRPr lang="cs-CZ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každému, kdo požádá o připojení k distribuční soustavě, </a:t>
            </a:r>
            <a:r>
              <a:rPr lang="cs-CZ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stanovit podmínky a termín připojení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 distribuční soustavě a poskytovat distribuci elektřiny každému, kdo o to požádá, je připojen a s splňuje podmínky pro distribuci elektřiny, s výjimkou případu prokazatelného nedostatku kapacity distribuční soustavy nebo při ohrožení spolehlivého a bezpečného provozu distribuční soustavy nebo přenosové soustavy,</a:t>
            </a:r>
            <a:endParaRPr lang="cs-CZ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zajišťovat všem účastníkům trhu </a:t>
            </a:r>
            <a:r>
              <a:rPr lang="cs-CZ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neznevýhodňující podmínky pro připojení jejich zařízení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 distribuční soustavě, včetně stanovení a zveřejnění transparentních a účinných postupů pro nediskriminační přístup a připojení účastníků trhu k distribuční soustavě, u zákazníků odebírajících elektřinu ze sítí nízkého napětí, kteří nejsou vybaveni průběhovým nebo inteligentním měřicím zařízením, přiřadit odpovídající typový diagram dodávek,</a:t>
            </a:r>
            <a:endParaRPr lang="cs-CZ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cs-CZ" b="1" u="sng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umožnit poskytování služeb flexibility, podpůrných služeb a řízení přetížení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případě, že není ohrožen bezpečný a spolehlivý provoz distribuční soustavy, nebo v případě prokazatelného nedostatku kapacity distribuční soustavy způsobené poruchovým stavem nebo plánovanými pracemi na distribuční soustavě,</a:t>
            </a:r>
            <a:endParaRPr lang="cs-CZ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cs-CZ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nediskriminovat účastníky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trhu připojené k provozované distribuční soustavě nebo jejich kategorie, zejména pokud jde o zvýhodňování podniků ve skupině,</a:t>
            </a:r>
            <a:endParaRPr lang="cs-CZ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 nasazování výrobních zařízení dávat přednost zařízením využívajícím </a:t>
            </a:r>
            <a:r>
              <a:rPr lang="cs-CZ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obnovitelné zdroje nebo využívajícím vysoce účinnou kombinovanou výrobu tepla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 elektřiny v souladu s přímo použitelným právním předpisem Evropské unie,</a:t>
            </a:r>
            <a:endParaRPr lang="cs-CZ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cs-CZ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poskytovat účastníkům trhu relevantní informace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které potřebují pro účinný přístup k distribuční soustav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77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661" y="94128"/>
            <a:ext cx="11660186" cy="6638365"/>
          </a:xfrm>
        </p:spPr>
        <p:txBody>
          <a:bodyPr/>
          <a:lstStyle/>
          <a:p>
            <a:r>
              <a:rPr lang="cs-CZ" sz="1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Provozovatel distribuční soustavy má povinnost</a:t>
            </a:r>
          </a:p>
          <a:p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vyměňovat si veškeré nezbytné informace a koordinovat činnost s provozovatelem přenosové soustavy a sousedními provozovateli distribučních soustav; </a:t>
            </a:r>
            <a:r>
              <a:rPr lang="cs-CZ" sz="18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provozovatel lokální nebo uzavřené distribuční soustavy má tuto povinnost ve vazbě k sousedním provozovatelům distribučních soustav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řízení své distribuční soustavy zřídit a provozovat technický dispečink, pokud provozuje zařízení o napětí 110 </a:t>
            </a:r>
            <a:r>
              <a:rPr lang="cs-CZ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b="1" u="sng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nebo </a:t>
            </a:r>
            <a:r>
              <a:rPr lang="cs-CZ" sz="2300" b="1" u="sng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zřídit a provozovat řídící a dohledové centrum, pokud provozuje zařízení o napětí nad 1 </a:t>
            </a:r>
            <a:r>
              <a:rPr lang="cs-CZ" sz="2300" b="1" u="sng" dirty="0" err="1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</a:t>
            </a:r>
            <a:r>
              <a:rPr lang="cs-CZ" sz="2300" b="1" u="sng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2300" b="1" dirty="0">
              <a:solidFill>
                <a:schemeClr val="tx1"/>
              </a:solidFill>
              <a:effectLst/>
              <a:highlight>
                <a:srgbClr val="000080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18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zajišťovat měření v distribuční soustavě včetně jejich vyhodnocování a předávat 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operátorovi trhu naměřené a vyhodnocené údaje a další nezbytné informace pro plnění jeho povinností,</a:t>
            </a:r>
            <a:endParaRPr lang="cs-CZ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18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umožnit zákazníkům prostřednictvím rozhraní měřícího zařízení přístup k datům z měření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dodržovat stanovené </a:t>
            </a:r>
            <a:r>
              <a:rPr lang="cs-CZ" sz="18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parametry kvality dodávek a služeb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vykazovat Úřadu úroveň kvality dodávek a služeb a zveřejňovat ji způsobem </a:t>
            </a:r>
            <a:r>
              <a:rPr lang="cs-CZ" sz="18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umožňujícím </a:t>
            </a:r>
            <a:r>
              <a:rPr lang="cs-CZ" sz="18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dálkový přístup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18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provádět hodnocení provozu distribuční soustavy z technického hlediska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provozovatel </a:t>
            </a:r>
            <a:r>
              <a:rPr lang="cs-CZ" sz="1800" b="1" dirty="0">
                <a:solidFill>
                  <a:schemeClr val="tx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lokální nebo uzavřené distribuční soustavy spolupracuje s provozovatelem distribuční soustavy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ke které je jeho lokální nebo uzavřená distribuční soustava připojena, při řešení provozních událostí s cílem udržení nebo návratu distribuční soustavy do limitů provozní bezpečnosti na hladině velmi vysokého napětí a vysokého napětí</a:t>
            </a:r>
            <a:r>
              <a:rPr lang="cs-C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cs-CZ" sz="1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047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0" y="247650"/>
            <a:ext cx="10212390" cy="1231900"/>
          </a:xfrm>
        </p:spPr>
        <p:txBody>
          <a:bodyPr/>
          <a:lstStyle/>
          <a:p>
            <a:r>
              <a:rPr lang="cs-CZ" dirty="0"/>
              <a:t>Pozice provozovatelů LDS na českém energetickém trhu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C2D8B15-9262-38CF-F217-F579F64258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712936"/>
              </p:ext>
            </p:extLst>
          </p:nvPr>
        </p:nvGraphicFramePr>
        <p:xfrm>
          <a:off x="684213" y="1704975"/>
          <a:ext cx="10298112" cy="4905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0415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0071" y="0"/>
            <a:ext cx="9306644" cy="763739"/>
          </a:xfrm>
        </p:spPr>
        <p:txBody>
          <a:bodyPr/>
          <a:lstStyle/>
          <a:p>
            <a:pPr algn="ctr"/>
            <a:r>
              <a:rPr lang="cs-CZ" dirty="0"/>
              <a:t>Data HUB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97A97D8-1F12-3F93-509A-948BE8DABC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906862"/>
              </p:ext>
            </p:extLst>
          </p:nvPr>
        </p:nvGraphicFramePr>
        <p:xfrm>
          <a:off x="246528" y="763739"/>
          <a:ext cx="11434483" cy="5995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5034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90995C-DE96-4401-A773-54DC0F80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174" y="5486574"/>
            <a:ext cx="8534400" cy="1507067"/>
          </a:xfrm>
        </p:spPr>
        <p:txBody>
          <a:bodyPr/>
          <a:lstStyle/>
          <a:p>
            <a:r>
              <a:rPr lang="cs-CZ" dirty="0"/>
              <a:t>Market design DATA HUB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8501613-ABAD-480A-8118-C2F9C10AC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822" y="422023"/>
            <a:ext cx="11609262" cy="5337754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F6D9C3C-FFB7-49A6-B844-7509C4C55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699" y="2990850"/>
            <a:ext cx="3120473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50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502" y="173316"/>
            <a:ext cx="8534401" cy="835212"/>
          </a:xfrm>
        </p:spPr>
        <p:txBody>
          <a:bodyPr/>
          <a:lstStyle/>
          <a:p>
            <a:r>
              <a:rPr lang="cs-CZ" dirty="0"/>
              <a:t>Síťové kodexy a PPLDS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2" y="1035422"/>
            <a:ext cx="3358869" cy="571649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Síťové kodexy – </a:t>
            </a:r>
            <a:r>
              <a:rPr lang="cs-CZ" b="1" dirty="0" err="1">
                <a:solidFill>
                  <a:schemeClr val="tx1"/>
                </a:solidFill>
              </a:rPr>
              <a:t>RfG</a:t>
            </a:r>
            <a:endParaRPr lang="cs-CZ" b="1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Implementace NAŘÍZENÍ KOMISE (EU) 2016/631 Dokument k implementaci Nařízení komise EU 2016/631, obsahující obecně použitelné požadavky na výrobní moduly připojované do lokální distribuční soustavy</a:t>
            </a:r>
          </a:p>
          <a:p>
            <a:r>
              <a:rPr lang="cs-CZ" b="1" dirty="0">
                <a:solidFill>
                  <a:schemeClr val="tx1"/>
                </a:solidFill>
              </a:rPr>
              <a:t>PRAVIDLA PROVOZOVÁNÍ DISTRIBUČNÍCH SOUSTAV PŘÍLOHA 4 </a:t>
            </a:r>
          </a:p>
          <a:p>
            <a:r>
              <a:rPr lang="cs-CZ" dirty="0">
                <a:solidFill>
                  <a:schemeClr val="tx1"/>
                </a:solidFill>
              </a:rPr>
              <a:t>PRAVIDLA PRO PARALELNÍ PROVOZ VÝROBEN A AKUMULAČNÍCH ZAŘÍZENÍ SE SÍTÍ PROVOZOVATELE DISTRIBUČNÍ SOUSTAVY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B7F487C-66F9-AD4B-25F4-477B343D4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682" y="1249863"/>
            <a:ext cx="7497221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92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AF68FCA-F0D3-A084-7FFA-9560D4E4A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996" y="591641"/>
            <a:ext cx="9117306" cy="567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94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087EBEC-19EB-5FA6-1782-994CE084C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106" y="90021"/>
            <a:ext cx="6937714" cy="6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17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200593B-47EE-99BB-C8B5-2A5B6C0E0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091" y="74089"/>
            <a:ext cx="7677356" cy="6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77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35" y="448577"/>
            <a:ext cx="11926094" cy="1014506"/>
          </a:xfrm>
        </p:spPr>
        <p:txBody>
          <a:bodyPr>
            <a:normAutofit fontScale="90000"/>
          </a:bodyPr>
          <a:lstStyle/>
          <a:p>
            <a:r>
              <a:rPr lang="cs-CZ" dirty="0"/>
              <a:t>SMĚRNICE EVROPSKÉHO PARLAMENTU A RADY (EU) 2019/944 ze dne 5. června 2019 o společných pravidlech pro vnitřní trh s elektřinou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C1B799-2091-ED54-6A5C-98ECB354D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013" y="1552731"/>
            <a:ext cx="8246234" cy="530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28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713948A-F035-593F-19D2-7582E987B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468" y="228153"/>
            <a:ext cx="7983064" cy="640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01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717" y="135965"/>
            <a:ext cx="8534401" cy="727635"/>
          </a:xfrm>
        </p:spPr>
        <p:txBody>
          <a:bodyPr/>
          <a:lstStyle/>
          <a:p>
            <a:r>
              <a:rPr lang="cs-CZ" dirty="0"/>
              <a:t>Portál provozovatele LDS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8D12136-C479-2ED6-DA91-EC33FFC6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1" y="978101"/>
            <a:ext cx="11663082" cy="274348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1624DD0-C0EC-0741-AB3A-D01E34351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46337"/>
            <a:ext cx="12192000" cy="66989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4F32BDF-B1B8-BE10-8409-4AAF15642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07468"/>
            <a:ext cx="12192000" cy="55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66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03A16C3-DB64-4202-8DFC-09EFC262B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38" y="1385190"/>
            <a:ext cx="10763803" cy="747097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výzvy pro řízení, ovládání v LDS</a:t>
            </a:r>
            <a:br>
              <a:rPr lang="cs-CZ" dirty="0"/>
            </a:br>
            <a:br>
              <a:rPr lang="cs-CZ" dirty="0"/>
            </a:br>
            <a:br>
              <a:rPr lang="cs-CZ" b="1" dirty="0"/>
            </a:br>
            <a:br>
              <a:rPr lang="cs-CZ" dirty="0"/>
            </a:b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E561DF8A-E289-47D3-86AE-908B2DDA7A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70447" y="1869956"/>
            <a:ext cx="2730552" cy="434048"/>
          </a:xfrm>
        </p:spPr>
        <p:txBody>
          <a:bodyPr/>
          <a:lstStyle/>
          <a:p>
            <a:r>
              <a:rPr lang="cs-CZ" b="1" dirty="0" err="1">
                <a:solidFill>
                  <a:schemeClr val="tx1"/>
                </a:solidFill>
              </a:rPr>
              <a:t>Elektromobilita</a:t>
            </a:r>
            <a:endParaRPr lang="cs-CZ" sz="2133" b="1" dirty="0">
              <a:solidFill>
                <a:schemeClr val="tx1"/>
              </a:solidFill>
            </a:endParaRPr>
          </a:p>
          <a:p>
            <a:endParaRPr lang="cs-CZ" sz="2133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A9DCA60-088E-4FF1-9ACA-C0BE106C7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377" y="2795819"/>
            <a:ext cx="1020015" cy="116089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903B259-AA6F-45F1-8B16-EFBEEB0D4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087" y="1187369"/>
            <a:ext cx="1307261" cy="127846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6D64B2F-D538-4E0A-A72F-BC247F34C0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4721" y="4184057"/>
            <a:ext cx="901633" cy="113264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551DF19-0463-4055-B400-E5BC7A7CA9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5" y="5316706"/>
            <a:ext cx="1326844" cy="128626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4CE4B3A-825A-4624-9F3B-E3C3C2AEAC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4637" y="1365451"/>
            <a:ext cx="1547007" cy="117171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2CD52CC-1A09-4DB6-BCE0-FBBC3B3EAB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5339" y="3996008"/>
            <a:ext cx="1780268" cy="1758645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2D5E8E1-2E92-48AA-BE9E-7B3433D557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4594" y="2795819"/>
            <a:ext cx="1595927" cy="1241276"/>
          </a:xfrm>
          <a:prstGeom prst="rect">
            <a:avLst/>
          </a:prstGeom>
        </p:spPr>
      </p:pic>
      <p:sp>
        <p:nvSpPr>
          <p:cNvPr id="16" name="Zástupný symbol pro obsah 6">
            <a:extLst>
              <a:ext uri="{FF2B5EF4-FFF2-40B4-BE49-F238E27FC236}">
                <a16:creationId xmlns:a16="http://schemas.microsoft.com/office/drawing/2014/main" id="{E561DF8A-E289-47D3-86AE-908B2DDA7A54}"/>
              </a:ext>
            </a:extLst>
          </p:cNvPr>
          <p:cNvSpPr txBox="1">
            <a:spLocks/>
          </p:cNvSpPr>
          <p:nvPr/>
        </p:nvSpPr>
        <p:spPr>
          <a:xfrm>
            <a:off x="3109107" y="3363297"/>
            <a:ext cx="1564347" cy="249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375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7" algn="l" defTabSz="914400" rtl="0" eaLnBrk="1" latinLnBrk="0" hangingPunct="1">
              <a:lnSpc>
                <a:spcPts val="1375"/>
              </a:lnSpc>
              <a:spcBef>
                <a:spcPts val="0"/>
              </a:spcBef>
              <a:spcAft>
                <a:spcPts val="600"/>
              </a:spcAft>
              <a:buClr>
                <a:srgbClr val="EA1C0A"/>
              </a:buClr>
              <a:buFont typeface="EON Brix Sans" panose="020B0500000000000000" pitchFamily="34" charset="0"/>
              <a:buChar char="•"/>
              <a:defRPr sz="1100" kern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914400" rtl="0" eaLnBrk="1" latinLnBrk="0" hangingPunct="1">
              <a:lnSpc>
                <a:spcPts val="1375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163" indent="-179387" algn="l" defTabSz="914400" rtl="0" eaLnBrk="1" latinLnBrk="0" hangingPunct="1">
              <a:lnSpc>
                <a:spcPts val="1375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100" kern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7550" indent="-179388" algn="l" defTabSz="914400" rtl="0" eaLnBrk="1" latinLnBrk="0" hangingPunct="1">
              <a:lnSpc>
                <a:spcPts val="1375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1100" kern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67" b="1" dirty="0"/>
              <a:t>Akumulace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7175281" y="1816643"/>
            <a:ext cx="3546548" cy="318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67" b="1" dirty="0"/>
              <a:t>Potřeba řízení P a Q v souvislosti s DECE 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8252443" y="3093369"/>
            <a:ext cx="3605474" cy="318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67" b="1" dirty="0"/>
              <a:t>Smart </a:t>
            </a:r>
            <a:r>
              <a:rPr lang="cs-CZ" sz="1467" b="1" dirty="0" err="1"/>
              <a:t>Asset</a:t>
            </a:r>
            <a:r>
              <a:rPr lang="cs-CZ" sz="1467" b="1" dirty="0"/>
              <a:t> Management a Data Hub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5661390" y="5901631"/>
            <a:ext cx="1107996" cy="5438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67" b="1" dirty="0"/>
              <a:t>Prosumers</a:t>
            </a:r>
          </a:p>
          <a:p>
            <a:r>
              <a:rPr lang="cs-CZ" sz="1467" b="1" dirty="0"/>
              <a:t>ES, SPOZE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3879552" y="4414016"/>
            <a:ext cx="2375041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67" b="1" dirty="0"/>
              <a:t>Kybernetická</a:t>
            </a:r>
          </a:p>
          <a:p>
            <a:r>
              <a:rPr lang="cs-CZ" sz="1467" b="1" dirty="0"/>
              <a:t>a fyzická bezpečnost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9467252" y="4639783"/>
            <a:ext cx="195278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67" b="1" dirty="0"/>
              <a:t>Smart </a:t>
            </a:r>
            <a:r>
              <a:rPr lang="cs-CZ" sz="1467" b="1" dirty="0" err="1"/>
              <a:t>Metering</a:t>
            </a:r>
            <a:endParaRPr lang="cs-CZ" sz="1467" b="1" dirty="0"/>
          </a:p>
          <a:p>
            <a:r>
              <a:rPr lang="cs-CZ" sz="1467" b="1" dirty="0"/>
              <a:t>1/4hod.perioda</a:t>
            </a:r>
          </a:p>
        </p:txBody>
      </p:sp>
    </p:spTree>
    <p:extLst>
      <p:ext uri="{BB962C8B-B14F-4D97-AF65-F5344CB8AC3E}">
        <p14:creationId xmlns:p14="http://schemas.microsoft.com/office/powerpoint/2010/main" val="450307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03227" y="243510"/>
            <a:ext cx="5502278" cy="477078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 </a:t>
            </a:r>
            <a:r>
              <a:rPr lang="cs-CZ" b="1" dirty="0"/>
              <a:t>Vyhláška  o měření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511961" y="1535907"/>
            <a:ext cx="8308189" cy="53220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VYHLÁŠKA č. 359 ze dne 13. srpna 2020</a:t>
            </a:r>
          </a:p>
          <a:p>
            <a:pPr marL="0" indent="0" algn="just">
              <a:buNone/>
            </a:pPr>
            <a:r>
              <a:rPr lang="cs-CZ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měření elektřiny</a:t>
            </a:r>
          </a:p>
          <a:p>
            <a:pPr marL="0" indent="0" algn="just">
              <a:buNone/>
            </a:pPr>
            <a:r>
              <a:rPr lang="cs-CZ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Ministerstvo průmyslu a obchodu stanoví podle § 98a odst. 1 písm. a) zákona č. 458/2000 Sb., o podmínkách podnikání a o výkonu státní správy v energetických odvětvích a o změně některých zákonů (energetický zákon), ve znění zákona č. 158/2009 Sb., zákona č. 211/2011 Sb., zákona č. 165/2012 Sb. a zákona č. 131/2015 Sb.:</a:t>
            </a:r>
          </a:p>
          <a:p>
            <a:pPr marL="0" indent="0">
              <a:buNone/>
            </a:pPr>
            <a:br>
              <a:rPr lang="cs-CZ" sz="2800" b="0" i="0" u="none" strike="noStrike" dirty="0">
                <a:solidFill>
                  <a:srgbClr val="15679C"/>
                </a:solidFill>
                <a:effectLst/>
                <a:latin typeface="Arial" panose="020B0604020202020204" pitchFamily="34" charset="0"/>
              </a:rPr>
            </a:br>
            <a:endParaRPr lang="cs-CZ" sz="33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7D4523-2296-35E5-9FF3-54DA0F5A1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0491" y="121797"/>
            <a:ext cx="2049227" cy="314702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3400121-BF2E-4FC9-7A36-A033906FB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0491" y="3806392"/>
            <a:ext cx="2279468" cy="262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82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3585882"/>
            <a:ext cx="8534401" cy="70231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7D2940C-A92B-73EC-F6C5-79795B820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8"/>
            <a:ext cx="12220292" cy="685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73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9D46B3-EB3C-C2D3-2F86-CF92D5562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64"/>
            <a:ext cx="12286610" cy="684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02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1811301-C2C6-280F-4A2B-0A08FB6BE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997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E8D61AC-5E31-A76E-3A1A-05A6EA62A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0" y="1"/>
            <a:ext cx="12041280" cy="647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535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7FABB-0C5F-AEEB-1088-F892D9B78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57A9B-D62C-A1B3-D565-2681E5254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9E5A5DC-2318-1E94-D10E-D700EE36B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2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2"/>
          <p:cNvSpPr txBox="1">
            <a:spLocks/>
          </p:cNvSpPr>
          <p:nvPr/>
        </p:nvSpPr>
        <p:spPr>
          <a:xfrm>
            <a:off x="8139300" y="5050958"/>
            <a:ext cx="4052700" cy="18070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Ing.  Martin Michek</a:t>
            </a:r>
          </a:p>
          <a:p>
            <a:pPr algn="l"/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výkonný ředitel</a:t>
            </a:r>
          </a:p>
          <a:p>
            <a:pPr algn="l"/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cs-CZ" sz="2500" b="1" u="sng" dirty="0">
                <a:latin typeface="Arial" panose="020B0604020202020204" pitchFamily="34" charset="0"/>
                <a:cs typeface="Arial" panose="020B0604020202020204" pitchFamily="34" charset="0"/>
              </a:rPr>
              <a:t>martin.michek@pmac.cz</a:t>
            </a:r>
            <a:endParaRPr lang="cs-CZ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www.caplds.cz</a:t>
            </a:r>
          </a:p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3303522" y="4068795"/>
            <a:ext cx="7184536" cy="1388534"/>
          </a:xfrm>
        </p:spPr>
        <p:txBody>
          <a:bodyPr>
            <a:normAutofit/>
          </a:bodyPr>
          <a:lstStyle/>
          <a:p>
            <a:pPr algn="l"/>
            <a:r>
              <a:rPr lang="cs-CZ" sz="2000" dirty="0"/>
              <a:t> 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516" y="600336"/>
            <a:ext cx="7104341" cy="266537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607" y="4068795"/>
            <a:ext cx="3138536" cy="235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1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1454" y="192315"/>
            <a:ext cx="10018713" cy="988415"/>
          </a:xfrm>
        </p:spPr>
        <p:txBody>
          <a:bodyPr/>
          <a:lstStyle/>
          <a:p>
            <a:pPr>
              <a:defRPr/>
            </a:pPr>
            <a:r>
              <a:rPr lang="cs-CZ" b="1" dirty="0"/>
              <a:t>Typy měření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54AF4BE-C726-4484-B2EF-702F5B658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516026"/>
              </p:ext>
            </p:extLst>
          </p:nvPr>
        </p:nvGraphicFramePr>
        <p:xfrm>
          <a:off x="535711" y="1314449"/>
          <a:ext cx="11265763" cy="5151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1750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1454" y="192315"/>
            <a:ext cx="10018713" cy="988415"/>
          </a:xfrm>
        </p:spPr>
        <p:txBody>
          <a:bodyPr/>
          <a:lstStyle/>
          <a:p>
            <a:pPr>
              <a:defRPr/>
            </a:pPr>
            <a:r>
              <a:rPr lang="cs-CZ" b="1" dirty="0"/>
              <a:t>Typy měření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54AF4BE-C726-4484-B2EF-702F5B658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6746814"/>
              </p:ext>
            </p:extLst>
          </p:nvPr>
        </p:nvGraphicFramePr>
        <p:xfrm>
          <a:off x="713636" y="1361520"/>
          <a:ext cx="10954489" cy="5149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005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1454" y="192315"/>
            <a:ext cx="10018713" cy="988415"/>
          </a:xfrm>
        </p:spPr>
        <p:txBody>
          <a:bodyPr/>
          <a:lstStyle/>
          <a:p>
            <a:pPr>
              <a:defRPr/>
            </a:pPr>
            <a:r>
              <a:rPr lang="cs-CZ" b="1" dirty="0"/>
              <a:t>Typy měření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54AF4BE-C726-4484-B2EF-702F5B658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6692936"/>
              </p:ext>
            </p:extLst>
          </p:nvPr>
        </p:nvGraphicFramePr>
        <p:xfrm>
          <a:off x="770786" y="1323420"/>
          <a:ext cx="10478239" cy="5149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8747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B85B0E7-833F-4373-9963-9382D1879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203" y="-8878"/>
            <a:ext cx="7635458" cy="68580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BF5766FA-586D-4D8B-B6CB-E8C6B113F03D}"/>
              </a:ext>
            </a:extLst>
          </p:cNvPr>
          <p:cNvSpPr/>
          <p:nvPr/>
        </p:nvSpPr>
        <p:spPr>
          <a:xfrm>
            <a:off x="466983" y="1138448"/>
            <a:ext cx="223158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SMĚRNICE EVROPSKÉHO PARLAMENTU A RADY (EU) 2019/944 ze dne 5. června 2019 o společných pravidlech pro vnitřní trh s elektřinou </a:t>
            </a:r>
          </a:p>
        </p:txBody>
      </p:sp>
    </p:spTree>
    <p:extLst>
      <p:ext uri="{BB962C8B-B14F-4D97-AF65-F5344CB8AC3E}">
        <p14:creationId xmlns:p14="http://schemas.microsoft.com/office/powerpoint/2010/main" val="4168761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F72E98-0410-1CF9-C52B-A98A36401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882" y="179295"/>
            <a:ext cx="11346423" cy="6544234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06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161</a:t>
            </a:r>
            <a:r>
              <a:rPr lang="cs-CZ" sz="23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Energetické společenství</a:t>
            </a:r>
            <a:endParaRPr lang="cs-CZ" sz="23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7000"/>
              </a:lnSpc>
              <a:spcAft>
                <a:spcPts val="1200"/>
              </a:spcAft>
              <a:buFont typeface="+mj-lt"/>
              <a:buAutoNum type="arabicParenBoth"/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Energetické společenství je právnická osoba založená k výkonu činností dle tohoto zákona za účelem poskytování environmentálních, hospodářských nebo sociálních přínosů pro své společníky nebo členy.</a:t>
            </a:r>
          </a:p>
          <a:p>
            <a:pPr algn="ctr">
              <a:lnSpc>
                <a:spcPct val="106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164 </a:t>
            </a:r>
            <a:r>
              <a:rPr lang="cs-CZ" sz="23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Práva a povinnosti energetického společenství </a:t>
            </a:r>
            <a:endParaRPr lang="cs-CZ" sz="23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15000"/>
              </a:lnSpc>
              <a:spcBef>
                <a:spcPts val="1200"/>
              </a:spcBef>
              <a:buFont typeface="+mj-lt"/>
              <a:buAutoNum type="arabicParenBoth"/>
              <a:tabLst>
                <a:tab pos="269875" algn="l"/>
                <a:tab pos="26987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Energetické společenství má právo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vykonávat činnost výroby energie; společenství pro obnovitelné zdroje využívá pro výrobu energie výlučně obnovitelné zdroje energie,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vykonávat činnost ukládání elektřiny,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vykonávat činnost poskytování flexibility,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vykonávat činnost dodávky energie,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vykonávat činnost sdílení elektřiny nebo plynu,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vykonávat činnost agregace,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vykonávat činnost provozování lokální distribuční soustavy,</a:t>
            </a:r>
          </a:p>
          <a:p>
            <a:pPr marL="1600200" lvl="3" indent="-228600" algn="just">
              <a:lnSpc>
                <a:spcPct val="115000"/>
              </a:lnSpc>
              <a:spcBef>
                <a:spcPts val="600"/>
              </a:spcBef>
              <a:buFont typeface="+mj-lt"/>
              <a:buAutoNum type="alphaLcParenR"/>
              <a:tabLst>
                <a:tab pos="540385" algn="l"/>
              </a:tabLs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provozovat dobíjecí stanici za podmínek stanovených zákonem o pohonných hmotách.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cs-CZ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Zákon č. 311/2006 Sb., o pohonných hmotách a čerpacích stanicích pohonných hmot a o změně některých souvisejících zákonů, ve znění pozdějších předpisů.</a:t>
            </a:r>
            <a:endParaRPr lang="cs-CZ" sz="23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6496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1833" y="5750381"/>
            <a:ext cx="9306644" cy="1507067"/>
          </a:xfrm>
        </p:spPr>
        <p:txBody>
          <a:bodyPr/>
          <a:lstStyle/>
          <a:p>
            <a:pPr algn="ctr"/>
            <a:r>
              <a:rPr lang="cs-CZ" dirty="0"/>
              <a:t>n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C5073385-C729-4FE5-9CFE-68ACD60D25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791805"/>
              </p:ext>
            </p:extLst>
          </p:nvPr>
        </p:nvGraphicFramePr>
        <p:xfrm>
          <a:off x="-1" y="0"/>
          <a:ext cx="1221219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astrový obrázek" r:id="rId2" imgW="8534520" imgH="4793040" progId="Paint.Picture">
                  <p:embed/>
                </p:oleObj>
              </mc:Choice>
              <mc:Fallback>
                <p:oleObj name="Rastrový obrázek" r:id="rId2" imgW="8534520" imgH="47930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0"/>
                        <a:ext cx="12212191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0301752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24288</TotalTime>
  <Words>2854</Words>
  <Application>Microsoft Office PowerPoint</Application>
  <PresentationFormat>Širokoúhlá obrazovka</PresentationFormat>
  <Paragraphs>218</Paragraphs>
  <Slides>35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3" baseType="lpstr">
      <vt:lpstr>Arial</vt:lpstr>
      <vt:lpstr>Calibri</vt:lpstr>
      <vt:lpstr>Century Gothic</vt:lpstr>
      <vt:lpstr>Futura CEZ OT Demi</vt:lpstr>
      <vt:lpstr>Times New Roman</vt:lpstr>
      <vt:lpstr>Wingdings 3</vt:lpstr>
      <vt:lpstr>Řez</vt:lpstr>
      <vt:lpstr>Rastrový obrázek</vt:lpstr>
      <vt:lpstr>Prezentace aplikace PowerPoint</vt:lpstr>
      <vt:lpstr>Pozice provozovatelů LDS na českém energetickém trhu</vt:lpstr>
      <vt:lpstr>  Vyhláška  o měření </vt:lpstr>
      <vt:lpstr>Typy měření</vt:lpstr>
      <vt:lpstr>Typy měření</vt:lpstr>
      <vt:lpstr>Typy měření</vt:lpstr>
      <vt:lpstr>Prezentace aplikace PowerPoint</vt:lpstr>
      <vt:lpstr>Prezentace aplikace PowerPoint</vt:lpstr>
      <vt:lpstr>n</vt:lpstr>
      <vt:lpstr>Rámcové schéma měření v rámci SG</vt:lpstr>
      <vt:lpstr>VYHLÁŠKA O kvalitě dodávek</vt:lpstr>
      <vt:lpstr>Vyhodnocení kvality energie</vt:lpstr>
      <vt:lpstr>VYHLÁŠKA O kvalitě dodávek</vt:lpstr>
      <vt:lpstr>Rozvaděč měření   DTS </vt:lpstr>
      <vt:lpstr>Paragrafové znění nového Energetického zákona</vt:lpstr>
      <vt:lpstr>Prezentace aplikace PowerPoint</vt:lpstr>
      <vt:lpstr>Prezentace aplikace PowerPoint</vt:lpstr>
      <vt:lpstr>Prezentace aplikace PowerPoint</vt:lpstr>
      <vt:lpstr>Prezentace aplikace PowerPoint</vt:lpstr>
      <vt:lpstr>Data HUB</vt:lpstr>
      <vt:lpstr>Market design DATA HUB</vt:lpstr>
      <vt:lpstr>Síťové kodexy a PPLDS</vt:lpstr>
      <vt:lpstr>Prezentace aplikace PowerPoint</vt:lpstr>
      <vt:lpstr>Prezentace aplikace PowerPoint</vt:lpstr>
      <vt:lpstr>Prezentace aplikace PowerPoint</vt:lpstr>
      <vt:lpstr>SMĚRNICE EVROPSKÉHO PARLAMENTU A RADY (EU) 2019/944 ze dne 5. června 2019 o společných pravidlech pro vnitřní trh s elektřinou</vt:lpstr>
      <vt:lpstr>Prezentace aplikace PowerPoint</vt:lpstr>
      <vt:lpstr>Portál provozovatele LDS</vt:lpstr>
      <vt:lpstr>výzvy pro řízení, ovládání v LDS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Záměrem  čaplds Česká asociace provozovatelů lokálních distribučních soustav</dc:title>
  <dc:creator>Martin</dc:creator>
  <cp:lastModifiedBy>Michek Martin</cp:lastModifiedBy>
  <cp:revision>345</cp:revision>
  <dcterms:created xsi:type="dcterms:W3CDTF">2015-09-29T09:17:40Z</dcterms:created>
  <dcterms:modified xsi:type="dcterms:W3CDTF">2022-06-13T10:11:38Z</dcterms:modified>
</cp:coreProperties>
</file>