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72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80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852012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311760" y="2936880"/>
            <a:ext cx="852012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311760" y="2936880"/>
            <a:ext cx="415764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 type="body"/>
          </p:nvPr>
        </p:nvSpPr>
        <p:spPr>
          <a:xfrm>
            <a:off x="4677840" y="2936880"/>
            <a:ext cx="415764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274320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3192480" y="1152360"/>
            <a:ext cx="274320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6073200" y="1152360"/>
            <a:ext cx="274320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body"/>
          </p:nvPr>
        </p:nvSpPr>
        <p:spPr>
          <a:xfrm>
            <a:off x="311760" y="2936880"/>
            <a:ext cx="274320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 type="body"/>
          </p:nvPr>
        </p:nvSpPr>
        <p:spPr>
          <a:xfrm>
            <a:off x="3192480" y="2936880"/>
            <a:ext cx="274320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 type="body"/>
          </p:nvPr>
        </p:nvSpPr>
        <p:spPr>
          <a:xfrm>
            <a:off x="6073200" y="2936880"/>
            <a:ext cx="274320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subTitle"/>
          </p:nvPr>
        </p:nvSpPr>
        <p:spPr>
          <a:xfrm>
            <a:off x="311760" y="1152360"/>
            <a:ext cx="8520120" cy="34160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8520120" cy="3416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3416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3416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subTitle"/>
          </p:nvPr>
        </p:nvSpPr>
        <p:spPr>
          <a:xfrm>
            <a:off x="311760" y="444960"/>
            <a:ext cx="8520120" cy="2654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3416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311760" y="2936880"/>
            <a:ext cx="415764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311760" y="1152360"/>
            <a:ext cx="8520120" cy="34160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3416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677840" y="2936880"/>
            <a:ext cx="415764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311760" y="2936880"/>
            <a:ext cx="852012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852012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311760" y="2936880"/>
            <a:ext cx="852012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 type="body"/>
          </p:nvPr>
        </p:nvSpPr>
        <p:spPr>
          <a:xfrm>
            <a:off x="311760" y="2936880"/>
            <a:ext cx="415764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5"/>
          <p:cNvSpPr>
            <a:spLocks noGrp="1"/>
          </p:cNvSpPr>
          <p:nvPr>
            <p:ph type="body"/>
          </p:nvPr>
        </p:nvSpPr>
        <p:spPr>
          <a:xfrm>
            <a:off x="4677840" y="2936880"/>
            <a:ext cx="415764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274320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3192480" y="1152360"/>
            <a:ext cx="274320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6073200" y="1152360"/>
            <a:ext cx="274320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PlaceHolder 5"/>
          <p:cNvSpPr>
            <a:spLocks noGrp="1"/>
          </p:cNvSpPr>
          <p:nvPr>
            <p:ph type="body"/>
          </p:nvPr>
        </p:nvSpPr>
        <p:spPr>
          <a:xfrm>
            <a:off x="311760" y="2936880"/>
            <a:ext cx="274320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6"/>
          <p:cNvSpPr>
            <a:spLocks noGrp="1"/>
          </p:cNvSpPr>
          <p:nvPr>
            <p:ph type="body"/>
          </p:nvPr>
        </p:nvSpPr>
        <p:spPr>
          <a:xfrm>
            <a:off x="3192480" y="2936880"/>
            <a:ext cx="274320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7"/>
          <p:cNvSpPr>
            <a:spLocks noGrp="1"/>
          </p:cNvSpPr>
          <p:nvPr>
            <p:ph type="body"/>
          </p:nvPr>
        </p:nvSpPr>
        <p:spPr>
          <a:xfrm>
            <a:off x="6073200" y="2936880"/>
            <a:ext cx="274320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8520120" cy="3416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3416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3416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311760" y="444960"/>
            <a:ext cx="8520120" cy="2654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cs-CZ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3416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body"/>
          </p:nvPr>
        </p:nvSpPr>
        <p:spPr>
          <a:xfrm>
            <a:off x="311760" y="2936880"/>
            <a:ext cx="415764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34160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4677840" y="2936880"/>
            <a:ext cx="415764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415764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677840" y="1152360"/>
            <a:ext cx="415764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311760" y="2936880"/>
            <a:ext cx="8520120" cy="1629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cs-CZ" sz="1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311760" y="744480"/>
            <a:ext cx="8520120" cy="2052360"/>
          </a:xfrm>
          <a:prstGeom prst="rect">
            <a:avLst/>
          </a:prstGeom>
        </p:spPr>
        <p:txBody>
          <a:bodyPr tIns="91440" bIns="91440" anchor="b">
            <a:normAutofit/>
          </a:bodyPr>
          <a:lstStyle/>
          <a:p>
            <a:r>
              <a:rPr lang="cs-CZ" sz="5200" b="0" strike="noStrike" spc="-1">
                <a:solidFill>
                  <a:srgbClr val="000000"/>
                </a:solidFill>
                <a:latin typeface="Arial"/>
              </a:rPr>
              <a:t>Klikněte pro úpravu formátu textu nadpisu</a:t>
            </a:r>
          </a:p>
        </p:txBody>
      </p:sp>
      <p:sp>
        <p:nvSpPr>
          <p:cNvPr id="4" name="PlaceHolder 2"/>
          <p:cNvSpPr>
            <a:spLocks noGrp="1"/>
          </p:cNvSpPr>
          <p:nvPr>
            <p:ph type="sldNum"/>
          </p:nvPr>
        </p:nvSpPr>
        <p:spPr>
          <a:xfrm>
            <a:off x="8472600" y="4663080"/>
            <a:ext cx="548280" cy="393120"/>
          </a:xfrm>
          <a:prstGeom prst="rect">
            <a:avLst/>
          </a:prstGeom>
        </p:spPr>
        <p:txBody>
          <a:bodyPr tIns="91440" bIns="91440" anchor="ctr">
            <a:normAutofit/>
          </a:bodyPr>
          <a:lstStyle/>
          <a:p>
            <a:pPr algn="r">
              <a:lnSpc>
                <a:spcPct val="100000"/>
              </a:lnSpc>
              <a:tabLst>
                <a:tab pos="0" algn="l"/>
              </a:tabLst>
            </a:pPr>
            <a:fld id="{F01EB534-6094-4436-9F1B-50554C089818}" type="slidenum">
              <a:rPr lang="cs-CZ" sz="1000" b="0" strike="noStrike" spc="-1">
                <a:solidFill>
                  <a:srgbClr val="595959"/>
                </a:solidFill>
                <a:latin typeface="Arial"/>
                <a:ea typeface="Arial"/>
              </a:rPr>
              <a:t>‹#›</a:t>
            </a:fld>
            <a:endParaRPr lang="cs-CZ" sz="1000" b="0" strike="noStrike" spc="-1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400" b="0" strike="noStrike" spc="-1">
                <a:solidFill>
                  <a:srgbClr val="000000"/>
                </a:solidFill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400" b="0" strike="noStrike" spc="-1">
                <a:solidFill>
                  <a:srgbClr val="000000"/>
                </a:solidFill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400" b="0" strike="noStrike" spc="-1">
                <a:solidFill>
                  <a:srgbClr val="000000"/>
                </a:solidFill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400" b="0" strike="noStrike" spc="-1">
                <a:solidFill>
                  <a:srgbClr val="000000"/>
                </a:solidFill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00000"/>
                </a:solidFill>
                <a:latin typeface="Arial"/>
              </a:rPr>
              <a:t>Sedmá úroveň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311760" y="444960"/>
            <a:ext cx="8520120" cy="572400"/>
          </a:xfrm>
          <a:prstGeom prst="rect">
            <a:avLst/>
          </a:prstGeom>
        </p:spPr>
        <p:txBody>
          <a:bodyPr tIns="91440" bIns="91440">
            <a:normAutofit fontScale="97000"/>
          </a:bodyPr>
          <a:lstStyle/>
          <a:p>
            <a:r>
              <a:rPr lang="cs-CZ" sz="2800" b="0" strike="noStrike" spc="-1">
                <a:solidFill>
                  <a:srgbClr val="000000"/>
                </a:solidFill>
                <a:latin typeface="Arial"/>
              </a:rPr>
              <a:t>Klikněte pro úpravu formátu textu nadpisu</a:t>
            </a: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311760" y="1152360"/>
            <a:ext cx="8520120" cy="3416040"/>
          </a:xfrm>
          <a:prstGeom prst="rect">
            <a:avLst/>
          </a:prstGeom>
        </p:spPr>
        <p:txBody>
          <a:bodyPr tIns="91440" bIns="9144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Klikněte pro úpravu formátu textu osnovy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Druhá úroveň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Třetí úroveň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Čtvrtá úroveň osnovy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Pátá úroveň osnovy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Šestá úroveň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1800" b="0" strike="noStrike" spc="-1">
                <a:solidFill>
                  <a:srgbClr val="000000"/>
                </a:solidFill>
                <a:latin typeface="Arial"/>
              </a:rPr>
              <a:t>Sedmá úroveň</a:t>
            </a:r>
          </a:p>
        </p:txBody>
      </p:sp>
      <p:sp>
        <p:nvSpPr>
          <p:cNvPr id="41" name="PlaceHolder 3"/>
          <p:cNvSpPr>
            <a:spLocks noGrp="1"/>
          </p:cNvSpPr>
          <p:nvPr>
            <p:ph type="sldNum"/>
          </p:nvPr>
        </p:nvSpPr>
        <p:spPr>
          <a:xfrm>
            <a:off x="8472600" y="4663080"/>
            <a:ext cx="548280" cy="393120"/>
          </a:xfrm>
          <a:prstGeom prst="rect">
            <a:avLst/>
          </a:prstGeom>
        </p:spPr>
        <p:txBody>
          <a:bodyPr tIns="91440" bIns="91440" anchor="ctr">
            <a:normAutofit/>
          </a:bodyPr>
          <a:lstStyle/>
          <a:p>
            <a:pPr algn="r">
              <a:lnSpc>
                <a:spcPct val="100000"/>
              </a:lnSpc>
              <a:tabLst>
                <a:tab pos="0" algn="l"/>
              </a:tabLst>
            </a:pPr>
            <a:fld id="{B031CD37-CDE2-438A-B248-DD77395BBC4B}" type="slidenum">
              <a:rPr lang="cs-CZ" sz="1000" b="0" strike="noStrike" spc="-1">
                <a:solidFill>
                  <a:srgbClr val="595959"/>
                </a:solidFill>
                <a:latin typeface="Arial"/>
                <a:ea typeface="Arial"/>
              </a:rPr>
              <a:t>‹#›</a:t>
            </a:fld>
            <a:endParaRPr lang="cs-CZ" sz="10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ken.cz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ken.cz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0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54;p1"/>
          <p:cNvSpPr txBox="1"/>
          <p:nvPr/>
        </p:nvSpPr>
        <p:spPr>
          <a:xfrm>
            <a:off x="311760" y="2160000"/>
            <a:ext cx="8520120" cy="1812600"/>
          </a:xfrm>
          <a:prstGeom prst="rect">
            <a:avLst/>
          </a:prstGeom>
          <a:noFill/>
          <a:ln w="0">
            <a:noFill/>
          </a:ln>
        </p:spPr>
        <p:txBody>
          <a:bodyPr tIns="91440" bIns="91440" anchor="b">
            <a:normAutofit fontScale="25000" lnSpcReduction="20000"/>
          </a:bodyPr>
          <a:lstStyle/>
          <a:p>
            <a:pPr>
              <a:lnSpc>
                <a:spcPct val="100000"/>
              </a:lnSpc>
            </a:pPr>
            <a:r>
              <a:rPr lang="cs-CZ" sz="8800" b="1" spc="-1" dirty="0">
                <a:solidFill>
                  <a:srgbClr val="FFFFFF"/>
                </a:solidFill>
                <a:latin typeface="Asap"/>
                <a:ea typeface="Arial"/>
              </a:rPr>
              <a:t>Proměna české energetiky. Lokální čisté zdroje jako efektivní </a:t>
            </a:r>
          </a:p>
          <a:p>
            <a:pPr>
              <a:lnSpc>
                <a:spcPct val="100000"/>
              </a:lnSpc>
            </a:pPr>
            <a:endParaRPr lang="cs-CZ" sz="8800" b="1" spc="-1" dirty="0">
              <a:solidFill>
                <a:srgbClr val="FFFFFF"/>
              </a:solidFill>
              <a:latin typeface="Asap"/>
              <a:ea typeface="Arial"/>
            </a:endParaRPr>
          </a:p>
          <a:p>
            <a:pPr>
              <a:lnSpc>
                <a:spcPct val="100000"/>
              </a:lnSpc>
            </a:pPr>
            <a:r>
              <a:rPr lang="cs-CZ" sz="8800" b="1" spc="-1" dirty="0">
                <a:solidFill>
                  <a:srgbClr val="FFFFFF"/>
                </a:solidFill>
                <a:latin typeface="Asap"/>
                <a:ea typeface="Arial"/>
              </a:rPr>
              <a:t>nástroj řešení energetické, klimatické i sociální krize. </a:t>
            </a:r>
          </a:p>
          <a:p>
            <a:pPr>
              <a:lnSpc>
                <a:spcPct val="100000"/>
              </a:lnSpc>
            </a:pPr>
            <a:r>
              <a:rPr lang="cs-CZ" sz="8800" b="1" spc="-1" dirty="0">
                <a:solidFill>
                  <a:srgbClr val="FFFFFF"/>
                </a:solidFill>
                <a:latin typeface="Asap"/>
                <a:ea typeface="Arial"/>
              </a:rPr>
              <a:t>    </a:t>
            </a:r>
            <a:br>
              <a:rPr lang="cs-CZ" sz="3200" dirty="0"/>
            </a:br>
            <a:r>
              <a:rPr lang="cs-CZ" sz="7200" b="1" i="1" strike="noStrike" spc="-1" dirty="0">
                <a:solidFill>
                  <a:srgbClr val="FFFFFF"/>
                </a:solidFill>
                <a:latin typeface="Asap"/>
                <a:ea typeface="Arial"/>
              </a:rPr>
              <a:t>Ondřej Pašek</a:t>
            </a:r>
            <a:br>
              <a:rPr lang="cs-CZ" sz="3200" dirty="0"/>
            </a:br>
            <a:r>
              <a:rPr lang="cs-CZ" sz="7200" b="0" i="1" strike="noStrike" spc="-1" dirty="0">
                <a:solidFill>
                  <a:srgbClr val="FFFFFF"/>
                </a:solidFill>
                <a:latin typeface="Asap"/>
                <a:ea typeface="Arial"/>
              </a:rPr>
              <a:t>Unie komunitní energetiky</a:t>
            </a:r>
            <a:endParaRPr lang="cs-CZ" sz="5200" b="0" strike="noStrike" spc="-1" dirty="0">
              <a:solidFill>
                <a:srgbClr val="FFFFFF"/>
              </a:solidFill>
              <a:latin typeface="Asap"/>
            </a:endParaRPr>
          </a:p>
        </p:txBody>
      </p:sp>
      <p:pic>
        <p:nvPicPr>
          <p:cNvPr id="79" name="Google Shape;56;p1"/>
          <p:cNvPicPr/>
          <p:nvPr/>
        </p:nvPicPr>
        <p:blipFill>
          <a:blip r:embed="rId2"/>
          <a:stretch/>
        </p:blipFill>
        <p:spPr>
          <a:xfrm>
            <a:off x="369000" y="518040"/>
            <a:ext cx="2475000" cy="846720"/>
          </a:xfrm>
          <a:prstGeom prst="rect">
            <a:avLst/>
          </a:prstGeom>
          <a:ln w="0">
            <a:noFill/>
          </a:ln>
        </p:spPr>
      </p:pic>
      <p:sp>
        <p:nvSpPr>
          <p:cNvPr id="80" name="Google Shape;57;p1"/>
          <p:cNvSpPr txBox="1"/>
          <p:nvPr/>
        </p:nvSpPr>
        <p:spPr>
          <a:xfrm>
            <a:off x="417960" y="4350960"/>
            <a:ext cx="6659640" cy="79236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rm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cs-CZ" sz="1450" b="0" u="sng" strike="noStrike" spc="-1">
                <a:solidFill>
                  <a:srgbClr val="0097A7"/>
                </a:solidFill>
                <a:uFillTx/>
                <a:latin typeface="Montserrat"/>
                <a:ea typeface="Montserrat"/>
                <a:hlinkClick r:id="rId3"/>
              </a:rPr>
              <a:t>www.uken.cz</a:t>
            </a:r>
            <a:r>
              <a:rPr lang="cs-CZ" sz="1450" b="0" strike="noStrike" spc="-1">
                <a:solidFill>
                  <a:srgbClr val="0044FF"/>
                </a:solidFill>
                <a:latin typeface="Montserrat"/>
                <a:ea typeface="Montserrat"/>
              </a:rPr>
              <a:t> </a:t>
            </a:r>
            <a:endParaRPr lang="cs-CZ" sz="145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68;p3_4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cs-CZ" sz="2800" b="1" strike="noStrike" spc="-1">
                <a:solidFill>
                  <a:srgbClr val="050046"/>
                </a:solidFill>
                <a:latin typeface="Asap"/>
                <a:ea typeface="Montserrat SemiBold"/>
              </a:rPr>
              <a:t>Příklady a projekty: Česko</a:t>
            </a:r>
            <a:endParaRPr lang="cs-CZ" sz="2800" b="1" strike="noStrike" spc="-1">
              <a:solidFill>
                <a:srgbClr val="000000"/>
              </a:solidFill>
              <a:latin typeface="Asap"/>
            </a:endParaRPr>
          </a:p>
        </p:txBody>
      </p:sp>
      <p:sp>
        <p:nvSpPr>
          <p:cNvPr id="108" name="Google Shape;69;p3_4"/>
          <p:cNvSpPr txBox="1"/>
          <p:nvPr/>
        </p:nvSpPr>
        <p:spPr>
          <a:xfrm>
            <a:off x="311760" y="1321920"/>
            <a:ext cx="8520120" cy="341604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1" strike="noStrike" spc="-1">
                <a:solidFill>
                  <a:srgbClr val="050046"/>
                </a:solidFill>
                <a:latin typeface="Asap"/>
                <a:ea typeface="Montserrat"/>
              </a:rPr>
              <a:t>Enerkom Opavsko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12 obcí, město Opava, firmy, spolky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Vize: 1 kWp na 1 obyvatele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Založena právní osoba, 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rozvíjí se projekty obcí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Studie místního potenciálu: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projekt VENUS – Vize energeticky </a:t>
            </a:r>
            <a:br/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úsporného regionu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9" name="Obrázek 108"/>
          <p:cNvPicPr/>
          <p:nvPr/>
        </p:nvPicPr>
        <p:blipFill>
          <a:blip r:embed="rId3"/>
          <a:stretch/>
        </p:blipFill>
        <p:spPr>
          <a:xfrm>
            <a:off x="6861240" y="4247280"/>
            <a:ext cx="1958760" cy="607680"/>
          </a:xfrm>
          <a:prstGeom prst="rect">
            <a:avLst/>
          </a:prstGeom>
          <a:ln w="0">
            <a:noFill/>
          </a:ln>
        </p:spPr>
      </p:pic>
      <p:sp>
        <p:nvSpPr>
          <p:cNvPr id="110" name="TextovéPole 109"/>
          <p:cNvSpPr txBox="1"/>
          <p:nvPr/>
        </p:nvSpPr>
        <p:spPr>
          <a:xfrm>
            <a:off x="7524000" y="4680000"/>
            <a:ext cx="2160000" cy="252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cs-CZ" sz="1100" b="0" strike="noStrike" spc="-1">
                <a:latin typeface="Asap"/>
              </a:rPr>
              <a:t>www.uken.cz</a:t>
            </a:r>
          </a:p>
        </p:txBody>
      </p:sp>
      <p:pic>
        <p:nvPicPr>
          <p:cNvPr id="111" name="Obrázek 110"/>
          <p:cNvPicPr/>
          <p:nvPr/>
        </p:nvPicPr>
        <p:blipFill>
          <a:blip r:embed="rId4"/>
          <a:srcRect l="13666" r="24319"/>
          <a:stretch/>
        </p:blipFill>
        <p:spPr>
          <a:xfrm>
            <a:off x="5400000" y="1774080"/>
            <a:ext cx="3779640" cy="33904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68;p3_5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cs-CZ" sz="2800" b="1" strike="noStrike" spc="-1">
                <a:solidFill>
                  <a:srgbClr val="050046"/>
                </a:solidFill>
                <a:latin typeface="Asap"/>
                <a:ea typeface="Montserrat SemiBold"/>
              </a:rPr>
              <a:t>Příklady a projekty: Česko</a:t>
            </a:r>
            <a:endParaRPr lang="cs-CZ" sz="2800" b="1" strike="noStrike" spc="-1">
              <a:solidFill>
                <a:srgbClr val="000000"/>
              </a:solidFill>
              <a:latin typeface="Asap"/>
            </a:endParaRPr>
          </a:p>
        </p:txBody>
      </p:sp>
      <p:sp>
        <p:nvSpPr>
          <p:cNvPr id="113" name="Google Shape;69;p3_5"/>
          <p:cNvSpPr txBox="1"/>
          <p:nvPr/>
        </p:nvSpPr>
        <p:spPr>
          <a:xfrm>
            <a:off x="311760" y="1321920"/>
            <a:ext cx="8520120" cy="341604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1" strike="noStrike" spc="-1">
                <a:solidFill>
                  <a:srgbClr val="050046"/>
                </a:solidFill>
                <a:latin typeface="Asap"/>
                <a:ea typeface="Montserrat"/>
              </a:rPr>
              <a:t>Místní akční skupiny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Školení energetických koordinátorů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Poradenství pro obce, animace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ENERKOM Brána Brněnska 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ENERKOM Dolní Pojizeří a Polabí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ENERKOM Pobeskydí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ENERKOM Růže, Borovany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ENERKOM Tanvaldsko 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4" name="Obrázek 113"/>
          <p:cNvPicPr/>
          <p:nvPr/>
        </p:nvPicPr>
        <p:blipFill>
          <a:blip r:embed="rId3"/>
          <a:stretch/>
        </p:blipFill>
        <p:spPr>
          <a:xfrm>
            <a:off x="6861240" y="4247280"/>
            <a:ext cx="1958760" cy="607680"/>
          </a:xfrm>
          <a:prstGeom prst="rect">
            <a:avLst/>
          </a:prstGeom>
          <a:ln w="0">
            <a:noFill/>
          </a:ln>
        </p:spPr>
      </p:pic>
      <p:sp>
        <p:nvSpPr>
          <p:cNvPr id="115" name="TextovéPole 114"/>
          <p:cNvSpPr txBox="1"/>
          <p:nvPr/>
        </p:nvSpPr>
        <p:spPr>
          <a:xfrm>
            <a:off x="7524000" y="4680000"/>
            <a:ext cx="2160000" cy="252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cs-CZ" sz="1100" b="0" strike="noStrike" spc="-1">
                <a:latin typeface="Asap"/>
              </a:rPr>
              <a:t>www.uken.cz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68;p3_6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cs-CZ" sz="2800" b="1" strike="noStrike" spc="-1">
                <a:solidFill>
                  <a:srgbClr val="050046"/>
                </a:solidFill>
                <a:latin typeface="Asap"/>
                <a:ea typeface="Montserrat SemiBold"/>
              </a:rPr>
              <a:t>Příklady a projekty: Česko</a:t>
            </a:r>
            <a:endParaRPr lang="cs-CZ" sz="2800" b="1" strike="noStrike" spc="-1">
              <a:solidFill>
                <a:srgbClr val="000000"/>
              </a:solidFill>
              <a:latin typeface="Asap"/>
            </a:endParaRPr>
          </a:p>
        </p:txBody>
      </p:sp>
      <p:sp>
        <p:nvSpPr>
          <p:cNvPr id="117" name="Google Shape;69;p3_6"/>
          <p:cNvSpPr txBox="1"/>
          <p:nvPr/>
        </p:nvSpPr>
        <p:spPr>
          <a:xfrm>
            <a:off x="311760" y="1321920"/>
            <a:ext cx="8520120" cy="341604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1" strike="noStrike" spc="-1">
                <a:solidFill>
                  <a:srgbClr val="050046"/>
                </a:solidFill>
                <a:latin typeface="Asap"/>
                <a:ea typeface="Montserrat"/>
              </a:rPr>
              <a:t>Místní akční skupiny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Školení energetických koordinátorů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Poradenství pro obce, animace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ENERKOM Brána Brněnska 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ENERKOM Dolní Pojizeří a Polabí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ENERKOM Pobeskydí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ENERKOM Růže, Borovany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ENERKOM Tanvaldsko 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8" name="Obrázek 117"/>
          <p:cNvPicPr/>
          <p:nvPr/>
        </p:nvPicPr>
        <p:blipFill>
          <a:blip r:embed="rId3"/>
          <a:stretch/>
        </p:blipFill>
        <p:spPr>
          <a:xfrm>
            <a:off x="6861240" y="4247280"/>
            <a:ext cx="1958760" cy="607680"/>
          </a:xfrm>
          <a:prstGeom prst="rect">
            <a:avLst/>
          </a:prstGeom>
          <a:ln w="0">
            <a:noFill/>
          </a:ln>
        </p:spPr>
      </p:pic>
      <p:sp>
        <p:nvSpPr>
          <p:cNvPr id="119" name="TextovéPole 118"/>
          <p:cNvSpPr txBox="1"/>
          <p:nvPr/>
        </p:nvSpPr>
        <p:spPr>
          <a:xfrm>
            <a:off x="7524000" y="4680000"/>
            <a:ext cx="2160000" cy="252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cs-CZ" sz="1100" b="0" strike="noStrike" spc="-1">
                <a:latin typeface="Asap"/>
              </a:rPr>
              <a:t>www.uken.cz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68;p3_7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cs-CZ" sz="2800" b="1" strike="noStrike" spc="-1">
                <a:solidFill>
                  <a:srgbClr val="050046"/>
                </a:solidFill>
                <a:latin typeface="Asap"/>
                <a:ea typeface="Montserrat SemiBold"/>
              </a:rPr>
              <a:t>Příklady a projekty: Česko</a:t>
            </a:r>
            <a:endParaRPr lang="cs-CZ" sz="2800" b="1" strike="noStrike" spc="-1">
              <a:solidFill>
                <a:srgbClr val="000000"/>
              </a:solidFill>
              <a:latin typeface="Asap"/>
            </a:endParaRPr>
          </a:p>
        </p:txBody>
      </p:sp>
      <p:sp>
        <p:nvSpPr>
          <p:cNvPr id="121" name="Google Shape;69;p3_7"/>
          <p:cNvSpPr txBox="1"/>
          <p:nvPr/>
        </p:nvSpPr>
        <p:spPr>
          <a:xfrm>
            <a:off x="311760" y="1321920"/>
            <a:ext cx="8520120" cy="341604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1" strike="noStrike" spc="-1">
                <a:solidFill>
                  <a:srgbClr val="050046"/>
                </a:solidFill>
                <a:latin typeface="Asap"/>
                <a:ea typeface="Montserrat"/>
              </a:rPr>
              <a:t>Trojanovice: projekt CERKA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Revitalizace dolu Frenštát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25 ha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Smart village: inovace, podnikání, </a:t>
            </a:r>
            <a:br/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bydlení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Energetická koncepce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Energetická komunita s vlastní</a:t>
            </a:r>
            <a:br/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distribuční infrastrukturou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2" name="Obrázek 121"/>
          <p:cNvPicPr/>
          <p:nvPr/>
        </p:nvPicPr>
        <p:blipFill>
          <a:blip r:embed="rId3"/>
          <a:stretch/>
        </p:blipFill>
        <p:spPr>
          <a:xfrm>
            <a:off x="6861240" y="4247280"/>
            <a:ext cx="1958760" cy="607680"/>
          </a:xfrm>
          <a:prstGeom prst="rect">
            <a:avLst/>
          </a:prstGeom>
          <a:ln w="0">
            <a:noFill/>
          </a:ln>
        </p:spPr>
      </p:pic>
      <p:sp>
        <p:nvSpPr>
          <p:cNvPr id="123" name="TextovéPole 122"/>
          <p:cNvSpPr txBox="1"/>
          <p:nvPr/>
        </p:nvSpPr>
        <p:spPr>
          <a:xfrm>
            <a:off x="7524000" y="4680000"/>
            <a:ext cx="2160000" cy="252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cs-CZ" sz="1100" b="0" strike="noStrike" spc="-1">
                <a:latin typeface="Asap"/>
              </a:rPr>
              <a:t>www.uken.cz</a:t>
            </a:r>
          </a:p>
        </p:txBody>
      </p:sp>
      <p:pic>
        <p:nvPicPr>
          <p:cNvPr id="124" name="Obrázek 123"/>
          <p:cNvPicPr/>
          <p:nvPr/>
        </p:nvPicPr>
        <p:blipFill>
          <a:blip r:embed="rId4"/>
          <a:stretch/>
        </p:blipFill>
        <p:spPr>
          <a:xfrm>
            <a:off x="4716000" y="0"/>
            <a:ext cx="4644000" cy="51436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68;p3_8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cs-CZ" sz="2800" b="1" strike="noStrike" spc="-1">
                <a:solidFill>
                  <a:srgbClr val="050046"/>
                </a:solidFill>
                <a:latin typeface="Asap"/>
                <a:ea typeface="Montserrat SemiBold"/>
              </a:rPr>
              <a:t>Příklady a projekty: Zahraničí</a:t>
            </a:r>
            <a:endParaRPr lang="cs-CZ" sz="2800" b="1" strike="noStrike" spc="-1">
              <a:solidFill>
                <a:srgbClr val="000000"/>
              </a:solidFill>
              <a:latin typeface="Asap"/>
            </a:endParaRPr>
          </a:p>
        </p:txBody>
      </p:sp>
      <p:sp>
        <p:nvSpPr>
          <p:cNvPr id="126" name="Google Shape;69;p3_8"/>
          <p:cNvSpPr txBox="1"/>
          <p:nvPr/>
        </p:nvSpPr>
        <p:spPr>
          <a:xfrm>
            <a:off x="311760" y="1321920"/>
            <a:ext cx="8520120" cy="341604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1" strike="noStrike" spc="-1">
                <a:solidFill>
                  <a:srgbClr val="050046"/>
                </a:solidFill>
                <a:latin typeface="Asap"/>
                <a:ea typeface="Montserrat"/>
              </a:rPr>
              <a:t>Hassfurt, Bavorsko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Městský podnik společně s občany 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Výroba 109 000 MWh ročně: FVE, vítr,</a:t>
            </a:r>
            <a:br/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bioplyn, voda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10 000 smartmeterů v domácnostech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Vlastní distribuční síť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Vodíkový elektrolyzér a uskladnění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Přimíchávání do plynu, vodíkové kotle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27" name="Obrázek 126"/>
          <p:cNvPicPr/>
          <p:nvPr/>
        </p:nvPicPr>
        <p:blipFill>
          <a:blip r:embed="rId3"/>
          <a:stretch/>
        </p:blipFill>
        <p:spPr>
          <a:xfrm>
            <a:off x="6861240" y="4247280"/>
            <a:ext cx="1958760" cy="607680"/>
          </a:xfrm>
          <a:prstGeom prst="rect">
            <a:avLst/>
          </a:prstGeom>
          <a:ln w="0">
            <a:noFill/>
          </a:ln>
        </p:spPr>
      </p:pic>
      <p:sp>
        <p:nvSpPr>
          <p:cNvPr id="128" name="TextovéPole 127"/>
          <p:cNvSpPr txBox="1"/>
          <p:nvPr/>
        </p:nvSpPr>
        <p:spPr>
          <a:xfrm>
            <a:off x="7524000" y="4680000"/>
            <a:ext cx="2160000" cy="252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cs-CZ" sz="1100" b="0" strike="noStrike" spc="-1">
                <a:latin typeface="Asap"/>
              </a:rPr>
              <a:t>www.uken.cz</a:t>
            </a:r>
          </a:p>
        </p:txBody>
      </p:sp>
      <p:pic>
        <p:nvPicPr>
          <p:cNvPr id="129" name="Obrázek 128"/>
          <p:cNvPicPr/>
          <p:nvPr/>
        </p:nvPicPr>
        <p:blipFill>
          <a:blip r:embed="rId4"/>
          <a:srcRect r="37320"/>
          <a:stretch/>
        </p:blipFill>
        <p:spPr>
          <a:xfrm>
            <a:off x="5220000" y="969840"/>
            <a:ext cx="3924000" cy="4173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68;p3_9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cs-CZ" sz="2800" b="1" strike="noStrike" spc="-1">
                <a:solidFill>
                  <a:srgbClr val="050046"/>
                </a:solidFill>
                <a:latin typeface="Asap"/>
                <a:ea typeface="Montserrat SemiBold"/>
              </a:rPr>
              <a:t>Příklady a projekty: Zahraničí</a:t>
            </a:r>
            <a:endParaRPr lang="cs-CZ" sz="2800" b="1" strike="noStrike" spc="-1">
              <a:solidFill>
                <a:srgbClr val="000000"/>
              </a:solidFill>
              <a:latin typeface="Asap"/>
            </a:endParaRPr>
          </a:p>
        </p:txBody>
      </p:sp>
      <p:sp>
        <p:nvSpPr>
          <p:cNvPr id="131" name="Google Shape;69;p3_9"/>
          <p:cNvSpPr txBox="1"/>
          <p:nvPr/>
        </p:nvSpPr>
        <p:spPr>
          <a:xfrm>
            <a:off x="311760" y="1321920"/>
            <a:ext cx="8520120" cy="341604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1" strike="noStrike" spc="-1">
                <a:solidFill>
                  <a:srgbClr val="050046"/>
                </a:solidFill>
                <a:latin typeface="Asap"/>
                <a:ea typeface="Montserrat"/>
              </a:rPr>
              <a:t>Ursensollen, Bavorsko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Větrné elektrárny: 3 soukromé, </a:t>
            </a:r>
            <a:br/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jedna obce, jedna občanů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Povinná účast občanů na projektech OZE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Podíly úročené 3 – 5%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Podíly podle vzdálenosti, viditelnosti</a:t>
            </a:r>
            <a:br/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→ řešení problému hluku a viditelnosti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2" name="Obrázek 131"/>
          <p:cNvPicPr/>
          <p:nvPr/>
        </p:nvPicPr>
        <p:blipFill>
          <a:blip r:embed="rId3"/>
          <a:stretch/>
        </p:blipFill>
        <p:spPr>
          <a:xfrm>
            <a:off x="6861240" y="4247280"/>
            <a:ext cx="1958760" cy="607680"/>
          </a:xfrm>
          <a:prstGeom prst="rect">
            <a:avLst/>
          </a:prstGeom>
          <a:ln w="0">
            <a:noFill/>
          </a:ln>
        </p:spPr>
      </p:pic>
      <p:sp>
        <p:nvSpPr>
          <p:cNvPr id="133" name="TextovéPole 132"/>
          <p:cNvSpPr txBox="1"/>
          <p:nvPr/>
        </p:nvSpPr>
        <p:spPr>
          <a:xfrm>
            <a:off x="7524000" y="4680000"/>
            <a:ext cx="2160000" cy="252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cs-CZ" sz="1100" b="0" strike="noStrike" spc="-1">
                <a:latin typeface="Asap"/>
              </a:rPr>
              <a:t>www.uken.cz</a:t>
            </a:r>
          </a:p>
        </p:txBody>
      </p:sp>
      <p:pic>
        <p:nvPicPr>
          <p:cNvPr id="134" name="Obrázek 133"/>
          <p:cNvPicPr/>
          <p:nvPr/>
        </p:nvPicPr>
        <p:blipFill>
          <a:blip r:embed="rId4"/>
          <a:stretch/>
        </p:blipFill>
        <p:spPr>
          <a:xfrm>
            <a:off x="6071040" y="-23040"/>
            <a:ext cx="3108960" cy="5166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68;p3_10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cs-CZ" sz="2800" b="1" strike="noStrike" spc="-1">
                <a:solidFill>
                  <a:srgbClr val="050046"/>
                </a:solidFill>
                <a:latin typeface="Asap"/>
                <a:ea typeface="Montserrat SemiBold"/>
              </a:rPr>
              <a:t>Příklady a projekty: Zahraničí</a:t>
            </a:r>
            <a:endParaRPr lang="cs-CZ" sz="2800" b="1" strike="noStrike" spc="-1">
              <a:solidFill>
                <a:srgbClr val="000000"/>
              </a:solidFill>
              <a:latin typeface="Asap"/>
            </a:endParaRPr>
          </a:p>
        </p:txBody>
      </p:sp>
      <p:sp>
        <p:nvSpPr>
          <p:cNvPr id="136" name="Google Shape;69;p3_10"/>
          <p:cNvSpPr txBox="1"/>
          <p:nvPr/>
        </p:nvSpPr>
        <p:spPr>
          <a:xfrm>
            <a:off x="311760" y="1321920"/>
            <a:ext cx="8520120" cy="341604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1" strike="noStrike" spc="-1">
                <a:solidFill>
                  <a:srgbClr val="050046"/>
                </a:solidFill>
                <a:latin typeface="Asap"/>
                <a:ea typeface="Montserrat"/>
              </a:rPr>
              <a:t>OurPower, Rakousko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Energetické družstvo, 500+ členů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Cíl: energetická transformace v rukou</a:t>
            </a:r>
            <a:br/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občanů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Nástroj: energetické tržiště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Nákup od konkrétních dodavatelů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Sdílení a sleva na distribuci</a:t>
            </a:r>
            <a:endParaRPr lang="cs-CZ" sz="2000" b="1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37" name="Obrázek 136"/>
          <p:cNvPicPr/>
          <p:nvPr/>
        </p:nvPicPr>
        <p:blipFill>
          <a:blip r:embed="rId3"/>
          <a:stretch/>
        </p:blipFill>
        <p:spPr>
          <a:xfrm>
            <a:off x="6861240" y="4247280"/>
            <a:ext cx="1958760" cy="607680"/>
          </a:xfrm>
          <a:prstGeom prst="rect">
            <a:avLst/>
          </a:prstGeom>
          <a:ln w="0">
            <a:noFill/>
          </a:ln>
        </p:spPr>
      </p:pic>
      <p:sp>
        <p:nvSpPr>
          <p:cNvPr id="138" name="TextovéPole 137"/>
          <p:cNvSpPr txBox="1"/>
          <p:nvPr/>
        </p:nvSpPr>
        <p:spPr>
          <a:xfrm>
            <a:off x="7524000" y="4680000"/>
            <a:ext cx="2160000" cy="252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cs-CZ" sz="1100" b="0" strike="noStrike" spc="-1">
                <a:latin typeface="Asap"/>
              </a:rPr>
              <a:t>www.uken.cz</a:t>
            </a:r>
          </a:p>
        </p:txBody>
      </p:sp>
      <p:pic>
        <p:nvPicPr>
          <p:cNvPr id="139" name="Obrázek 138"/>
          <p:cNvPicPr/>
          <p:nvPr/>
        </p:nvPicPr>
        <p:blipFill>
          <a:blip r:embed="rId4"/>
          <a:srcRect l="30818"/>
          <a:stretch/>
        </p:blipFill>
        <p:spPr>
          <a:xfrm>
            <a:off x="5682240" y="0"/>
            <a:ext cx="3497760" cy="51436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0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33;p10"/>
          <p:cNvSpPr txBox="1"/>
          <p:nvPr/>
        </p:nvSpPr>
        <p:spPr>
          <a:xfrm>
            <a:off x="311760" y="1565640"/>
            <a:ext cx="8520120" cy="341604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rmAutofit/>
          </a:bodyPr>
          <a:lstStyle/>
          <a:p>
            <a:pPr>
              <a:lnSpc>
                <a:spcPct val="115000"/>
              </a:lnSpc>
              <a:spcAft>
                <a:spcPts val="1199"/>
              </a:spcAft>
              <a:tabLst>
                <a:tab pos="0" algn="l"/>
              </a:tabLst>
            </a:pPr>
            <a:r>
              <a:rPr lang="cs-CZ" sz="2900" b="0" strike="noStrike" spc="-1">
                <a:solidFill>
                  <a:srgbClr val="FFFFFF"/>
                </a:solidFill>
                <a:latin typeface="Asap"/>
                <a:ea typeface="Montserrat"/>
              </a:rPr>
              <a:t>Děkuji za pozornost </a:t>
            </a:r>
            <a:endParaRPr lang="cs-CZ" sz="2900" b="0" strike="noStrike" spc="-1">
              <a:solidFill>
                <a:srgbClr val="000000"/>
              </a:solidFill>
              <a:latin typeface="Asap"/>
            </a:endParaRPr>
          </a:p>
        </p:txBody>
      </p:sp>
      <p:pic>
        <p:nvPicPr>
          <p:cNvPr id="141" name="Google Shape;134;p10"/>
          <p:cNvPicPr/>
          <p:nvPr/>
        </p:nvPicPr>
        <p:blipFill>
          <a:blip r:embed="rId2"/>
          <a:stretch/>
        </p:blipFill>
        <p:spPr>
          <a:xfrm>
            <a:off x="5940000" y="3936240"/>
            <a:ext cx="2700000" cy="923760"/>
          </a:xfrm>
          <a:prstGeom prst="rect">
            <a:avLst/>
          </a:prstGeom>
          <a:ln w="0">
            <a:noFill/>
          </a:ln>
        </p:spPr>
      </p:pic>
      <p:sp>
        <p:nvSpPr>
          <p:cNvPr id="142" name="TextovéPole 141"/>
          <p:cNvSpPr txBox="1"/>
          <p:nvPr/>
        </p:nvSpPr>
        <p:spPr>
          <a:xfrm>
            <a:off x="360000" y="2501280"/>
            <a:ext cx="5760000" cy="15465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cs-CZ" sz="2000" b="1" i="1" strike="noStrike" spc="-1" dirty="0">
                <a:solidFill>
                  <a:srgbClr val="FFFFFF"/>
                </a:solidFill>
                <a:latin typeface="Asap"/>
                <a:ea typeface="Arial"/>
              </a:rPr>
              <a:t>Ondřej Pašek</a:t>
            </a:r>
            <a:r>
              <a:rPr lang="cs-CZ" sz="2000" b="0" i="1" strike="noStrike" spc="-1" dirty="0">
                <a:solidFill>
                  <a:srgbClr val="FFFFFF"/>
                </a:solidFill>
                <a:latin typeface="Asap"/>
                <a:ea typeface="Arial"/>
              </a:rPr>
              <a:t> </a:t>
            </a:r>
            <a:br>
              <a:rPr dirty="0"/>
            </a:br>
            <a:r>
              <a:rPr lang="cs-CZ" sz="2000" b="0" i="1" strike="noStrike" spc="-1" dirty="0">
                <a:solidFill>
                  <a:srgbClr val="FFFFFF"/>
                </a:solidFill>
                <a:latin typeface="Asap"/>
                <a:ea typeface="Arial"/>
              </a:rPr>
              <a:t>Unie komunitní energetiky</a:t>
            </a:r>
          </a:p>
          <a:p>
            <a:endParaRPr lang="cs-CZ" sz="2000" b="0" strike="noStrike" spc="-1" dirty="0">
              <a:latin typeface="Arial"/>
            </a:endParaRPr>
          </a:p>
          <a:p>
            <a:r>
              <a:rPr lang="cs-CZ" sz="2000" b="0" strike="noStrike" spc="-1" dirty="0">
                <a:solidFill>
                  <a:srgbClr val="FFFFFF"/>
                </a:solidFill>
                <a:latin typeface="Asap"/>
                <a:ea typeface="Arial"/>
                <a:hlinkClick r:id="rId3"/>
              </a:rPr>
              <a:t>www.uken.cz</a:t>
            </a:r>
            <a:endParaRPr lang="cs-CZ" sz="2000" b="0" strike="noStrike" spc="-1" dirty="0">
              <a:latin typeface="Arial"/>
            </a:endParaRPr>
          </a:p>
          <a:p>
            <a:r>
              <a:rPr lang="cs-CZ" sz="2000" b="0" strike="noStrike" spc="-1" dirty="0">
                <a:solidFill>
                  <a:srgbClr val="FFFFFF"/>
                </a:solidFill>
                <a:latin typeface="Asap"/>
                <a:ea typeface="Arial"/>
              </a:rPr>
              <a:t>ondrej.pasek@hnutiduha.cz</a:t>
            </a:r>
            <a:endParaRPr lang="cs-CZ" sz="20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74;p5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cs-CZ" sz="2800" b="1" strike="noStrike" spc="-1">
                <a:solidFill>
                  <a:srgbClr val="050046"/>
                </a:solidFill>
                <a:latin typeface="Asap"/>
                <a:ea typeface="Montserrat SemiBold"/>
              </a:rPr>
              <a:t>Proč Unie komunitní energetiky?</a:t>
            </a:r>
            <a:endParaRPr lang="cs-CZ" sz="2800" b="1" strike="noStrike" spc="-1">
              <a:solidFill>
                <a:srgbClr val="000000"/>
              </a:solidFill>
              <a:latin typeface="Asap"/>
            </a:endParaRPr>
          </a:p>
        </p:txBody>
      </p:sp>
      <p:sp>
        <p:nvSpPr>
          <p:cNvPr id="84" name="Google Shape;75;p5"/>
          <p:cNvSpPr txBox="1"/>
          <p:nvPr/>
        </p:nvSpPr>
        <p:spPr>
          <a:xfrm>
            <a:off x="311760" y="1321920"/>
            <a:ext cx="8520120" cy="341604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rmAutofit/>
          </a:bodyPr>
          <a:lstStyle/>
          <a:p>
            <a:pPr marL="457200" indent="-341640">
              <a:lnSpc>
                <a:spcPct val="90000"/>
              </a:lnSpc>
              <a:buClr>
                <a:srgbClr val="050046"/>
              </a:buClr>
              <a:buSzPct val="75000"/>
              <a:buFont typeface="Symbol" charset="2"/>
              <a:buChar char=""/>
            </a:pPr>
            <a:r>
              <a:rPr lang="cs-CZ" sz="2000" b="0" strike="noStrike" spc="-1">
                <a:solidFill>
                  <a:srgbClr val="000000"/>
                </a:solidFill>
                <a:latin typeface="Asap"/>
                <a:ea typeface="Montserrat"/>
              </a:rPr>
              <a:t>Potřeba </a:t>
            </a:r>
            <a:r>
              <a:rPr lang="cs-CZ" sz="2000" b="0" strike="noStrike" spc="-1">
                <a:solidFill>
                  <a:srgbClr val="0044FF"/>
                </a:solidFill>
                <a:latin typeface="Asap"/>
                <a:ea typeface="Montserrat SemiBold"/>
              </a:rPr>
              <a:t>systémových změn </a:t>
            </a:r>
            <a:r>
              <a:rPr lang="cs-CZ" sz="2000" b="0" strike="noStrike" spc="-1">
                <a:solidFill>
                  <a:srgbClr val="000000"/>
                </a:solidFill>
                <a:latin typeface="Asap"/>
                <a:ea typeface="Montserrat"/>
              </a:rPr>
              <a:t>právního prostředí </a:t>
            </a:r>
            <a:r>
              <a:rPr lang="cs-CZ" sz="2000" b="0" strike="noStrike" spc="-1">
                <a:solidFill>
                  <a:srgbClr val="3465A4"/>
                </a:solidFill>
                <a:latin typeface="Asap"/>
                <a:ea typeface="Montserrat SemiBold"/>
              </a:rPr>
              <a:t>a </a:t>
            </a:r>
            <a:r>
              <a:rPr lang="cs-CZ" sz="2000" b="0" strike="noStrike" spc="-1">
                <a:solidFill>
                  <a:srgbClr val="000000"/>
                </a:solidFill>
                <a:latin typeface="Asap"/>
                <a:ea typeface="Montserrat"/>
              </a:rPr>
              <a:t>transpozice evropského práva</a:t>
            </a:r>
            <a:endParaRPr lang="cs-CZ" sz="2000" b="0" strike="noStrike" spc="-1">
              <a:solidFill>
                <a:srgbClr val="000000"/>
              </a:solidFill>
              <a:latin typeface="Asap"/>
            </a:endParaRPr>
          </a:p>
          <a:p>
            <a:pPr marL="457200" indent="-341640">
              <a:lnSpc>
                <a:spcPct val="90000"/>
              </a:lnSpc>
              <a:buClr>
                <a:srgbClr val="050046"/>
              </a:buClr>
              <a:buSzPct val="75000"/>
              <a:buFont typeface="Symbol" charset="2"/>
              <a:buChar char=""/>
            </a:pPr>
            <a:endParaRPr lang="cs-CZ" sz="2000" b="0" strike="noStrike" spc="-1">
              <a:solidFill>
                <a:srgbClr val="000000"/>
              </a:solidFill>
              <a:latin typeface="Asap"/>
            </a:endParaRPr>
          </a:p>
          <a:p>
            <a:pPr marL="457200" indent="-341640">
              <a:lnSpc>
                <a:spcPct val="90000"/>
              </a:lnSpc>
              <a:buClr>
                <a:srgbClr val="050046"/>
              </a:buClr>
              <a:buSzPct val="75000"/>
              <a:buFont typeface="Symbol" charset="2"/>
              <a:buChar char=""/>
            </a:pPr>
            <a:r>
              <a:rPr lang="cs-CZ" sz="2000" b="0" strike="noStrike" spc="-1">
                <a:solidFill>
                  <a:srgbClr val="000000"/>
                </a:solidFill>
                <a:latin typeface="Asap"/>
                <a:ea typeface="Montserrat"/>
              </a:rPr>
              <a:t>Zjednodušování administrativy a </a:t>
            </a:r>
            <a:r>
              <a:rPr lang="cs-CZ" sz="2000" b="0" strike="noStrike" spc="-1">
                <a:solidFill>
                  <a:srgbClr val="0044FF"/>
                </a:solidFill>
                <a:latin typeface="Asap"/>
                <a:ea typeface="Montserrat"/>
              </a:rPr>
              <a:t>dotací</a:t>
            </a:r>
            <a:endParaRPr lang="cs-CZ" sz="2000" b="0" strike="noStrike" spc="-1">
              <a:solidFill>
                <a:srgbClr val="000000"/>
              </a:solidFill>
              <a:latin typeface="Asap"/>
            </a:endParaRPr>
          </a:p>
          <a:p>
            <a:pPr marL="457200" indent="-341640">
              <a:lnSpc>
                <a:spcPct val="90000"/>
              </a:lnSpc>
              <a:buClr>
                <a:srgbClr val="050046"/>
              </a:buClr>
              <a:buSzPct val="75000"/>
              <a:buFont typeface="Symbol" charset="2"/>
              <a:buChar char=""/>
            </a:pPr>
            <a:endParaRPr lang="cs-CZ" sz="2000" b="0" strike="noStrike" spc="-1">
              <a:solidFill>
                <a:srgbClr val="000000"/>
              </a:solidFill>
              <a:latin typeface="Asap"/>
            </a:endParaRPr>
          </a:p>
          <a:p>
            <a:pPr marL="457200" indent="-341640">
              <a:lnSpc>
                <a:spcPct val="90000"/>
              </a:lnSpc>
              <a:buClr>
                <a:srgbClr val="050046"/>
              </a:buClr>
              <a:buSzPct val="75000"/>
              <a:buFont typeface="Symbol" charset="2"/>
              <a:buChar char=""/>
            </a:pPr>
            <a:r>
              <a:rPr lang="cs-CZ" sz="2000" b="0" strike="noStrike" spc="-1">
                <a:solidFill>
                  <a:srgbClr val="0044FF"/>
                </a:solidFill>
                <a:latin typeface="Asap"/>
                <a:ea typeface="Montserrat SemiBold"/>
              </a:rPr>
              <a:t>Sdílení know-how</a:t>
            </a:r>
            <a:r>
              <a:rPr lang="cs-CZ" sz="2000" b="0" strike="noStrike" spc="-1">
                <a:solidFill>
                  <a:srgbClr val="000000"/>
                </a:solidFill>
                <a:latin typeface="Asap"/>
                <a:ea typeface="Montserrat"/>
              </a:rPr>
              <a:t>, </a:t>
            </a:r>
            <a:r>
              <a:rPr lang="cs-CZ" sz="2000" b="0" strike="noStrike" spc="-1">
                <a:solidFill>
                  <a:srgbClr val="000000"/>
                </a:solidFill>
                <a:latin typeface="Asap"/>
                <a:ea typeface="Montserrat SemiBold"/>
              </a:rPr>
              <a:t>propojování </a:t>
            </a:r>
            <a:r>
              <a:rPr lang="cs-CZ" sz="2000" b="0" strike="noStrike" spc="-1">
                <a:solidFill>
                  <a:srgbClr val="000000"/>
                </a:solidFill>
                <a:latin typeface="Asap"/>
                <a:ea typeface="Montserrat"/>
              </a:rPr>
              <a:t>samospráv, firem, domácností, nevládních organizací</a:t>
            </a:r>
            <a:endParaRPr lang="cs-CZ" sz="2000" b="0" strike="noStrike" spc="-1">
              <a:solidFill>
                <a:srgbClr val="000000"/>
              </a:solidFill>
              <a:latin typeface="Asap"/>
            </a:endParaRPr>
          </a:p>
        </p:txBody>
      </p:sp>
      <p:pic>
        <p:nvPicPr>
          <p:cNvPr id="85" name="Obrázek 84"/>
          <p:cNvPicPr/>
          <p:nvPr/>
        </p:nvPicPr>
        <p:blipFill>
          <a:blip r:embed="rId3"/>
          <a:stretch/>
        </p:blipFill>
        <p:spPr>
          <a:xfrm>
            <a:off x="360" y="4356360"/>
            <a:ext cx="9143640" cy="787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68;p3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cs-CZ" sz="2800" b="1" strike="noStrike" spc="-1">
                <a:solidFill>
                  <a:srgbClr val="050046"/>
                </a:solidFill>
                <a:latin typeface="Asap"/>
                <a:ea typeface="Montserrat SemiBold"/>
              </a:rPr>
              <a:t>Komunitní energetika</a:t>
            </a:r>
            <a:endParaRPr lang="cs-CZ" sz="2800" b="1" strike="noStrike" spc="-1">
              <a:solidFill>
                <a:srgbClr val="000000"/>
              </a:solidFill>
              <a:latin typeface="Asap"/>
            </a:endParaRPr>
          </a:p>
        </p:txBody>
      </p:sp>
      <p:sp>
        <p:nvSpPr>
          <p:cNvPr id="87" name="Google Shape;69;p3"/>
          <p:cNvSpPr txBox="1"/>
          <p:nvPr/>
        </p:nvSpPr>
        <p:spPr>
          <a:xfrm>
            <a:off x="311760" y="1321920"/>
            <a:ext cx="8520120" cy="341604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rm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cs-CZ" sz="2000" b="0" strike="noStrike" spc="-1" dirty="0">
                <a:solidFill>
                  <a:srgbClr val="050046"/>
                </a:solidFill>
                <a:latin typeface="Asap"/>
                <a:ea typeface="Montserrat"/>
              </a:rPr>
              <a:t>Projekt nebo iniciativa, v jejímž rámci se lidé, obce a malé a střední firmy</a:t>
            </a:r>
            <a:endParaRPr lang="cs-CZ" sz="2000" b="0" strike="noStrike" spc="-1" dirty="0">
              <a:solidFill>
                <a:srgbClr val="000000"/>
              </a:solidFill>
              <a:latin typeface="Asap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cs-CZ" sz="2000" b="0" strike="noStrike" spc="-1" dirty="0">
                <a:solidFill>
                  <a:srgbClr val="050046"/>
                </a:solidFill>
                <a:latin typeface="Asap"/>
                <a:ea typeface="Montserrat"/>
              </a:rPr>
              <a:t>formou vlastnictví nebo účinného vlivu podílejí na provozu obnovitelných</a:t>
            </a:r>
            <a:endParaRPr lang="cs-CZ" sz="2000" b="0" strike="noStrike" spc="-1" dirty="0">
              <a:solidFill>
                <a:srgbClr val="000000"/>
              </a:solidFill>
              <a:latin typeface="Asap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cs-CZ" sz="2000" b="0" strike="noStrike" spc="-1" dirty="0">
                <a:solidFill>
                  <a:srgbClr val="050046"/>
                </a:solidFill>
                <a:latin typeface="Asap"/>
                <a:ea typeface="Montserrat"/>
              </a:rPr>
              <a:t>zdrojů energie, společně investují a sdílejí vyrobenou energii.</a:t>
            </a:r>
            <a:endParaRPr lang="cs-CZ" sz="2000" b="0" strike="noStrike" spc="-1" dirty="0">
              <a:solidFill>
                <a:srgbClr val="000000"/>
              </a:solidFill>
              <a:latin typeface="Asap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lang="cs-CZ" sz="2000" b="0" strike="noStrike" spc="-1" dirty="0">
              <a:solidFill>
                <a:srgbClr val="000000"/>
              </a:solidFill>
              <a:latin typeface="Asap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cs-CZ" sz="2000" b="0" strike="noStrike" spc="-1" dirty="0">
                <a:solidFill>
                  <a:srgbClr val="050046"/>
                </a:solidFill>
                <a:latin typeface="Asap"/>
                <a:ea typeface="Montserrat"/>
              </a:rPr>
              <a:t>Decentralizace					Dekarbonizace</a:t>
            </a:r>
            <a:endParaRPr lang="cs-CZ" sz="2000" b="0" strike="noStrike" spc="-1" dirty="0">
              <a:solidFill>
                <a:srgbClr val="000000"/>
              </a:solidFill>
              <a:latin typeface="Asap"/>
            </a:endParaRP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cs-CZ" sz="2000" b="0" strike="noStrike" spc="-1" dirty="0">
                <a:solidFill>
                  <a:srgbClr val="050046"/>
                </a:solidFill>
                <a:latin typeface="Asap"/>
                <a:ea typeface="Montserrat"/>
              </a:rPr>
              <a:t>Demokratizace					Digitalizace</a:t>
            </a: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cs-CZ" sz="2000" spc="-1" dirty="0">
                <a:solidFill>
                  <a:srgbClr val="050046"/>
                </a:solidFill>
                <a:latin typeface="Asap"/>
              </a:rPr>
              <a:t>Místní kapacity					Sociální dopady</a:t>
            </a:r>
            <a:endParaRPr lang="cs-CZ" sz="2000" b="0" strike="noStrike" spc="-1" dirty="0">
              <a:solidFill>
                <a:srgbClr val="000000"/>
              </a:solidFill>
              <a:latin typeface="Asap"/>
            </a:endParaRPr>
          </a:p>
          <a:p>
            <a:pPr marL="914400" indent="-228240">
              <a:lnSpc>
                <a:spcPct val="115000"/>
              </a:lnSpc>
              <a:tabLst>
                <a:tab pos="0" algn="l"/>
              </a:tabLst>
            </a:pPr>
            <a:endParaRPr lang="cs-CZ" sz="2000" b="0" strike="noStrike" spc="-1" dirty="0">
              <a:solidFill>
                <a:srgbClr val="000000"/>
              </a:solidFill>
              <a:latin typeface="Asap"/>
            </a:endParaRPr>
          </a:p>
        </p:txBody>
      </p:sp>
      <p:pic>
        <p:nvPicPr>
          <p:cNvPr id="88" name="Obrázek 87"/>
          <p:cNvPicPr/>
          <p:nvPr/>
        </p:nvPicPr>
        <p:blipFill>
          <a:blip r:embed="rId3"/>
          <a:stretch/>
        </p:blipFill>
        <p:spPr>
          <a:xfrm>
            <a:off x="6861240" y="4247280"/>
            <a:ext cx="1958760" cy="607680"/>
          </a:xfrm>
          <a:prstGeom prst="rect">
            <a:avLst/>
          </a:prstGeom>
          <a:ln w="0">
            <a:noFill/>
          </a:ln>
        </p:spPr>
      </p:pic>
      <p:sp>
        <p:nvSpPr>
          <p:cNvPr id="89" name="TextovéPole 88"/>
          <p:cNvSpPr txBox="1"/>
          <p:nvPr/>
        </p:nvSpPr>
        <p:spPr>
          <a:xfrm>
            <a:off x="7524000" y="4680000"/>
            <a:ext cx="2160000" cy="252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cs-CZ" sz="1100" b="0" strike="noStrike" spc="-1">
                <a:latin typeface="Asap"/>
              </a:rPr>
              <a:t>www.uken.cz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Obrázek 89"/>
          <p:cNvPicPr/>
          <p:nvPr/>
        </p:nvPicPr>
        <p:blipFill>
          <a:blip r:embed="rId3"/>
          <a:stretch/>
        </p:blipFill>
        <p:spPr>
          <a:xfrm>
            <a:off x="-48600" y="0"/>
            <a:ext cx="9223200" cy="51436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68;p3_0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cs-CZ" sz="2800" b="1" strike="noStrike" spc="-1" dirty="0">
                <a:solidFill>
                  <a:srgbClr val="050046"/>
                </a:solidFill>
                <a:latin typeface="Asap"/>
                <a:ea typeface="Montserrat SemiBold"/>
              </a:rPr>
              <a:t>Potenciál komunitní energetiky v ČR</a:t>
            </a:r>
            <a:endParaRPr lang="cs-CZ" sz="2800" b="1" strike="noStrike" spc="-1" dirty="0">
              <a:solidFill>
                <a:srgbClr val="000000"/>
              </a:solidFill>
              <a:latin typeface="Asap"/>
            </a:endParaRP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6409E2EA-31A4-40E4-A6DC-F4320F4C9C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000" y="1098378"/>
            <a:ext cx="6729317" cy="383362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68;p3_0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cs-CZ" sz="2800" b="1" strike="noStrike" spc="-1">
                <a:solidFill>
                  <a:srgbClr val="050046"/>
                </a:solidFill>
                <a:latin typeface="Asap"/>
                <a:ea typeface="Montserrat SemiBold"/>
              </a:rPr>
              <a:t>Základní definice z evropského práva</a:t>
            </a:r>
            <a:endParaRPr lang="cs-CZ" sz="2800" b="1" strike="noStrike" spc="-1">
              <a:solidFill>
                <a:srgbClr val="000000"/>
              </a:solidFill>
              <a:latin typeface="Asap"/>
            </a:endParaRPr>
          </a:p>
        </p:txBody>
      </p:sp>
      <p:sp>
        <p:nvSpPr>
          <p:cNvPr id="92" name="Google Shape;69;p3_0"/>
          <p:cNvSpPr txBox="1"/>
          <p:nvPr/>
        </p:nvSpPr>
        <p:spPr>
          <a:xfrm>
            <a:off x="311760" y="1321920"/>
            <a:ext cx="8520120" cy="341604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rmAutofit lnSpcReduction="10000"/>
          </a:bodyPr>
          <a:lstStyle/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cs-CZ" sz="2000" spc="-1" dirty="0">
                <a:solidFill>
                  <a:srgbClr val="0044FF"/>
                </a:solidFill>
                <a:latin typeface="Asap"/>
              </a:rPr>
              <a:t>Občanské energetické společenství</a:t>
            </a:r>
          </a:p>
          <a:p>
            <a:pPr>
              <a:lnSpc>
                <a:spcPct val="90000"/>
              </a:lnSpc>
              <a:spcBef>
                <a:spcPts val="1001"/>
              </a:spcBef>
            </a:pPr>
            <a:r>
              <a:rPr lang="cs-CZ" sz="2000" b="0" strike="noStrike" spc="-1" dirty="0">
                <a:solidFill>
                  <a:srgbClr val="0044FF"/>
                </a:solidFill>
                <a:latin typeface="Asap"/>
                <a:ea typeface="Montserrat"/>
              </a:rPr>
              <a:t>Společenství pro obnovitelné zdroje</a:t>
            </a:r>
            <a:br>
              <a:rPr dirty="0"/>
            </a:br>
            <a:br>
              <a:rPr dirty="0"/>
            </a:br>
            <a:r>
              <a:rPr lang="cs-CZ" sz="2000" b="0" strike="noStrike" spc="-1" dirty="0">
                <a:solidFill>
                  <a:srgbClr val="050046"/>
                </a:solidFill>
                <a:latin typeface="Asap"/>
                <a:ea typeface="Montserrat"/>
              </a:rPr>
              <a:t>Základní znaky:</a:t>
            </a:r>
            <a:endParaRPr lang="cs-CZ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 dirty="0">
                <a:solidFill>
                  <a:srgbClr val="050046"/>
                </a:solidFill>
                <a:latin typeface="Asap"/>
                <a:ea typeface="Montserrat"/>
              </a:rPr>
              <a:t>Dobrovolná, otevřená účast</a:t>
            </a: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 dirty="0">
                <a:solidFill>
                  <a:srgbClr val="050046"/>
                </a:solidFill>
                <a:latin typeface="Asap"/>
                <a:ea typeface="Montserrat"/>
              </a:rPr>
              <a:t>Členství: fyzické osoby, malé a střední podniky, obce a místní orgány s účinnou kontrolou</a:t>
            </a:r>
            <a:endParaRPr lang="cs-CZ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 dirty="0">
                <a:solidFill>
                  <a:srgbClr val="050046"/>
                </a:solidFill>
                <a:latin typeface="Asap"/>
                <a:ea typeface="Montserrat"/>
              </a:rPr>
              <a:t>Hlavní účel: poskytování environmentálních, sociálních nebo hospodářských výhod členům – </a:t>
            </a:r>
            <a:r>
              <a:rPr lang="cs-CZ" sz="2000" b="0" strike="noStrike" spc="-1" dirty="0">
                <a:solidFill>
                  <a:srgbClr val="0044FF"/>
                </a:solidFill>
                <a:latin typeface="Asap"/>
                <a:ea typeface="Montserrat"/>
              </a:rPr>
              <a:t>ne zisk</a:t>
            </a:r>
            <a:endParaRPr lang="cs-CZ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 dirty="0">
                <a:solidFill>
                  <a:srgbClr val="050046"/>
                </a:solidFill>
                <a:latin typeface="Asap"/>
                <a:ea typeface="Montserrat"/>
              </a:rPr>
              <a:t>Činnosti: výroba, sdílení, prodej, distribuce, služby</a:t>
            </a:r>
            <a:endParaRPr lang="cs-CZ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3" name="Obrázek 92"/>
          <p:cNvPicPr/>
          <p:nvPr/>
        </p:nvPicPr>
        <p:blipFill>
          <a:blip r:embed="rId3"/>
          <a:stretch/>
        </p:blipFill>
        <p:spPr>
          <a:xfrm>
            <a:off x="6861240" y="4247280"/>
            <a:ext cx="1958760" cy="607680"/>
          </a:xfrm>
          <a:prstGeom prst="rect">
            <a:avLst/>
          </a:prstGeom>
          <a:ln w="0">
            <a:noFill/>
          </a:ln>
        </p:spPr>
      </p:pic>
      <p:sp>
        <p:nvSpPr>
          <p:cNvPr id="94" name="TextovéPole 93"/>
          <p:cNvSpPr txBox="1"/>
          <p:nvPr/>
        </p:nvSpPr>
        <p:spPr>
          <a:xfrm>
            <a:off x="7524000" y="4680000"/>
            <a:ext cx="2160000" cy="252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cs-CZ" sz="1100" b="0" strike="noStrike" spc="-1">
                <a:latin typeface="Asap"/>
              </a:rPr>
              <a:t>www.uken.cz</a:t>
            </a:r>
          </a:p>
        </p:txBody>
      </p:sp>
    </p:spTree>
    <p:extLst>
      <p:ext uri="{BB962C8B-B14F-4D97-AF65-F5344CB8AC3E}">
        <p14:creationId xmlns:p14="http://schemas.microsoft.com/office/powerpoint/2010/main" val="39981098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68;p3_1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cs-CZ" sz="2800" b="1" strike="noStrike" spc="-1">
                <a:solidFill>
                  <a:srgbClr val="050046"/>
                </a:solidFill>
                <a:latin typeface="Asap"/>
                <a:ea typeface="Montserrat SemiBold"/>
              </a:rPr>
              <a:t>Povinnosti při zavádění energetických společenství</a:t>
            </a:r>
            <a:endParaRPr lang="cs-CZ" sz="2800" b="1" strike="noStrike" spc="-1">
              <a:solidFill>
                <a:srgbClr val="000000"/>
              </a:solidFill>
              <a:latin typeface="Asap"/>
            </a:endParaRPr>
          </a:p>
        </p:txBody>
      </p:sp>
      <p:sp>
        <p:nvSpPr>
          <p:cNvPr id="96" name="Google Shape;69;p3_1"/>
          <p:cNvSpPr txBox="1"/>
          <p:nvPr/>
        </p:nvSpPr>
        <p:spPr>
          <a:xfrm>
            <a:off x="311760" y="1321920"/>
            <a:ext cx="8520120" cy="341604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 dirty="0">
                <a:solidFill>
                  <a:srgbClr val="050046"/>
                </a:solidFill>
                <a:latin typeface="Asap"/>
                <a:ea typeface="Montserrat"/>
              </a:rPr>
              <a:t>Umožnit </a:t>
            </a:r>
            <a:r>
              <a:rPr lang="cs-CZ" sz="2000" b="0" strike="noStrike" spc="-1" dirty="0">
                <a:solidFill>
                  <a:srgbClr val="0044FF"/>
                </a:solidFill>
                <a:latin typeface="Asap"/>
                <a:ea typeface="Montserrat"/>
              </a:rPr>
              <a:t>sdílení</a:t>
            </a:r>
            <a:r>
              <a:rPr lang="cs-CZ" sz="2000" b="0" strike="noStrike" spc="-1" dirty="0">
                <a:solidFill>
                  <a:srgbClr val="050046"/>
                </a:solidFill>
                <a:latin typeface="Asap"/>
                <a:ea typeface="Montserrat"/>
              </a:rPr>
              <a:t> elektřiny přes veřejnou distribuční síť</a:t>
            </a:r>
            <a:endParaRPr lang="cs-CZ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 dirty="0">
                <a:solidFill>
                  <a:srgbClr val="050046"/>
                </a:solidFill>
                <a:latin typeface="Asap"/>
                <a:ea typeface="Montserrat"/>
              </a:rPr>
              <a:t>Odstranit regulatorní a administrativní překážky</a:t>
            </a:r>
            <a:endParaRPr lang="cs-CZ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 dirty="0">
                <a:solidFill>
                  <a:srgbClr val="050046"/>
                </a:solidFill>
                <a:latin typeface="Asap"/>
                <a:ea typeface="Montserrat"/>
              </a:rPr>
              <a:t>Zachování </a:t>
            </a:r>
            <a:r>
              <a:rPr lang="cs-CZ" sz="2000" b="0" strike="noStrike" spc="-1" dirty="0">
                <a:solidFill>
                  <a:srgbClr val="0044FF"/>
                </a:solidFill>
                <a:latin typeface="Asap"/>
                <a:ea typeface="Montserrat"/>
              </a:rPr>
              <a:t>práv konečných zákazníků</a:t>
            </a:r>
            <a:r>
              <a:rPr lang="cs-CZ" sz="2000" b="0" strike="noStrike" spc="-1" dirty="0">
                <a:solidFill>
                  <a:srgbClr val="050046"/>
                </a:solidFill>
                <a:latin typeface="Asap"/>
                <a:ea typeface="Montserrat"/>
              </a:rPr>
              <a:t> při zapojení do ES</a:t>
            </a:r>
            <a:endParaRPr lang="cs-CZ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 dirty="0">
                <a:solidFill>
                  <a:srgbClr val="050046"/>
                </a:solidFill>
                <a:latin typeface="Asap"/>
                <a:ea typeface="Montserrat"/>
              </a:rPr>
              <a:t>Zajištění možnosti prodávat energii mimo ES, včetně PPA</a:t>
            </a:r>
            <a:endParaRPr lang="cs-CZ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 dirty="0">
                <a:solidFill>
                  <a:srgbClr val="050046"/>
                </a:solidFill>
                <a:latin typeface="Asap"/>
                <a:ea typeface="Montserrat"/>
              </a:rPr>
              <a:t>Povinnost </a:t>
            </a:r>
            <a:r>
              <a:rPr lang="cs-CZ" sz="2000" b="0" strike="noStrike" spc="-1" dirty="0">
                <a:solidFill>
                  <a:srgbClr val="0044FF"/>
                </a:solidFill>
                <a:latin typeface="Asap"/>
                <a:ea typeface="Montserrat"/>
              </a:rPr>
              <a:t>spolupráce ze strany provozovatele distribuční soustavy</a:t>
            </a:r>
            <a:endParaRPr lang="cs-CZ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 dirty="0">
                <a:solidFill>
                  <a:srgbClr val="050046"/>
                </a:solidFill>
                <a:latin typeface="Asap"/>
                <a:ea typeface="Montserrat"/>
              </a:rPr>
              <a:t>Spravedlivé, přiměřené postupy (licence, poplatky apod.)</a:t>
            </a:r>
            <a:endParaRPr lang="cs-CZ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 dirty="0">
                <a:solidFill>
                  <a:srgbClr val="050046"/>
                </a:solidFill>
                <a:latin typeface="Asap"/>
                <a:ea typeface="Montserrat"/>
              </a:rPr>
              <a:t>Podpůrný rámec pro zřizování a budování kapacit ES</a:t>
            </a:r>
            <a:endParaRPr lang="cs-CZ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7" name="Obrázek 96"/>
          <p:cNvPicPr/>
          <p:nvPr/>
        </p:nvPicPr>
        <p:blipFill>
          <a:blip r:embed="rId3"/>
          <a:stretch/>
        </p:blipFill>
        <p:spPr>
          <a:xfrm>
            <a:off x="6861240" y="4247280"/>
            <a:ext cx="1958760" cy="607680"/>
          </a:xfrm>
          <a:prstGeom prst="rect">
            <a:avLst/>
          </a:prstGeom>
          <a:ln w="0">
            <a:noFill/>
          </a:ln>
        </p:spPr>
      </p:pic>
      <p:sp>
        <p:nvSpPr>
          <p:cNvPr id="98" name="TextovéPole 97"/>
          <p:cNvSpPr txBox="1"/>
          <p:nvPr/>
        </p:nvSpPr>
        <p:spPr>
          <a:xfrm>
            <a:off x="7524000" y="4680000"/>
            <a:ext cx="2160000" cy="252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cs-CZ" sz="1100" b="0" strike="noStrike" spc="-1">
                <a:latin typeface="Asap"/>
              </a:rPr>
              <a:t>www.uken.cz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68;p3_2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cs-CZ" sz="2800" b="1" strike="noStrike" spc="-1" dirty="0">
                <a:solidFill>
                  <a:srgbClr val="050046"/>
                </a:solidFill>
                <a:latin typeface="Asap"/>
                <a:ea typeface="Montserrat SemiBold"/>
              </a:rPr>
              <a:t>Specifikace dle novely energetického zákona</a:t>
            </a:r>
            <a:br>
              <a:rPr lang="cs-CZ" sz="2800" b="1" spc="-1" dirty="0">
                <a:solidFill>
                  <a:srgbClr val="050046"/>
                </a:solidFill>
                <a:latin typeface="Asap"/>
                <a:ea typeface="Montserrat SemiBold"/>
              </a:rPr>
            </a:br>
            <a:r>
              <a:rPr lang="cs-CZ" sz="1400" spc="-1" dirty="0">
                <a:solidFill>
                  <a:srgbClr val="050046"/>
                </a:solidFill>
                <a:latin typeface="Asap"/>
                <a:ea typeface="Montserrat SemiBold"/>
              </a:rPr>
              <a:t>(říjen </a:t>
            </a:r>
            <a:r>
              <a:rPr lang="cs-CZ" sz="1400" strike="noStrike" spc="-1" dirty="0">
                <a:solidFill>
                  <a:srgbClr val="050046"/>
                </a:solidFill>
                <a:latin typeface="Asap"/>
                <a:ea typeface="Montserrat SemiBold"/>
              </a:rPr>
              <a:t>2022)</a:t>
            </a:r>
            <a:br>
              <a:rPr lang="cs-CZ" sz="1400" strike="noStrike" spc="-1" dirty="0">
                <a:solidFill>
                  <a:srgbClr val="050046"/>
                </a:solidFill>
                <a:latin typeface="Asap"/>
                <a:ea typeface="Montserrat SemiBold"/>
              </a:rPr>
            </a:br>
            <a:endParaRPr lang="cs-CZ" sz="1200" strike="noStrike" spc="-1" dirty="0">
              <a:solidFill>
                <a:srgbClr val="050046"/>
              </a:solidFill>
              <a:latin typeface="Asap"/>
              <a:ea typeface="Montserrat SemiBold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endParaRPr lang="cs-CZ" sz="2800" b="1" strike="noStrike" spc="-1" dirty="0">
              <a:solidFill>
                <a:srgbClr val="000000"/>
              </a:solidFill>
              <a:latin typeface="Asap"/>
            </a:endParaRPr>
          </a:p>
        </p:txBody>
      </p:sp>
      <p:sp>
        <p:nvSpPr>
          <p:cNvPr id="100" name="Google Shape;69;p3_2"/>
          <p:cNvSpPr txBox="1"/>
          <p:nvPr/>
        </p:nvSpPr>
        <p:spPr>
          <a:xfrm>
            <a:off x="311760" y="1321920"/>
            <a:ext cx="8520120" cy="341604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rmAutofit fontScale="92500" lnSpcReduction="20000"/>
          </a:bodyPr>
          <a:lstStyle/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 dirty="0" err="1">
                <a:solidFill>
                  <a:srgbClr val="050046"/>
                </a:solidFill>
                <a:latin typeface="Asap"/>
                <a:ea typeface="Montserrat"/>
              </a:rPr>
              <a:t>Definice</a:t>
            </a:r>
            <a:r>
              <a:rPr lang="en-GB" sz="2000" b="0" strike="noStrike" spc="-1" dirty="0">
                <a:solidFill>
                  <a:srgbClr val="050046"/>
                </a:solidFill>
                <a:latin typeface="Asap"/>
                <a:ea typeface="Montserrat"/>
              </a:rPr>
              <a:t>: </a:t>
            </a:r>
            <a:r>
              <a:rPr lang="cs-CZ" sz="2000" b="0" strike="noStrike" spc="-1" dirty="0">
                <a:solidFill>
                  <a:srgbClr val="050046"/>
                </a:solidFill>
                <a:latin typeface="Asap"/>
                <a:ea typeface="Montserrat"/>
              </a:rPr>
              <a:t>SPOZE – blízkost výroben = ve stejném kraji</a:t>
            </a: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 dirty="0" err="1">
                <a:solidFill>
                  <a:srgbClr val="050046"/>
                </a:solidFill>
                <a:latin typeface="Asap"/>
                <a:ea typeface="Montserrat"/>
              </a:rPr>
              <a:t>Neziskovost</a:t>
            </a:r>
            <a:r>
              <a:rPr lang="en-GB" sz="2000" b="0" strike="noStrike" spc="-1" dirty="0">
                <a:solidFill>
                  <a:srgbClr val="050046"/>
                </a:solidFill>
                <a:latin typeface="Asap"/>
                <a:ea typeface="Montserrat"/>
              </a:rPr>
              <a:t>: </a:t>
            </a:r>
            <a:r>
              <a:rPr lang="cs-CZ" sz="2000" b="0" strike="noStrike" spc="-1" dirty="0">
                <a:solidFill>
                  <a:srgbClr val="050046"/>
                </a:solidFill>
                <a:latin typeface="Asap"/>
                <a:ea typeface="Montserrat"/>
              </a:rPr>
              <a:t>Rozdělování maximálně 33</a:t>
            </a:r>
            <a:r>
              <a:rPr lang="en-GB" sz="2000" spc="-1" dirty="0">
                <a:solidFill>
                  <a:srgbClr val="050046"/>
                </a:solidFill>
                <a:latin typeface="Asap"/>
                <a:ea typeface="Montserrat"/>
              </a:rPr>
              <a:t>% </a:t>
            </a:r>
            <a:r>
              <a:rPr lang="en-GB" sz="2000" spc="-1" dirty="0" err="1">
                <a:solidFill>
                  <a:srgbClr val="050046"/>
                </a:solidFill>
                <a:latin typeface="Asap"/>
                <a:ea typeface="Montserrat"/>
              </a:rPr>
              <a:t>zisku</a:t>
            </a:r>
            <a:endParaRPr lang="cs-CZ" sz="2000" b="0" strike="noStrike" spc="-1" dirty="0">
              <a:solidFill>
                <a:srgbClr val="050046"/>
              </a:solidFill>
              <a:latin typeface="Asap"/>
              <a:ea typeface="Montserrat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 dirty="0">
                <a:solidFill>
                  <a:srgbClr val="050046"/>
                </a:solidFill>
                <a:latin typeface="Asap"/>
                <a:ea typeface="Montserrat"/>
              </a:rPr>
              <a:t>Poskytování elektřiny </a:t>
            </a:r>
            <a:r>
              <a:rPr lang="cs-CZ" sz="2000" spc="-1" dirty="0">
                <a:solidFill>
                  <a:srgbClr val="050046"/>
                </a:solidFill>
                <a:latin typeface="Asap"/>
              </a:rPr>
              <a:t>není obchodní činnost: provozování ES bez licence</a:t>
            </a: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spc="-1" dirty="0">
                <a:solidFill>
                  <a:srgbClr val="050046"/>
                </a:solidFill>
                <a:latin typeface="Asap"/>
              </a:rPr>
              <a:t>Licence na výrobu až nad 1 MW</a:t>
            </a: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spc="-1" dirty="0">
                <a:solidFill>
                  <a:srgbClr val="050046"/>
                </a:solidFill>
                <a:latin typeface="Asap"/>
              </a:rPr>
              <a:t>Evidenci a osvědčení ES vydává ERÚ jen na základě ohlášení</a:t>
            </a: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 dirty="0">
                <a:solidFill>
                  <a:srgbClr val="050046"/>
                </a:solidFill>
                <a:latin typeface="Asap"/>
                <a:ea typeface="Montserrat"/>
              </a:rPr>
              <a:t>Snížení účtování dodávek o energii ze sdílení – provádí distributor do doby, než bude Energetické datové centrum </a:t>
            </a:r>
            <a:endParaRPr lang="cs-CZ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 dirty="0">
                <a:solidFill>
                  <a:srgbClr val="050046"/>
                </a:solidFill>
                <a:latin typeface="Asap"/>
                <a:ea typeface="Montserrat"/>
              </a:rPr>
              <a:t>Zajištění možnosti prodávat energii mimo ES, včetně PPA</a:t>
            </a:r>
            <a:endParaRPr lang="cs-CZ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 dirty="0">
                <a:solidFill>
                  <a:srgbClr val="050046"/>
                </a:solidFill>
                <a:latin typeface="Asap"/>
                <a:ea typeface="Montserrat"/>
              </a:rPr>
              <a:t>Právo na průběhové měření na odběrném místě ES</a:t>
            </a:r>
            <a:endParaRPr lang="cs-CZ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 dirty="0">
                <a:solidFill>
                  <a:srgbClr val="050046"/>
                </a:solidFill>
                <a:latin typeface="Asap"/>
                <a:ea typeface="Montserrat"/>
              </a:rPr>
              <a:t>Možná sleva na distribuci – zmocnění pro ERÚ</a:t>
            </a:r>
            <a:endParaRPr lang="cs-CZ" sz="2000" b="0" strike="noStrike" spc="-1" dirty="0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cs-CZ" sz="20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1" name="Obrázek 100"/>
          <p:cNvPicPr/>
          <p:nvPr/>
        </p:nvPicPr>
        <p:blipFill>
          <a:blip r:embed="rId3"/>
          <a:stretch/>
        </p:blipFill>
        <p:spPr>
          <a:xfrm>
            <a:off x="6861240" y="4247280"/>
            <a:ext cx="1958760" cy="607680"/>
          </a:xfrm>
          <a:prstGeom prst="rect">
            <a:avLst/>
          </a:prstGeom>
          <a:ln w="0">
            <a:noFill/>
          </a:ln>
        </p:spPr>
      </p:pic>
      <p:sp>
        <p:nvSpPr>
          <p:cNvPr id="102" name="TextovéPole 101"/>
          <p:cNvSpPr txBox="1"/>
          <p:nvPr/>
        </p:nvSpPr>
        <p:spPr>
          <a:xfrm>
            <a:off x="7524000" y="4680000"/>
            <a:ext cx="2160000" cy="252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cs-CZ" sz="1100" b="0" strike="noStrike" spc="-1">
                <a:latin typeface="Asap"/>
              </a:rPr>
              <a:t>www.uken.cz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68;p3_3"/>
          <p:cNvSpPr txBox="1"/>
          <p:nvPr/>
        </p:nvSpPr>
        <p:spPr>
          <a:xfrm>
            <a:off x="311760" y="444960"/>
            <a:ext cx="8520120" cy="57240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cs-CZ" sz="2800" b="1" strike="noStrike" spc="-1">
                <a:solidFill>
                  <a:srgbClr val="050046"/>
                </a:solidFill>
                <a:latin typeface="Asap"/>
                <a:ea typeface="Montserrat SemiBold"/>
              </a:rPr>
              <a:t>Vyhláška ERÚ o pravidlech trhu s elektřinou </a:t>
            </a:r>
            <a:br/>
            <a:r>
              <a:rPr lang="cs-CZ" sz="2800" b="1" strike="noStrike" spc="-1">
                <a:solidFill>
                  <a:srgbClr val="050046"/>
                </a:solidFill>
                <a:latin typeface="Asap"/>
                <a:ea typeface="Montserrat SemiBold"/>
              </a:rPr>
              <a:t>– bytové domy</a:t>
            </a:r>
            <a:endParaRPr lang="cs-CZ" sz="2800" b="1" strike="noStrike" spc="-1">
              <a:solidFill>
                <a:srgbClr val="000000"/>
              </a:solidFill>
              <a:latin typeface="Asap"/>
            </a:endParaRPr>
          </a:p>
        </p:txBody>
      </p:sp>
      <p:sp>
        <p:nvSpPr>
          <p:cNvPr id="104" name="Google Shape;69;p3_3"/>
          <p:cNvSpPr txBox="1"/>
          <p:nvPr/>
        </p:nvSpPr>
        <p:spPr>
          <a:xfrm>
            <a:off x="311760" y="1321920"/>
            <a:ext cx="8520120" cy="3416040"/>
          </a:xfrm>
          <a:prstGeom prst="rect">
            <a:avLst/>
          </a:prstGeom>
          <a:noFill/>
          <a:ln w="0">
            <a:noFill/>
          </a:ln>
        </p:spPr>
        <p:txBody>
          <a:bodyPr tIns="91440" bIns="91440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cs-CZ" sz="1400" b="0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Bez nutnosti novelizace EZ – platnost 1.1.2023</a:t>
            </a:r>
            <a:endParaRPr lang="cs-CZ" sz="2000" b="0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Sdílení elektřiny vyrobené v bytovém domě bez slučování OM</a:t>
            </a:r>
            <a:endParaRPr lang="cs-CZ" sz="2000" b="0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Vůdčí odběrné místo s průběhovým měřením</a:t>
            </a:r>
            <a:endParaRPr lang="cs-CZ" sz="2000" b="0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Přidružená odběrná místa v bytech – alokace na základě TDD</a:t>
            </a:r>
            <a:endParaRPr lang="cs-CZ" sz="2000" b="0" strike="noStrike" spc="-1">
              <a:solidFill>
                <a:srgbClr val="000000"/>
              </a:solidFill>
              <a:latin typeface="Arial"/>
            </a:endParaRPr>
          </a:p>
          <a:p>
            <a:pPr marL="432000" indent="-3240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cs-CZ" sz="2000" b="0" strike="noStrike" spc="-1">
                <a:solidFill>
                  <a:srgbClr val="050046"/>
                </a:solidFill>
                <a:latin typeface="Asap"/>
                <a:ea typeface="Montserrat"/>
              </a:rPr>
              <a:t>Rozdělování výkonu podle statického nebo dynamického klíče</a:t>
            </a:r>
            <a:endParaRPr lang="cs-CZ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5" name="Obrázek 104"/>
          <p:cNvPicPr/>
          <p:nvPr/>
        </p:nvPicPr>
        <p:blipFill>
          <a:blip r:embed="rId3"/>
          <a:stretch/>
        </p:blipFill>
        <p:spPr>
          <a:xfrm>
            <a:off x="6861240" y="4247280"/>
            <a:ext cx="1958760" cy="607680"/>
          </a:xfrm>
          <a:prstGeom prst="rect">
            <a:avLst/>
          </a:prstGeom>
          <a:ln w="0">
            <a:noFill/>
          </a:ln>
        </p:spPr>
      </p:pic>
      <p:sp>
        <p:nvSpPr>
          <p:cNvPr id="106" name="TextovéPole 105"/>
          <p:cNvSpPr txBox="1"/>
          <p:nvPr/>
        </p:nvSpPr>
        <p:spPr>
          <a:xfrm>
            <a:off x="7524000" y="4680000"/>
            <a:ext cx="2160000" cy="252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cs-CZ" sz="1100" b="0" strike="noStrike" spc="-1">
                <a:latin typeface="Asap"/>
              </a:rPr>
              <a:t>www.uken.cz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254</TotalTime>
  <Words>740</Words>
  <Application>Microsoft Office PowerPoint</Application>
  <PresentationFormat>Předvádění na obrazovce (16:9)</PresentationFormat>
  <Paragraphs>123</Paragraphs>
  <Slides>17</Slides>
  <Notes>0</Notes>
  <HiddenSlides>2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2</vt:i4>
      </vt:variant>
      <vt:variant>
        <vt:lpstr>Nadpisy snímků</vt:lpstr>
      </vt:variant>
      <vt:variant>
        <vt:i4>17</vt:i4>
      </vt:variant>
    </vt:vector>
  </HeadingPairs>
  <TitlesOfParts>
    <vt:vector size="25" baseType="lpstr">
      <vt:lpstr>Arial</vt:lpstr>
      <vt:lpstr>Asap</vt:lpstr>
      <vt:lpstr>Montserrat</vt:lpstr>
      <vt:lpstr>Symbol</vt:lpstr>
      <vt:lpstr>Times New Roman</vt:lpstr>
      <vt:lpstr>Wingdings</vt:lpstr>
      <vt:lpstr>Office Theme</vt:lpstr>
      <vt:lpstr>Office Theme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Schůze SPOV</dc:title>
  <dc:subject/>
  <dc:creator>fb</dc:creator>
  <dc:description/>
  <cp:lastModifiedBy>Martin Michek</cp:lastModifiedBy>
  <cp:revision>16</cp:revision>
  <dcterms:modified xsi:type="dcterms:W3CDTF">2022-10-19T12:32:18Z</dcterms:modified>
  <dc:language>cs-CZ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12</vt:i4>
  </property>
  <property fmtid="{D5CDD505-2E9C-101B-9397-08002B2CF9AE}" pid="3" name="PresentationFormat">
    <vt:lpwstr>Předvádění na obrazovce (16:9)</vt:lpwstr>
  </property>
  <property fmtid="{D5CDD505-2E9C-101B-9397-08002B2CF9AE}" pid="4" name="Slides">
    <vt:i4>12</vt:i4>
  </property>
</Properties>
</file>