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1473" r:id="rId2"/>
    <p:sldId id="267" r:id="rId3"/>
    <p:sldId id="1548" r:id="rId4"/>
    <p:sldId id="1550" r:id="rId5"/>
    <p:sldId id="1552" r:id="rId6"/>
    <p:sldId id="1517" r:id="rId7"/>
    <p:sldId id="1518" r:id="rId8"/>
    <p:sldId id="1519" r:id="rId9"/>
    <p:sldId id="1534" r:id="rId10"/>
    <p:sldId id="1556" r:id="rId11"/>
    <p:sldId id="1541" r:id="rId12"/>
    <p:sldId id="1490" r:id="rId13"/>
    <p:sldId id="1555" r:id="rId14"/>
    <p:sldId id="1728" r:id="rId15"/>
    <p:sldId id="1725" r:id="rId16"/>
    <p:sldId id="1726" r:id="rId17"/>
    <p:sldId id="1487" r:id="rId1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0072B8"/>
    <a:srgbClr val="529AC2"/>
    <a:srgbClr val="6BA9CB"/>
    <a:srgbClr val="0000FF"/>
    <a:srgbClr val="E1E1FF"/>
    <a:srgbClr val="CCFF66"/>
    <a:srgbClr val="CCCCFF"/>
    <a:srgbClr val="FFCC99"/>
    <a:srgbClr val="948A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18" autoAdjust="0"/>
    <p:restoredTop sz="91767" autoAdjust="0"/>
  </p:normalViewPr>
  <p:slideViewPr>
    <p:cSldViewPr snapToGrid="0">
      <p:cViewPr varScale="1">
        <p:scale>
          <a:sx n="61" d="100"/>
          <a:sy n="61" d="100"/>
        </p:scale>
        <p:origin x="72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3164" y="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CEE80D24-CACD-422D-8873-CC3CBD288F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3ACD8300-CAEF-492A-9A75-FA5490B74C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E047D-86C7-4EFF-BFE3-91040587A29F}" type="datetimeFigureOut">
              <a:rPr lang="cs-CZ" smtClean="0"/>
              <a:t>18.10.2022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5232BE85-7E64-4D08-AC1A-13B7E3BF01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3146BEA5-377C-43B3-A074-16AA26F274B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DC346-9B85-4D74-BD8E-274B9824150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7484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59C65-A67B-4CE5-9AF1-46440171437B}" type="datetimeFigureOut">
              <a:rPr lang="en-GB" smtClean="0"/>
              <a:t>18/10/2022</a:t>
            </a:fld>
            <a:endParaRPr lang="en-GB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9B8B6-6D1E-4466-9F63-2180F906B3D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2658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9B8B6-6D1E-4466-9F63-2180F906B3D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659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9B8B6-6D1E-4466-9F63-2180F906B3D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952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9B8B6-6D1E-4466-9F63-2180F906B3D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420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9B8B6-6D1E-4466-9F63-2180F906B3D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670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9B8B6-6D1E-4466-9F63-2180F906B3D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2153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velký otazník nad úlohou vodíku… otázkou je, podobně jako na počátku elektrifikace, kdy proti sobě stála koncepce SS a STŘ rozvodu, která technologie vyhraje… nyní to přece jen pořád vypadá na vyšší uplatnění baterií… vodík do velkých vozidel a lokálně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9B8B6-6D1E-4466-9F63-2180F906B3D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6034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9B8B6-6D1E-4466-9F63-2180F906B3D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515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059B8B6-6D1E-4466-9F63-2180F906B3D5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554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>
            <a:extLst>
              <a:ext uri="{FF2B5EF4-FFF2-40B4-BE49-F238E27FC236}">
                <a16:creationId xmlns:a16="http://schemas.microsoft.com/office/drawing/2014/main" id="{A0389DA7-5B48-4DBE-B4D2-8A081E72E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53091"/>
            <a:ext cx="7583129" cy="2656678"/>
          </a:xfrm>
        </p:spPr>
        <p:txBody>
          <a:bodyPr anchor="b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cs-CZ" dirty="0"/>
              <a:t>Kliknutím lze upravit styl.</a:t>
            </a:r>
            <a:endParaRPr lang="en-GB" dirty="0"/>
          </a:p>
        </p:txBody>
      </p:sp>
      <p:pic>
        <p:nvPicPr>
          <p:cNvPr id="11" name="Obrázek 10" descr="Obsah obrázku text, klipart&#10;&#10;Popis byl vytvořen automaticky">
            <a:extLst>
              <a:ext uri="{FF2B5EF4-FFF2-40B4-BE49-F238E27FC236}">
                <a16:creationId xmlns:a16="http://schemas.microsoft.com/office/drawing/2014/main" id="{B3A2D536-216C-4EBC-A2FF-CE6E012B889F}"/>
              </a:ext>
            </a:extLst>
          </p:cNvPr>
          <p:cNvPicPr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17091"/>
            <a:ext cx="936000" cy="936000"/>
          </a:xfrm>
          <a:prstGeom prst="rect">
            <a:avLst/>
          </a:prstGeom>
        </p:spPr>
      </p:pic>
      <p:sp>
        <p:nvSpPr>
          <p:cNvPr id="13" name="TextovéPole 12">
            <a:extLst>
              <a:ext uri="{FF2B5EF4-FFF2-40B4-BE49-F238E27FC236}">
                <a16:creationId xmlns:a16="http://schemas.microsoft.com/office/drawing/2014/main" id="{F4D86EAE-6E91-4DB7-AF37-CB2E9F3219C5}"/>
              </a:ext>
            </a:extLst>
          </p:cNvPr>
          <p:cNvSpPr txBox="1"/>
          <p:nvPr userDrawn="1"/>
        </p:nvSpPr>
        <p:spPr>
          <a:xfrm>
            <a:off x="838200" y="5937945"/>
            <a:ext cx="684571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cs-CZ" sz="2000" b="1" dirty="0"/>
              <a:t>Michal Macenauer</a:t>
            </a:r>
          </a:p>
        </p:txBody>
      </p:sp>
    </p:spTree>
    <p:extLst>
      <p:ext uri="{BB962C8B-B14F-4D97-AF65-F5344CB8AC3E}">
        <p14:creationId xmlns:p14="http://schemas.microsoft.com/office/powerpoint/2010/main" val="15173370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4BAB1261-DA0E-4140-95D3-69E9CA76F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887794"/>
            <a:ext cx="6172200" cy="397325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33DA556-5E9C-45E4-9048-71C1512CE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87794"/>
            <a:ext cx="3932237" cy="398119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0" name="Zástupný symbol pro zápatí 6">
            <a:extLst>
              <a:ext uri="{FF2B5EF4-FFF2-40B4-BE49-F238E27FC236}">
                <a16:creationId xmlns:a16="http://schemas.microsoft.com/office/drawing/2014/main" id="{5EA16937-9B51-429A-B054-AB6C3B1A4E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56350"/>
            <a:ext cx="12192000" cy="50165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numCol="1"/>
          <a:lstStyle>
            <a:lvl1pPr marL="722313" indent="0" algn="l" defTabSz="800100">
              <a:tabLst>
                <a:tab pos="633413" algn="l"/>
              </a:tabLst>
              <a:defRPr sz="1100">
                <a:solidFill>
                  <a:srgbClr val="0367A2"/>
                </a:solidFill>
              </a:defRPr>
            </a:lvl1pPr>
          </a:lstStyle>
          <a:p>
            <a:r>
              <a:rPr lang="cs-CZ" b="1" dirty="0" err="1"/>
              <a:t>Egú</a:t>
            </a:r>
            <a:r>
              <a:rPr lang="cs-CZ" b="1" dirty="0"/>
              <a:t> Brno, a. s.</a:t>
            </a:r>
            <a:r>
              <a:rPr lang="cs-CZ" dirty="0"/>
              <a:t>, Hudcova 487/76a, 612 00 Brno Medlánky   	             +420 541 511 511               info@egubrno.cz	          www.egubrno.cz</a:t>
            </a:r>
            <a:endParaRPr lang="en-GB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330B4B47-8AAC-4E8F-9340-B012A9DBDA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824" y="6505552"/>
            <a:ext cx="127029" cy="203246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3BB1EC61-DAA2-4E07-AA98-1414B4A1F46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070" y="6529746"/>
            <a:ext cx="177841" cy="152435"/>
          </a:xfrm>
          <a:prstGeom prst="rect">
            <a:avLst/>
          </a:prstGeom>
        </p:spPr>
      </p:pic>
      <p:sp>
        <p:nvSpPr>
          <p:cNvPr id="13" name="Nadpis 14">
            <a:extLst>
              <a:ext uri="{FF2B5EF4-FFF2-40B4-BE49-F238E27FC236}">
                <a16:creationId xmlns:a16="http://schemas.microsoft.com/office/drawing/2014/main" id="{9B82662C-0FA4-4F70-A013-CC5B5DF35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916" y="365125"/>
            <a:ext cx="10586884" cy="1325563"/>
          </a:xfrm>
        </p:spPr>
        <p:txBody>
          <a:bodyPr/>
          <a:lstStyle/>
          <a:p>
            <a:r>
              <a:rPr lang="cs-CZ" dirty="0"/>
              <a:t>KLIKNUTÍM LZE UPRAVIT STYL.</a:t>
            </a:r>
            <a:endParaRPr lang="en-GB" dirty="0"/>
          </a:p>
        </p:txBody>
      </p:sp>
      <p:sp>
        <p:nvSpPr>
          <p:cNvPr id="14" name="Kosoúhelník 13">
            <a:extLst>
              <a:ext uri="{FF2B5EF4-FFF2-40B4-BE49-F238E27FC236}">
                <a16:creationId xmlns:a16="http://schemas.microsoft.com/office/drawing/2014/main" id="{52EBA1D7-D62D-4AF9-87F8-991C68260111}"/>
              </a:ext>
            </a:extLst>
          </p:cNvPr>
          <p:cNvSpPr/>
          <p:nvPr userDrawn="1"/>
        </p:nvSpPr>
        <p:spPr>
          <a:xfrm>
            <a:off x="838200" y="1520287"/>
            <a:ext cx="796412" cy="58993"/>
          </a:xfrm>
          <a:prstGeom prst="parallelogram">
            <a:avLst/>
          </a:prstGeom>
          <a:solidFill>
            <a:srgbClr val="9AC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672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dstaveni EGU E trub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6" r="15284" b="811"/>
          <a:stretch/>
        </p:blipFill>
        <p:spPr>
          <a:xfrm>
            <a:off x="5718220" y="648"/>
            <a:ext cx="6473780" cy="6854457"/>
          </a:xfrm>
          <a:prstGeom prst="rect">
            <a:avLst/>
          </a:prstGeo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 userDrawn="1"/>
        </p:nvSpPr>
        <p:spPr>
          <a:xfrm>
            <a:off x="720000" y="360000"/>
            <a:ext cx="10800000" cy="792000"/>
          </a:xfrm>
          <a:prstGeom prst="rect">
            <a:avLst/>
          </a:prstGeom>
        </p:spPr>
        <p:txBody>
          <a:bodyPr vert="horz" lIns="90000" tIns="45720" rIns="91440" bIns="14400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EGÚ Brno, a. s.</a:t>
            </a:r>
          </a:p>
        </p:txBody>
      </p:sp>
      <p:sp>
        <p:nvSpPr>
          <p:cNvPr id="7" name="Kosoúhelník 6">
            <a:extLst>
              <a:ext uri="{FF2B5EF4-FFF2-40B4-BE49-F238E27FC236}">
                <a16:creationId xmlns:a16="http://schemas.microsoft.com/office/drawing/2014/main" id="{381EDD5E-FF62-4EF7-A24E-55AD3616AD3A}"/>
              </a:ext>
            </a:extLst>
          </p:cNvPr>
          <p:cNvSpPr/>
          <p:nvPr userDrawn="1"/>
        </p:nvSpPr>
        <p:spPr>
          <a:xfrm>
            <a:off x="828000" y="1165502"/>
            <a:ext cx="796412" cy="58993"/>
          </a:xfrm>
          <a:prstGeom prst="parallelogram">
            <a:avLst/>
          </a:prstGeom>
          <a:solidFill>
            <a:srgbClr val="9AC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720000" y="1237998"/>
            <a:ext cx="5588652" cy="4785432"/>
          </a:xfrm>
          <a:prstGeom prst="rect">
            <a:avLst/>
          </a:prstGeom>
          <a:noFill/>
        </p:spPr>
        <p:txBody>
          <a:bodyPr wrap="square" tIns="14400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cs-CZ" sz="2400" b="1" i="0" u="none" strike="noStrike" kern="1200" cap="none" spc="0" normalizeH="0" baseline="0" noProof="0" dirty="0">
                <a:ln>
                  <a:noFill/>
                </a:ln>
                <a:solidFill>
                  <a:srgbClr val="0C67A1"/>
                </a:solidFill>
                <a:effectLst/>
                <a:uLnTx/>
                <a:uFillTx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Poradenská společnost</a:t>
            </a: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C67A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více než 60 let historie a zkušeností</a:t>
            </a: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poslání:</a:t>
            </a: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aby se Vám energetika vyplatila!</a:t>
            </a: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367A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hlavní obor činnosti: poradenství v energetice</a:t>
            </a:r>
            <a:br>
              <a:rPr kumimoji="0" lang="cs-CZ" sz="1800" b="1" i="0" u="none" strike="noStrike" kern="1200" cap="none" spc="0" normalizeH="0" baseline="0" noProof="0" dirty="0">
                <a:ln>
                  <a:noFill/>
                </a:ln>
                <a:solidFill>
                  <a:srgbClr val="0367A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cs-CZ" sz="1800" b="1" i="0" u="none" strike="noStrike" kern="1200" cap="none" spc="0" normalizeH="0" baseline="0" noProof="0" dirty="0">
              <a:ln>
                <a:noFill/>
              </a:ln>
              <a:solidFill>
                <a:srgbClr val="0367A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9875" marR="0" lvl="0" indent="-250825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cs-CZ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koncepce, analýzy provozu, rozvoj, investiční poradenství:</a:t>
            </a:r>
          </a:p>
          <a:p>
            <a:pPr marL="623888" marR="0" lvl="1" indent="-354013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C67A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podnikové energetiky</a:t>
            </a:r>
          </a:p>
          <a:p>
            <a:pPr marL="623888" marR="0" lvl="1" indent="-354013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C67A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elektrizační soustavy</a:t>
            </a:r>
          </a:p>
          <a:p>
            <a:pPr marL="623888" marR="0" lvl="1" indent="-354013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C67A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plynárenské soustavy</a:t>
            </a:r>
          </a:p>
          <a:p>
            <a:pPr marL="623888" marR="0" lvl="1" indent="-354013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C67A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teplárenské soustavy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endParaRPr lang="cs-CZ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E8DB0EA-B3CF-4246-8896-BDF25532C1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7184" y="297287"/>
            <a:ext cx="1048556" cy="104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2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8">
            <a:extLst>
              <a:ext uri="{FF2B5EF4-FFF2-40B4-BE49-F238E27FC236}">
                <a16:creationId xmlns:a16="http://schemas.microsoft.com/office/drawing/2014/main" id="{A0389DA7-5B48-4DBE-B4D2-8A081E72E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53091"/>
            <a:ext cx="7583129" cy="2656678"/>
          </a:xfrm>
        </p:spPr>
        <p:txBody>
          <a:bodyPr anchor="b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cs-CZ" dirty="0"/>
              <a:t>Kliknutím lze upravit styl.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9456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zápatí 6">
            <a:extLst>
              <a:ext uri="{FF2B5EF4-FFF2-40B4-BE49-F238E27FC236}">
                <a16:creationId xmlns:a16="http://schemas.microsoft.com/office/drawing/2014/main" id="{18D79010-23D8-4A11-B478-1880B99CFE4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numCol="1"/>
          <a:lstStyle>
            <a:lvl1pPr marL="722313" indent="0" algn="l" defTabSz="800100">
              <a:tabLst>
                <a:tab pos="633413" algn="l"/>
              </a:tabLst>
              <a:defRPr sz="1100">
                <a:solidFill>
                  <a:srgbClr val="0367A2"/>
                </a:solidFill>
              </a:defRPr>
            </a:lvl1pPr>
          </a:lstStyle>
          <a:p>
            <a:r>
              <a:rPr lang="cs-CZ" b="1" dirty="0" err="1"/>
              <a:t>Egú</a:t>
            </a:r>
            <a:r>
              <a:rPr lang="cs-CZ" b="1" dirty="0"/>
              <a:t> Brno, a. s.</a:t>
            </a:r>
            <a:r>
              <a:rPr lang="cs-CZ" dirty="0"/>
              <a:t>, Hudcova 487/76a, 612 00 Brno Medlánky   	             +420 541 511 511               info@egubrno.cz	          www.egubrno.cz</a:t>
            </a:r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CCE345D-D5AC-40DF-8FE8-8472668ACA2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65872" y="1707813"/>
            <a:ext cx="10515600" cy="4351338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/>
            </a:lvl1pPr>
            <a:lvl2pPr marL="685800" indent="-228600">
              <a:buFont typeface="Wingdings" panose="05000000000000000000" pitchFamily="2" charset="2"/>
              <a:buChar char="§"/>
              <a:defRPr/>
            </a:lvl2pPr>
            <a:lvl3pPr marL="1143000" indent="-228600">
              <a:buFont typeface="Wingdings" panose="05000000000000000000" pitchFamily="2" charset="2"/>
              <a:buChar char="§"/>
              <a:defRPr/>
            </a:lvl3pPr>
            <a:lvl4pPr marL="1600200" indent="-228600">
              <a:buFont typeface="Wingdings" panose="05000000000000000000" pitchFamily="2" charset="2"/>
              <a:buChar char="§"/>
              <a:defRPr/>
            </a:lvl4pPr>
            <a:lvl5pPr marL="2057400" indent="-22860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GB" dirty="0"/>
          </a:p>
        </p:txBody>
      </p:sp>
      <p:sp>
        <p:nvSpPr>
          <p:cNvPr id="15" name="Nadpis 14">
            <a:extLst>
              <a:ext uri="{FF2B5EF4-FFF2-40B4-BE49-F238E27FC236}">
                <a16:creationId xmlns:a16="http://schemas.microsoft.com/office/drawing/2014/main" id="{1A30A3B1-9B43-474B-9CB9-D129065521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916" y="123356"/>
            <a:ext cx="10586884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cs-CZ" dirty="0"/>
              <a:t>Cena plynu</a:t>
            </a:r>
            <a:endParaRPr lang="en-GB" dirty="0"/>
          </a:p>
        </p:txBody>
      </p:sp>
      <p:sp>
        <p:nvSpPr>
          <p:cNvPr id="16" name="Kosoúhelník 15">
            <a:extLst>
              <a:ext uri="{FF2B5EF4-FFF2-40B4-BE49-F238E27FC236}">
                <a16:creationId xmlns:a16="http://schemas.microsoft.com/office/drawing/2014/main" id="{381EDD5E-FF62-4EF7-A24E-55AD3616AD3A}"/>
              </a:ext>
            </a:extLst>
          </p:cNvPr>
          <p:cNvSpPr/>
          <p:nvPr userDrawn="1"/>
        </p:nvSpPr>
        <p:spPr>
          <a:xfrm>
            <a:off x="838200" y="1165502"/>
            <a:ext cx="796412" cy="58993"/>
          </a:xfrm>
          <a:prstGeom prst="parallelogram">
            <a:avLst/>
          </a:prstGeom>
          <a:solidFill>
            <a:srgbClr val="9AC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5693857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FC3A9E78-8CDA-4F53-B382-C009DCF686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873045"/>
            <a:ext cx="10515600" cy="4216605"/>
          </a:xfrm>
        </p:spPr>
        <p:txBody>
          <a:bodyPr/>
          <a:lstStyle>
            <a:lvl1pPr marL="0" indent="0">
              <a:buNone/>
              <a:defRPr sz="2400">
                <a:solidFill>
                  <a:srgbClr val="4E94B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12" name="Zástupný symbol pro zápatí 6">
            <a:extLst>
              <a:ext uri="{FF2B5EF4-FFF2-40B4-BE49-F238E27FC236}">
                <a16:creationId xmlns:a16="http://schemas.microsoft.com/office/drawing/2014/main" id="{CAE049F4-4E81-4F1D-BE50-E25E71CD4E2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56350"/>
            <a:ext cx="12192000" cy="50165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numCol="1"/>
          <a:lstStyle>
            <a:lvl1pPr marL="722313" indent="0" algn="l" defTabSz="800100">
              <a:tabLst>
                <a:tab pos="633413" algn="l"/>
              </a:tabLst>
              <a:defRPr sz="1100">
                <a:solidFill>
                  <a:srgbClr val="0367A2"/>
                </a:solidFill>
              </a:defRPr>
            </a:lvl1pPr>
          </a:lstStyle>
          <a:p>
            <a:r>
              <a:rPr lang="cs-CZ" b="1" dirty="0" err="1"/>
              <a:t>Egú</a:t>
            </a:r>
            <a:r>
              <a:rPr lang="cs-CZ" b="1" dirty="0"/>
              <a:t> Brno, a. s.</a:t>
            </a:r>
            <a:r>
              <a:rPr lang="cs-CZ" dirty="0"/>
              <a:t>, Hudcova 487/76a, 612 00 Brno Medlánky   	             +420 541 511 511               info@egubrno.cz	          www.egubrno.cz</a:t>
            </a:r>
            <a:endParaRPr lang="en-GB" dirty="0"/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B770025B-CB5E-42B7-8864-65E4531E4E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824" y="6505552"/>
            <a:ext cx="127029" cy="20324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0E0903B2-B0A4-432D-941B-E1DC71E6AF4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070" y="6529746"/>
            <a:ext cx="177841" cy="152435"/>
          </a:xfrm>
          <a:prstGeom prst="rect">
            <a:avLst/>
          </a:prstGeom>
        </p:spPr>
      </p:pic>
      <p:sp>
        <p:nvSpPr>
          <p:cNvPr id="15" name="Nadpis 14">
            <a:extLst>
              <a:ext uri="{FF2B5EF4-FFF2-40B4-BE49-F238E27FC236}">
                <a16:creationId xmlns:a16="http://schemas.microsoft.com/office/drawing/2014/main" id="{7E52E8A1-0958-4A24-8663-38BF10C32E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916" y="365125"/>
            <a:ext cx="10586884" cy="1325563"/>
          </a:xfrm>
        </p:spPr>
        <p:txBody>
          <a:bodyPr/>
          <a:lstStyle/>
          <a:p>
            <a:r>
              <a:rPr lang="cs-CZ" dirty="0"/>
              <a:t>KLIKNUTÍM LZE UPRAVIT STYL.</a:t>
            </a:r>
            <a:endParaRPr lang="en-GB" dirty="0"/>
          </a:p>
        </p:txBody>
      </p:sp>
      <p:sp>
        <p:nvSpPr>
          <p:cNvPr id="16" name="Kosoúhelník 15">
            <a:extLst>
              <a:ext uri="{FF2B5EF4-FFF2-40B4-BE49-F238E27FC236}">
                <a16:creationId xmlns:a16="http://schemas.microsoft.com/office/drawing/2014/main" id="{8899BAEE-AFA7-4734-A8FB-150D57CFC13A}"/>
              </a:ext>
            </a:extLst>
          </p:cNvPr>
          <p:cNvSpPr/>
          <p:nvPr userDrawn="1"/>
        </p:nvSpPr>
        <p:spPr>
          <a:xfrm>
            <a:off x="838200" y="1520287"/>
            <a:ext cx="796412" cy="58993"/>
          </a:xfrm>
          <a:prstGeom prst="parallelogram">
            <a:avLst/>
          </a:prstGeom>
          <a:solidFill>
            <a:srgbClr val="9AC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400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B733FE2-62CA-4E63-9176-C5AD6E910FC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/>
            </a:lvl1pPr>
            <a:lvl2pPr marL="685800" indent="-228600">
              <a:buFont typeface="Wingdings" panose="05000000000000000000" pitchFamily="2" charset="2"/>
              <a:buChar char="§"/>
              <a:defRPr/>
            </a:lvl2pPr>
            <a:lvl3pPr marL="1143000" indent="-228600">
              <a:buFont typeface="Wingdings" panose="05000000000000000000" pitchFamily="2" charset="2"/>
              <a:buChar char="§"/>
              <a:defRPr/>
            </a:lvl3pPr>
            <a:lvl4pPr marL="1600200" indent="-228600">
              <a:buFont typeface="Wingdings" panose="05000000000000000000" pitchFamily="2" charset="2"/>
              <a:buChar char="§"/>
              <a:defRPr/>
            </a:lvl4pPr>
            <a:lvl5pPr marL="2057400" indent="-22860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GB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8AF3811-34B0-450E-AAFD-7D162E090ED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/>
            </a:lvl1pPr>
            <a:lvl2pPr marL="685800" indent="-228600">
              <a:buFont typeface="Wingdings" panose="05000000000000000000" pitchFamily="2" charset="2"/>
              <a:buChar char="§"/>
              <a:defRPr/>
            </a:lvl2pPr>
            <a:lvl3pPr marL="1143000" indent="-228600">
              <a:buFont typeface="Wingdings" panose="05000000000000000000" pitchFamily="2" charset="2"/>
              <a:buChar char="§"/>
              <a:defRPr/>
            </a:lvl3pPr>
            <a:lvl4pPr marL="1600200" indent="-228600">
              <a:buFont typeface="Wingdings" panose="05000000000000000000" pitchFamily="2" charset="2"/>
              <a:buChar char="§"/>
              <a:defRPr/>
            </a:lvl4pPr>
            <a:lvl5pPr marL="2057400" indent="-22860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GB" dirty="0"/>
          </a:p>
        </p:txBody>
      </p:sp>
      <p:sp>
        <p:nvSpPr>
          <p:cNvPr id="10" name="Zástupný symbol pro zápatí 6">
            <a:extLst>
              <a:ext uri="{FF2B5EF4-FFF2-40B4-BE49-F238E27FC236}">
                <a16:creationId xmlns:a16="http://schemas.microsoft.com/office/drawing/2014/main" id="{40A3FC99-4B0E-4618-92A4-95C7108ABD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56350"/>
            <a:ext cx="12192000" cy="50165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numCol="1"/>
          <a:lstStyle>
            <a:lvl1pPr marL="722313" indent="0" algn="l" defTabSz="800100">
              <a:tabLst>
                <a:tab pos="633413" algn="l"/>
              </a:tabLst>
              <a:defRPr sz="1100">
                <a:solidFill>
                  <a:srgbClr val="0367A2"/>
                </a:solidFill>
              </a:defRPr>
            </a:lvl1pPr>
          </a:lstStyle>
          <a:p>
            <a:r>
              <a:rPr lang="cs-CZ" b="1" dirty="0" err="1"/>
              <a:t>Egú</a:t>
            </a:r>
            <a:r>
              <a:rPr lang="cs-CZ" b="1" dirty="0"/>
              <a:t> Brno, a. s.</a:t>
            </a:r>
            <a:r>
              <a:rPr lang="cs-CZ" dirty="0"/>
              <a:t>, Hudcova 487/76a, 612 00 Brno Medlánky   	             +420 541 511 511               info@egubrno.cz	          www.egubrno.cz</a:t>
            </a:r>
            <a:endParaRPr lang="en-GB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5A015330-7C21-42AD-8127-BE7F3505A2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824" y="6505552"/>
            <a:ext cx="127029" cy="203246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3DFA1A13-C9B1-47CC-952B-115E652E6C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070" y="6529746"/>
            <a:ext cx="177841" cy="152435"/>
          </a:xfrm>
          <a:prstGeom prst="rect">
            <a:avLst/>
          </a:prstGeom>
        </p:spPr>
      </p:pic>
      <p:sp>
        <p:nvSpPr>
          <p:cNvPr id="13" name="Nadpis 14">
            <a:extLst>
              <a:ext uri="{FF2B5EF4-FFF2-40B4-BE49-F238E27FC236}">
                <a16:creationId xmlns:a16="http://schemas.microsoft.com/office/drawing/2014/main" id="{795A47EA-B3C2-4D6D-BF7F-420C8B460E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916" y="365125"/>
            <a:ext cx="10586884" cy="1325563"/>
          </a:xfrm>
        </p:spPr>
        <p:txBody>
          <a:bodyPr/>
          <a:lstStyle/>
          <a:p>
            <a:r>
              <a:rPr lang="cs-CZ" dirty="0"/>
              <a:t>KLIKNUTÍM LZE UPRAVIT STYL.</a:t>
            </a:r>
            <a:endParaRPr lang="en-GB" dirty="0"/>
          </a:p>
        </p:txBody>
      </p:sp>
      <p:sp>
        <p:nvSpPr>
          <p:cNvPr id="14" name="Kosoúhelník 13">
            <a:extLst>
              <a:ext uri="{FF2B5EF4-FFF2-40B4-BE49-F238E27FC236}">
                <a16:creationId xmlns:a16="http://schemas.microsoft.com/office/drawing/2014/main" id="{BA667B33-EA56-4672-94B7-96943503F2DE}"/>
              </a:ext>
            </a:extLst>
          </p:cNvPr>
          <p:cNvSpPr/>
          <p:nvPr userDrawn="1"/>
        </p:nvSpPr>
        <p:spPr>
          <a:xfrm>
            <a:off x="838200" y="1520287"/>
            <a:ext cx="796412" cy="58993"/>
          </a:xfrm>
          <a:prstGeom prst="parallelogram">
            <a:avLst/>
          </a:prstGeom>
          <a:solidFill>
            <a:srgbClr val="9AC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2388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B29F2216-C96C-48E3-9600-BC240BC17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DD5BC16-A6B9-48CA-B075-B4F2FCE623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 sz="3200"/>
            </a:lvl1pPr>
            <a:lvl2pPr marL="685800" indent="-228600">
              <a:buFont typeface="Wingdings" panose="05000000000000000000" pitchFamily="2" charset="2"/>
              <a:buChar char="§"/>
              <a:defRPr/>
            </a:lvl2pPr>
            <a:lvl3pPr marL="1143000" indent="-228600">
              <a:buFont typeface="Wingdings" panose="05000000000000000000" pitchFamily="2" charset="2"/>
              <a:buChar char="§"/>
              <a:defRPr/>
            </a:lvl3pPr>
            <a:lvl4pPr marL="1600200" indent="-228600">
              <a:buFont typeface="Wingdings" panose="05000000000000000000" pitchFamily="2" charset="2"/>
              <a:buChar char="§"/>
              <a:defRPr/>
            </a:lvl4pPr>
            <a:lvl5pPr marL="2057400" indent="-22860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GB" dirty="0"/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34BC1B1-6BE8-4806-85A5-9C048919BF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F29F5E6-D01F-45B3-AB07-008102B2610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/>
            </a:lvl1pPr>
            <a:lvl2pPr marL="685800" indent="-228600">
              <a:buFont typeface="Wingdings" panose="05000000000000000000" pitchFamily="2" charset="2"/>
              <a:buChar char="§"/>
              <a:defRPr/>
            </a:lvl2pPr>
            <a:lvl3pPr marL="1143000" indent="-228600">
              <a:buFont typeface="Wingdings" panose="05000000000000000000" pitchFamily="2" charset="2"/>
              <a:buChar char="§"/>
              <a:defRPr/>
            </a:lvl3pPr>
            <a:lvl4pPr marL="1600200" indent="-228600">
              <a:buFont typeface="Wingdings" panose="05000000000000000000" pitchFamily="2" charset="2"/>
              <a:buChar char="§"/>
              <a:defRPr/>
            </a:lvl4pPr>
            <a:lvl5pPr marL="2057400" indent="-228600"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GB" dirty="0"/>
          </a:p>
        </p:txBody>
      </p:sp>
      <p:sp>
        <p:nvSpPr>
          <p:cNvPr id="12" name="Zástupný symbol pro zápatí 6">
            <a:extLst>
              <a:ext uri="{FF2B5EF4-FFF2-40B4-BE49-F238E27FC236}">
                <a16:creationId xmlns:a16="http://schemas.microsoft.com/office/drawing/2014/main" id="{4BD21757-0DC3-4B68-A76D-381A3B6D40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56350"/>
            <a:ext cx="12192000" cy="50165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numCol="1"/>
          <a:lstStyle>
            <a:lvl1pPr marL="722313" indent="0" algn="l" defTabSz="800100">
              <a:tabLst>
                <a:tab pos="633413" algn="l"/>
              </a:tabLst>
              <a:defRPr sz="1100">
                <a:solidFill>
                  <a:srgbClr val="0367A2"/>
                </a:solidFill>
              </a:defRPr>
            </a:lvl1pPr>
          </a:lstStyle>
          <a:p>
            <a:r>
              <a:rPr lang="cs-CZ" b="1" dirty="0" err="1"/>
              <a:t>Egú</a:t>
            </a:r>
            <a:r>
              <a:rPr lang="cs-CZ" b="1" dirty="0"/>
              <a:t> Brno, a. s.</a:t>
            </a:r>
            <a:r>
              <a:rPr lang="cs-CZ" dirty="0"/>
              <a:t>, Hudcova 487/76a, 612 00 Brno Medlánky   	             +420 541 511 511               info@egubrno.cz	          www.egubrno.cz</a:t>
            </a:r>
            <a:endParaRPr lang="en-GB" dirty="0"/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2CB5761C-8B62-4EE9-88DB-6A6E72680ED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824" y="6505552"/>
            <a:ext cx="127029" cy="20324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E757B105-5205-459F-B3AA-9311772CA11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070" y="6529746"/>
            <a:ext cx="177841" cy="152435"/>
          </a:xfrm>
          <a:prstGeom prst="rect">
            <a:avLst/>
          </a:prstGeom>
        </p:spPr>
      </p:pic>
      <p:sp>
        <p:nvSpPr>
          <p:cNvPr id="15" name="Nadpis 14">
            <a:extLst>
              <a:ext uri="{FF2B5EF4-FFF2-40B4-BE49-F238E27FC236}">
                <a16:creationId xmlns:a16="http://schemas.microsoft.com/office/drawing/2014/main" id="{8CB9B00B-A060-4E13-800E-3991937AAD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916" y="365125"/>
            <a:ext cx="10586884" cy="1325563"/>
          </a:xfrm>
        </p:spPr>
        <p:txBody>
          <a:bodyPr/>
          <a:lstStyle/>
          <a:p>
            <a:r>
              <a:rPr lang="cs-CZ" dirty="0"/>
              <a:t>KLIKNUTÍM LZE UPRAVIT STYL.</a:t>
            </a:r>
            <a:endParaRPr lang="en-GB" dirty="0"/>
          </a:p>
        </p:txBody>
      </p:sp>
      <p:sp>
        <p:nvSpPr>
          <p:cNvPr id="16" name="Kosoúhelník 15">
            <a:extLst>
              <a:ext uri="{FF2B5EF4-FFF2-40B4-BE49-F238E27FC236}">
                <a16:creationId xmlns:a16="http://schemas.microsoft.com/office/drawing/2014/main" id="{CBAB5C09-19B8-4F79-8AA2-A2549E1AA6C0}"/>
              </a:ext>
            </a:extLst>
          </p:cNvPr>
          <p:cNvSpPr/>
          <p:nvPr userDrawn="1"/>
        </p:nvSpPr>
        <p:spPr>
          <a:xfrm>
            <a:off x="838200" y="1520287"/>
            <a:ext cx="796412" cy="58993"/>
          </a:xfrm>
          <a:prstGeom prst="parallelogram">
            <a:avLst/>
          </a:prstGeom>
          <a:solidFill>
            <a:srgbClr val="9AC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7615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zápatí 6">
            <a:extLst>
              <a:ext uri="{FF2B5EF4-FFF2-40B4-BE49-F238E27FC236}">
                <a16:creationId xmlns:a16="http://schemas.microsoft.com/office/drawing/2014/main" id="{1995B942-4AD6-4BDC-B37E-A00CA4DBF8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56350"/>
            <a:ext cx="12192000" cy="50165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numCol="1"/>
          <a:lstStyle>
            <a:lvl1pPr marL="722313" indent="0" algn="l" defTabSz="800100">
              <a:tabLst>
                <a:tab pos="633413" algn="l"/>
              </a:tabLst>
              <a:defRPr sz="1100">
                <a:solidFill>
                  <a:srgbClr val="0367A2"/>
                </a:solidFill>
              </a:defRPr>
            </a:lvl1pPr>
          </a:lstStyle>
          <a:p>
            <a:r>
              <a:rPr lang="cs-CZ" b="1" dirty="0" err="1"/>
              <a:t>Egú</a:t>
            </a:r>
            <a:r>
              <a:rPr lang="cs-CZ" b="1" dirty="0"/>
              <a:t> Brno, a. s.</a:t>
            </a:r>
            <a:r>
              <a:rPr lang="cs-CZ" dirty="0"/>
              <a:t>, Hudcova 487/76a, 612 00 Brno Medlánky   	             +420 541 511 511               info@egubrno.cz	          www.egubrno.cz</a:t>
            </a:r>
            <a:endParaRPr lang="en-GB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C6AD17C4-B480-4AAB-9D73-9E7D5AD978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824" y="6505552"/>
            <a:ext cx="127029" cy="203246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858B3DA-68A8-4910-AD61-70CD6321B85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070" y="6529746"/>
            <a:ext cx="177841" cy="152435"/>
          </a:xfrm>
          <a:prstGeom prst="rect">
            <a:avLst/>
          </a:prstGeom>
        </p:spPr>
      </p:pic>
      <p:sp>
        <p:nvSpPr>
          <p:cNvPr id="11" name="Nadpis 14">
            <a:extLst>
              <a:ext uri="{FF2B5EF4-FFF2-40B4-BE49-F238E27FC236}">
                <a16:creationId xmlns:a16="http://schemas.microsoft.com/office/drawing/2014/main" id="{81D1724F-4080-47E7-A8C5-79F37FFD37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916" y="365125"/>
            <a:ext cx="10586884" cy="1325563"/>
          </a:xfrm>
        </p:spPr>
        <p:txBody>
          <a:bodyPr/>
          <a:lstStyle/>
          <a:p>
            <a:r>
              <a:rPr lang="cs-CZ" dirty="0"/>
              <a:t>KLIKNUTÍM LZE UPRAVIT STYL.</a:t>
            </a:r>
            <a:endParaRPr lang="en-GB" dirty="0"/>
          </a:p>
        </p:txBody>
      </p:sp>
      <p:sp>
        <p:nvSpPr>
          <p:cNvPr id="12" name="Kosoúhelník 11">
            <a:extLst>
              <a:ext uri="{FF2B5EF4-FFF2-40B4-BE49-F238E27FC236}">
                <a16:creationId xmlns:a16="http://schemas.microsoft.com/office/drawing/2014/main" id="{8D32677A-209C-4536-9C47-282B882366C2}"/>
              </a:ext>
            </a:extLst>
          </p:cNvPr>
          <p:cNvSpPr/>
          <p:nvPr userDrawn="1"/>
        </p:nvSpPr>
        <p:spPr>
          <a:xfrm>
            <a:off x="838200" y="1520287"/>
            <a:ext cx="796412" cy="58993"/>
          </a:xfrm>
          <a:prstGeom prst="parallelogram">
            <a:avLst/>
          </a:prstGeom>
          <a:solidFill>
            <a:srgbClr val="9AC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7558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ástupný symbol pro zápatí 6">
            <a:extLst>
              <a:ext uri="{FF2B5EF4-FFF2-40B4-BE49-F238E27FC236}">
                <a16:creationId xmlns:a16="http://schemas.microsoft.com/office/drawing/2014/main" id="{4CE93240-EB54-47E7-A88F-782D45ADA60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56350"/>
            <a:ext cx="12192000" cy="50165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numCol="1"/>
          <a:lstStyle>
            <a:lvl1pPr marL="722313" indent="0" algn="l" defTabSz="800100">
              <a:tabLst>
                <a:tab pos="633413" algn="l"/>
              </a:tabLst>
              <a:defRPr sz="1100">
                <a:solidFill>
                  <a:srgbClr val="0367A2"/>
                </a:solidFill>
              </a:defRPr>
            </a:lvl1pPr>
          </a:lstStyle>
          <a:p>
            <a:r>
              <a:rPr lang="cs-CZ" b="1" dirty="0" err="1"/>
              <a:t>Egú</a:t>
            </a:r>
            <a:r>
              <a:rPr lang="cs-CZ" b="1" dirty="0"/>
              <a:t> Brno, a. s.</a:t>
            </a:r>
            <a:r>
              <a:rPr lang="cs-CZ" dirty="0"/>
              <a:t>, Hudcova 487/76a, 612 00 Brno Medlánky   	             +420 541 511 511               info@egubrno.cz	          www.egubrno.cz</a:t>
            </a:r>
            <a:endParaRPr lang="en-GB" dirty="0"/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A730F2AF-1339-4DB9-9AFB-B1AAADC4EE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824" y="6505552"/>
            <a:ext cx="127029" cy="20324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B8BE8B1A-1C72-4621-9EB5-0DF36692B48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070" y="6529746"/>
            <a:ext cx="177841" cy="15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00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E5A001E-B645-4EE8-9B08-A65DD8BA0CF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1814052"/>
            <a:ext cx="6172200" cy="4046998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 sz="3200"/>
            </a:lvl1pPr>
            <a:lvl2pPr marL="685800" indent="-228600">
              <a:buFont typeface="Wingdings" panose="05000000000000000000" pitchFamily="2" charset="2"/>
              <a:buChar char="§"/>
              <a:defRPr sz="2800"/>
            </a:lvl2pPr>
            <a:lvl3pPr marL="1143000" indent="-228600">
              <a:buFont typeface="Wingdings" panose="05000000000000000000" pitchFamily="2" charset="2"/>
              <a:buChar char="§"/>
              <a:defRPr sz="2400"/>
            </a:lvl3pPr>
            <a:lvl4pPr marL="1600200" indent="-228600">
              <a:buFont typeface="Wingdings" panose="05000000000000000000" pitchFamily="2" charset="2"/>
              <a:buChar char="§"/>
              <a:defRPr sz="2000"/>
            </a:lvl4pPr>
            <a:lvl5pPr marL="2057400" indent="-228600">
              <a:buFont typeface="Wingdings" panose="05000000000000000000" pitchFamily="2" charset="2"/>
              <a:buChar char="§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GB" dirty="0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E749101D-9BE9-4E80-B584-530320BC7A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21990"/>
            <a:ext cx="3932237" cy="404699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Zástupný symbol pro zápatí 6">
            <a:extLst>
              <a:ext uri="{FF2B5EF4-FFF2-40B4-BE49-F238E27FC236}">
                <a16:creationId xmlns:a16="http://schemas.microsoft.com/office/drawing/2014/main" id="{4C7DF9AD-68C3-4D02-A5DE-752E427F82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56350"/>
            <a:ext cx="12192000" cy="50165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numCol="1"/>
          <a:lstStyle>
            <a:lvl1pPr marL="722313" indent="0" algn="l" defTabSz="800100">
              <a:tabLst>
                <a:tab pos="633413" algn="l"/>
              </a:tabLst>
              <a:defRPr sz="1100">
                <a:solidFill>
                  <a:srgbClr val="0367A2"/>
                </a:solidFill>
              </a:defRPr>
            </a:lvl1pPr>
          </a:lstStyle>
          <a:p>
            <a:r>
              <a:rPr lang="cs-CZ" b="1" dirty="0" err="1"/>
              <a:t>Egú</a:t>
            </a:r>
            <a:r>
              <a:rPr lang="cs-CZ" b="1" dirty="0"/>
              <a:t> Brno, a. s.</a:t>
            </a:r>
            <a:r>
              <a:rPr lang="cs-CZ" dirty="0"/>
              <a:t>, Hudcova 487/76a, 612 00 Brno Medlánky   	             +420 541 511 511               info@egubrno.cz	          www.egubrno.cz</a:t>
            </a:r>
            <a:endParaRPr lang="en-GB" dirty="0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09889E6F-A94A-43F3-B49A-EDBCB890CD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824" y="6505552"/>
            <a:ext cx="127029" cy="203246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EE08985C-C4D5-4348-AFC0-E6DF775089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3070" y="6529746"/>
            <a:ext cx="177841" cy="152435"/>
          </a:xfrm>
          <a:prstGeom prst="rect">
            <a:avLst/>
          </a:prstGeom>
        </p:spPr>
      </p:pic>
      <p:sp>
        <p:nvSpPr>
          <p:cNvPr id="13" name="Nadpis 14">
            <a:extLst>
              <a:ext uri="{FF2B5EF4-FFF2-40B4-BE49-F238E27FC236}">
                <a16:creationId xmlns:a16="http://schemas.microsoft.com/office/drawing/2014/main" id="{594A0F3D-60F9-48C2-A025-34B99844FD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916" y="365125"/>
            <a:ext cx="10586884" cy="1325563"/>
          </a:xfrm>
        </p:spPr>
        <p:txBody>
          <a:bodyPr/>
          <a:lstStyle/>
          <a:p>
            <a:r>
              <a:rPr lang="cs-CZ" dirty="0"/>
              <a:t>KLIKNUTÍM LZE UPRAVIT STYL.</a:t>
            </a:r>
            <a:endParaRPr lang="en-GB" dirty="0"/>
          </a:p>
        </p:txBody>
      </p:sp>
      <p:sp>
        <p:nvSpPr>
          <p:cNvPr id="14" name="Kosoúhelník 13">
            <a:extLst>
              <a:ext uri="{FF2B5EF4-FFF2-40B4-BE49-F238E27FC236}">
                <a16:creationId xmlns:a16="http://schemas.microsoft.com/office/drawing/2014/main" id="{0CB9C855-1449-4E52-922F-855BC63F723F}"/>
              </a:ext>
            </a:extLst>
          </p:cNvPr>
          <p:cNvSpPr/>
          <p:nvPr userDrawn="1"/>
        </p:nvSpPr>
        <p:spPr>
          <a:xfrm>
            <a:off x="838200" y="1520287"/>
            <a:ext cx="796412" cy="58993"/>
          </a:xfrm>
          <a:prstGeom prst="parallelogram">
            <a:avLst/>
          </a:prstGeom>
          <a:solidFill>
            <a:srgbClr val="9AC2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952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BC99CC68-5004-4971-9FD2-75FC8C0B3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  <a:endParaRPr lang="en-GB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2C8A3FAA-822A-4491-A28B-F5C2ECFBAE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GB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28226EB-3E9B-4DA0-AED5-2AF5A9A6BD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501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Egú Brno, a. s., Hudcova 487/76a, 612 00 Brno Medlánky                 +420 541 511 511               info@egubrno.cz           www.egubrno.cz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067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70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accent3">
              <a:lumMod val="1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1" kern="1200">
          <a:solidFill>
            <a:schemeClr val="accent3">
              <a:lumMod val="1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3">
              <a:lumMod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8C99383-BFDC-466A-9883-42E0884B72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658" y="1460090"/>
            <a:ext cx="7521677" cy="2993923"/>
          </a:xfrm>
        </p:spPr>
        <p:txBody>
          <a:bodyPr>
            <a:normAutofit/>
          </a:bodyPr>
          <a:lstStyle/>
          <a:p>
            <a:r>
              <a:rPr lang="cs-CZ" sz="4000" dirty="0">
                <a:latin typeface="Arial" panose="020B0604020202020204" pitchFamily="34" charset="0"/>
                <a:cs typeface="Arial" panose="020B0604020202020204" pitchFamily="34" charset="0"/>
              </a:rPr>
              <a:t>(Elektro)energetika ČR</a:t>
            </a:r>
            <a:br>
              <a:rPr lang="cs-CZ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3200" b="0" dirty="0">
                <a:latin typeface="Arial" panose="020B0604020202020204" pitchFamily="34" charset="0"/>
                <a:cs typeface="Arial" panose="020B0604020202020204" pitchFamily="34" charset="0"/>
              </a:rPr>
              <a:t>Je v ní místo pro plyn?</a:t>
            </a:r>
            <a:endParaRPr lang="en-GB" sz="4000" b="0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C631AF3-2FF3-49C7-93AD-40DA5D09FDAE}"/>
              </a:ext>
            </a:extLst>
          </p:cNvPr>
          <p:cNvSpPr txBox="1"/>
          <p:nvPr/>
        </p:nvSpPr>
        <p:spPr>
          <a:xfrm>
            <a:off x="4177249" y="5972861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Konference ČAPLDS 2022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995832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7E6F2E96-F1CC-362A-6FF8-F68476298189}"/>
              </a:ext>
            </a:extLst>
          </p:cNvPr>
          <p:cNvSpPr/>
          <p:nvPr/>
        </p:nvSpPr>
        <p:spPr>
          <a:xfrm>
            <a:off x="856110" y="2208074"/>
            <a:ext cx="10193544" cy="6480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>
                <a:solidFill>
                  <a:schemeClr val="bg2"/>
                </a:solidFill>
                <a:cs typeface="Arial" panose="020B0604020202020204" pitchFamily="34" charset="0"/>
              </a:rPr>
              <a:t>celková spotřeba energie ČR: 470 </a:t>
            </a:r>
            <a:r>
              <a:rPr lang="cs-CZ" sz="2400" dirty="0" err="1">
                <a:solidFill>
                  <a:schemeClr val="bg2"/>
                </a:solidFill>
                <a:cs typeface="Arial" panose="020B0604020202020204" pitchFamily="34" charset="0"/>
              </a:rPr>
              <a:t>TWh</a:t>
            </a:r>
            <a:endParaRPr lang="cs-CZ" sz="2400" b="1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sp>
        <p:nvSpPr>
          <p:cNvPr id="12" name="Obdélník 11">
            <a:extLst>
              <a:ext uri="{FF2B5EF4-FFF2-40B4-BE49-F238E27FC236}">
                <a16:creationId xmlns:a16="http://schemas.microsoft.com/office/drawing/2014/main" id="{F88D25C9-38C8-B7C1-4C9B-5E7186F1CAE1}"/>
              </a:ext>
            </a:extLst>
          </p:cNvPr>
          <p:cNvSpPr/>
          <p:nvPr/>
        </p:nvSpPr>
        <p:spPr>
          <a:xfrm>
            <a:off x="856110" y="3135957"/>
            <a:ext cx="10193544" cy="648000"/>
          </a:xfrm>
          <a:prstGeom prst="rect">
            <a:avLst/>
          </a:prstGeom>
          <a:solidFill>
            <a:schemeClr val="tx1">
              <a:lumMod val="75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>
                <a:solidFill>
                  <a:schemeClr val="bg2"/>
                </a:solidFill>
              </a:rPr>
              <a:t>celková energie fosilního původu: 327 </a:t>
            </a:r>
            <a:r>
              <a:rPr lang="cs-CZ" sz="2400" dirty="0" err="1">
                <a:solidFill>
                  <a:schemeClr val="bg2"/>
                </a:solidFill>
              </a:rPr>
              <a:t>TWh</a:t>
            </a:r>
            <a:endParaRPr lang="cs-CZ" sz="2400" dirty="0">
              <a:solidFill>
                <a:schemeClr val="bg2"/>
              </a:solidFill>
            </a:endParaRPr>
          </a:p>
        </p:txBody>
      </p:sp>
      <p:sp>
        <p:nvSpPr>
          <p:cNvPr id="13" name="Obdélník 12">
            <a:extLst>
              <a:ext uri="{FF2B5EF4-FFF2-40B4-BE49-F238E27FC236}">
                <a16:creationId xmlns:a16="http://schemas.microsoft.com/office/drawing/2014/main" id="{6E6E3F35-6291-EF8D-47A6-FCE3AAC59F10}"/>
              </a:ext>
            </a:extLst>
          </p:cNvPr>
          <p:cNvSpPr/>
          <p:nvPr/>
        </p:nvSpPr>
        <p:spPr>
          <a:xfrm>
            <a:off x="856110" y="4063840"/>
            <a:ext cx="10193544" cy="648000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>
                <a:solidFill>
                  <a:schemeClr val="bg2"/>
                </a:solidFill>
              </a:rPr>
              <a:t>celková užitečná spotřeba fosilního původu: 197 </a:t>
            </a:r>
            <a:r>
              <a:rPr lang="cs-CZ" sz="2400" dirty="0" err="1">
                <a:solidFill>
                  <a:schemeClr val="bg2"/>
                </a:solidFill>
              </a:rPr>
              <a:t>TWh</a:t>
            </a:r>
            <a:endParaRPr lang="cs-CZ" sz="2400" dirty="0">
              <a:solidFill>
                <a:schemeClr val="bg2"/>
              </a:solidFill>
            </a:endParaRPr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12BC5E22-B6EC-DDA2-97C9-7923AFE89714}"/>
              </a:ext>
            </a:extLst>
          </p:cNvPr>
          <p:cNvSpPr/>
          <p:nvPr/>
        </p:nvSpPr>
        <p:spPr>
          <a:xfrm>
            <a:off x="856110" y="4991724"/>
            <a:ext cx="10193544" cy="648000"/>
          </a:xfrm>
          <a:prstGeom prst="rect">
            <a:avLst/>
          </a:prstGeom>
          <a:solidFill>
            <a:srgbClr val="FF9797"/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bg2"/>
                </a:solidFill>
              </a:rPr>
              <a:t>celková užitečná spotřeba fosilního původu mimo ZP: 122 </a:t>
            </a:r>
            <a:r>
              <a:rPr lang="cs-CZ" sz="2400" b="1" dirty="0" err="1">
                <a:solidFill>
                  <a:schemeClr val="bg2"/>
                </a:solidFill>
              </a:rPr>
              <a:t>TWh</a:t>
            </a:r>
            <a:endParaRPr lang="cs-CZ" sz="2400" b="1" dirty="0">
              <a:solidFill>
                <a:schemeClr val="bg2"/>
              </a:solidFill>
            </a:endParaRP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Je možná rychlá dekarbonizace?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AE581A2-603D-4214-BA58-91E79FC065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95236"/>
            <a:ext cx="12192000" cy="462764"/>
          </a:xfrm>
        </p:spPr>
        <p:txBody>
          <a:bodyPr/>
          <a:lstStyle/>
          <a:p>
            <a:pPr marL="714375" defTabSz="787400"/>
            <a:r>
              <a:rPr lang="cs-CZ" b="1" dirty="0"/>
              <a:t>EGÚ Brno, a. s.	    </a:t>
            </a:r>
            <a:r>
              <a:rPr lang="cs-CZ" dirty="0"/>
              <a:t>michal.macenauer@egubrno.cz		www.egubrno.cz					</a:t>
            </a:r>
            <a:fld id="{FCD3CE5E-76C2-4703-A282-A601CC44B8BA}" type="slidenum">
              <a:rPr lang="cs-CZ" smtClean="0"/>
              <a:pPr marL="714375" defTabSz="787400"/>
              <a:t>10</a:t>
            </a:fld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4903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0067A6"/>
                </a:solidFill>
              </a:rPr>
              <a:t>Podíl fosilních zdrojů v energetice ČR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6B9F5F0-E461-416B-988E-C10339FD7B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395236"/>
            <a:ext cx="339914" cy="33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20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>
            <a:extLst>
              <a:ext uri="{FF2B5EF4-FFF2-40B4-BE49-F238E27FC236}">
                <a16:creationId xmlns:a16="http://schemas.microsoft.com/office/drawing/2014/main" id="{7416E0FB-213A-4509-B5E7-60FBEEB6AB09}"/>
              </a:ext>
            </a:extLst>
          </p:cNvPr>
          <p:cNvSpPr/>
          <p:nvPr/>
        </p:nvSpPr>
        <p:spPr>
          <a:xfrm>
            <a:off x="2237387" y="1979215"/>
            <a:ext cx="2597892" cy="4095232"/>
          </a:xfrm>
          <a:prstGeom prst="rect">
            <a:avLst/>
          </a:prstGeom>
          <a:solidFill>
            <a:srgbClr val="E1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62" name="Group 4">
            <a:extLst>
              <a:ext uri="{FF2B5EF4-FFF2-40B4-BE49-F238E27FC236}">
                <a16:creationId xmlns:a16="http://schemas.microsoft.com/office/drawing/2014/main" id="{173BA6E0-4176-EA2E-2D29-4A6EC075B9D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3968" y="2481079"/>
            <a:ext cx="4856164" cy="3925888"/>
            <a:chOff x="-355" y="1437"/>
            <a:chExt cx="3059" cy="2473"/>
          </a:xfrm>
        </p:grpSpPr>
        <p:sp>
          <p:nvSpPr>
            <p:cNvPr id="63" name="AutoShape 3">
              <a:extLst>
                <a:ext uri="{FF2B5EF4-FFF2-40B4-BE49-F238E27FC236}">
                  <a16:creationId xmlns:a16="http://schemas.microsoft.com/office/drawing/2014/main" id="{5A3405C0-DE8C-7768-82DF-3A8ADAC0649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-355" y="1437"/>
              <a:ext cx="3022" cy="2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4" name="Freeform 5">
              <a:extLst>
                <a:ext uri="{FF2B5EF4-FFF2-40B4-BE49-F238E27FC236}">
                  <a16:creationId xmlns:a16="http://schemas.microsoft.com/office/drawing/2014/main" id="{DA6BA687-C4B0-52E2-1455-6C77AEDFF5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2" y="1512"/>
              <a:ext cx="1633" cy="2181"/>
            </a:xfrm>
            <a:custGeom>
              <a:avLst/>
              <a:gdLst>
                <a:gd name="T0" fmla="*/ 0 w 1633"/>
                <a:gd name="T1" fmla="*/ 0 h 2181"/>
                <a:gd name="T2" fmla="*/ 0 w 1633"/>
                <a:gd name="T3" fmla="*/ 2181 h 2181"/>
                <a:gd name="T4" fmla="*/ 204 w 1633"/>
                <a:gd name="T5" fmla="*/ 0 h 2181"/>
                <a:gd name="T6" fmla="*/ 204 w 1633"/>
                <a:gd name="T7" fmla="*/ 2181 h 2181"/>
                <a:gd name="T8" fmla="*/ 409 w 1633"/>
                <a:gd name="T9" fmla="*/ 0 h 2181"/>
                <a:gd name="T10" fmla="*/ 409 w 1633"/>
                <a:gd name="T11" fmla="*/ 2181 h 2181"/>
                <a:gd name="T12" fmla="*/ 612 w 1633"/>
                <a:gd name="T13" fmla="*/ 0 h 2181"/>
                <a:gd name="T14" fmla="*/ 612 w 1633"/>
                <a:gd name="T15" fmla="*/ 2181 h 2181"/>
                <a:gd name="T16" fmla="*/ 1021 w 1633"/>
                <a:gd name="T17" fmla="*/ 0 h 2181"/>
                <a:gd name="T18" fmla="*/ 1021 w 1633"/>
                <a:gd name="T19" fmla="*/ 2181 h 2181"/>
                <a:gd name="T20" fmla="*/ 1225 w 1633"/>
                <a:gd name="T21" fmla="*/ 0 h 2181"/>
                <a:gd name="T22" fmla="*/ 1225 w 1633"/>
                <a:gd name="T23" fmla="*/ 2181 h 2181"/>
                <a:gd name="T24" fmla="*/ 1429 w 1633"/>
                <a:gd name="T25" fmla="*/ 0 h 2181"/>
                <a:gd name="T26" fmla="*/ 1429 w 1633"/>
                <a:gd name="T27" fmla="*/ 2181 h 2181"/>
                <a:gd name="T28" fmla="*/ 1633 w 1633"/>
                <a:gd name="T29" fmla="*/ 0 h 2181"/>
                <a:gd name="T30" fmla="*/ 1633 w 1633"/>
                <a:gd name="T31" fmla="*/ 2181 h 2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33" h="2181">
                  <a:moveTo>
                    <a:pt x="0" y="0"/>
                  </a:moveTo>
                  <a:lnTo>
                    <a:pt x="0" y="2181"/>
                  </a:lnTo>
                  <a:moveTo>
                    <a:pt x="204" y="0"/>
                  </a:moveTo>
                  <a:lnTo>
                    <a:pt x="204" y="2181"/>
                  </a:lnTo>
                  <a:moveTo>
                    <a:pt x="409" y="0"/>
                  </a:moveTo>
                  <a:lnTo>
                    <a:pt x="409" y="2181"/>
                  </a:lnTo>
                  <a:moveTo>
                    <a:pt x="612" y="0"/>
                  </a:moveTo>
                  <a:lnTo>
                    <a:pt x="612" y="2181"/>
                  </a:lnTo>
                  <a:moveTo>
                    <a:pt x="1021" y="0"/>
                  </a:moveTo>
                  <a:lnTo>
                    <a:pt x="1021" y="2181"/>
                  </a:lnTo>
                  <a:moveTo>
                    <a:pt x="1225" y="0"/>
                  </a:moveTo>
                  <a:lnTo>
                    <a:pt x="1225" y="2181"/>
                  </a:lnTo>
                  <a:moveTo>
                    <a:pt x="1429" y="0"/>
                  </a:moveTo>
                  <a:lnTo>
                    <a:pt x="1429" y="2181"/>
                  </a:lnTo>
                  <a:moveTo>
                    <a:pt x="1633" y="0"/>
                  </a:moveTo>
                  <a:lnTo>
                    <a:pt x="1633" y="2181"/>
                  </a:lnTo>
                </a:path>
              </a:pathLst>
            </a:custGeom>
            <a:noFill/>
            <a:ln w="9525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5" name="Line 6">
              <a:extLst>
                <a:ext uri="{FF2B5EF4-FFF2-40B4-BE49-F238E27FC236}">
                  <a16:creationId xmlns:a16="http://schemas.microsoft.com/office/drawing/2014/main" id="{647ADFD8-0D49-6C84-86A1-3B2E8BABF5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69" y="1512"/>
              <a:ext cx="0" cy="2181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6" name="Rectangle 7">
              <a:extLst>
                <a:ext uri="{FF2B5EF4-FFF2-40B4-BE49-F238E27FC236}">
                  <a16:creationId xmlns:a16="http://schemas.microsoft.com/office/drawing/2014/main" id="{068357F8-59C6-7D4F-2E73-B2FED69C0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" y="3760"/>
              <a:ext cx="22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-80</a:t>
              </a:r>
              <a:endPara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8">
              <a:extLst>
                <a:ext uri="{FF2B5EF4-FFF2-40B4-BE49-F238E27FC236}">
                  <a16:creationId xmlns:a16="http://schemas.microsoft.com/office/drawing/2014/main" id="{120DD9C3-DC2B-40FB-0721-595AFC6F3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6" y="3760"/>
              <a:ext cx="22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-60</a:t>
              </a:r>
              <a:endPara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9">
              <a:extLst>
                <a:ext uri="{FF2B5EF4-FFF2-40B4-BE49-F238E27FC236}">
                  <a16:creationId xmlns:a16="http://schemas.microsoft.com/office/drawing/2014/main" id="{78A5FCA7-CD5D-2014-4D9C-730EBCFE5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" y="3760"/>
              <a:ext cx="22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-40</a:t>
              </a:r>
              <a:endPara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10">
              <a:extLst>
                <a:ext uri="{FF2B5EF4-FFF2-40B4-BE49-F238E27FC236}">
                  <a16:creationId xmlns:a16="http://schemas.microsoft.com/office/drawing/2014/main" id="{B6A9C298-F432-0264-C7DC-5E1BD48EE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4" y="3760"/>
              <a:ext cx="22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-20</a:t>
              </a:r>
              <a:endPara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11">
              <a:extLst>
                <a:ext uri="{FF2B5EF4-FFF2-40B4-BE49-F238E27FC236}">
                  <a16:creationId xmlns:a16="http://schemas.microsoft.com/office/drawing/2014/main" id="{83D4E906-3E2F-0649-C1D9-C1E1F2F115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" y="3760"/>
              <a:ext cx="116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0</a:t>
              </a:r>
              <a:endPara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12">
              <a:extLst>
                <a:ext uri="{FF2B5EF4-FFF2-40B4-BE49-F238E27FC236}">
                  <a16:creationId xmlns:a16="http://schemas.microsoft.com/office/drawing/2014/main" id="{9E3FDDEC-DEA6-A028-0448-5430D847D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1" y="3760"/>
              <a:ext cx="180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20</a:t>
              </a:r>
              <a:endPara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13">
              <a:extLst>
                <a:ext uri="{FF2B5EF4-FFF2-40B4-BE49-F238E27FC236}">
                  <a16:creationId xmlns:a16="http://schemas.microsoft.com/office/drawing/2014/main" id="{74B91C0A-8F32-94D6-BABF-74641F8D7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5" y="3760"/>
              <a:ext cx="181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40</a:t>
              </a:r>
              <a:endPara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14">
              <a:extLst>
                <a:ext uri="{FF2B5EF4-FFF2-40B4-BE49-F238E27FC236}">
                  <a16:creationId xmlns:a16="http://schemas.microsoft.com/office/drawing/2014/main" id="{04761B23-1A7E-790A-6C63-2CD059AEC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9" y="3760"/>
              <a:ext cx="181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60</a:t>
              </a:r>
              <a:endPara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15">
              <a:extLst>
                <a:ext uri="{FF2B5EF4-FFF2-40B4-BE49-F238E27FC236}">
                  <a16:creationId xmlns:a16="http://schemas.microsoft.com/office/drawing/2014/main" id="{B4C6F2F9-0E37-6724-6500-E6A8762EF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3" y="3760"/>
              <a:ext cx="181" cy="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80</a:t>
              </a:r>
              <a:endPara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16">
              <a:extLst>
                <a:ext uri="{FF2B5EF4-FFF2-40B4-BE49-F238E27FC236}">
                  <a16:creationId xmlns:a16="http://schemas.microsoft.com/office/drawing/2014/main" id="{A46089F1-48E0-3594-C9DF-A7C425519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" y="3495"/>
              <a:ext cx="64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 dirty="0">
                  <a:ln>
                    <a:noFill/>
                  </a:ln>
                  <a:solidFill>
                    <a:srgbClr val="663300"/>
                  </a:solidFill>
                  <a:effectLst/>
                  <a:latin typeface="Arial" panose="020B0604020202020204" pitchFamily="34" charset="0"/>
                </a:rPr>
                <a:t>Pevné fosilie</a:t>
              </a:r>
              <a:endPara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6633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17">
              <a:extLst>
                <a:ext uri="{FF2B5EF4-FFF2-40B4-BE49-F238E27FC236}">
                  <a16:creationId xmlns:a16="http://schemas.microsoft.com/office/drawing/2014/main" id="{5373B7FE-F08E-C2D1-6412-981CFC389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" y="3223"/>
              <a:ext cx="65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 dirty="0">
                  <a:ln>
                    <a:noFill/>
                  </a:ln>
                  <a:solidFill>
                    <a:srgbClr val="948A54"/>
                  </a:solidFill>
                  <a:effectLst/>
                  <a:latin typeface="Arial" panose="020B0604020202020204" pitchFamily="34" charset="0"/>
                </a:rPr>
                <a:t>Ropná paliva</a:t>
              </a:r>
              <a:endPara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948A54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18">
              <a:extLst>
                <a:ext uri="{FF2B5EF4-FFF2-40B4-BE49-F238E27FC236}">
                  <a16:creationId xmlns:a16="http://schemas.microsoft.com/office/drawing/2014/main" id="{A00426C7-3516-5912-05BE-0ACEAC762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" y="2950"/>
              <a:ext cx="55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 dirty="0">
                  <a:ln>
                    <a:noFill/>
                  </a:ln>
                  <a:solidFill>
                    <a:srgbClr val="CC9B00"/>
                  </a:solidFill>
                  <a:effectLst/>
                  <a:latin typeface="Arial" panose="020B0604020202020204" pitchFamily="34" charset="0"/>
                </a:rPr>
                <a:t>Zemní plyn</a:t>
              </a:r>
              <a:endPara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CC9B0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19">
              <a:extLst>
                <a:ext uri="{FF2B5EF4-FFF2-40B4-BE49-F238E27FC236}">
                  <a16:creationId xmlns:a16="http://schemas.microsoft.com/office/drawing/2014/main" id="{BDFC352C-C49E-24F0-BCC7-2929B0B6D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" y="2676"/>
              <a:ext cx="803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panose="020B0604020202020204" pitchFamily="34" charset="0"/>
                </a:rPr>
                <a:t>OZE a biopaliva</a:t>
              </a:r>
              <a:endPara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20">
              <a:extLst>
                <a:ext uri="{FF2B5EF4-FFF2-40B4-BE49-F238E27FC236}">
                  <a16:creationId xmlns:a16="http://schemas.microsoft.com/office/drawing/2014/main" id="{71162561-E8A7-41B3-B0F5-2FB6D54A3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" y="2405"/>
              <a:ext cx="745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 dirty="0">
                  <a:ln>
                    <a:noFill/>
                  </a:ln>
                  <a:solidFill>
                    <a:srgbClr val="7030A0"/>
                  </a:solidFill>
                  <a:effectLst/>
                  <a:latin typeface="Arial" panose="020B0604020202020204" pitchFamily="34" charset="0"/>
                </a:rPr>
                <a:t>Teplo prostředí</a:t>
              </a:r>
              <a:endPara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21">
              <a:extLst>
                <a:ext uri="{FF2B5EF4-FFF2-40B4-BE49-F238E27FC236}">
                  <a16:creationId xmlns:a16="http://schemas.microsoft.com/office/drawing/2014/main" id="{C9099906-FE9C-8573-93AD-2A299845C9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" y="2132"/>
              <a:ext cx="840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 dirty="0" err="1">
                  <a:ln>
                    <a:noFill/>
                  </a:ln>
                  <a:solidFill>
                    <a:schemeClr val="accent3">
                      <a:lumMod val="25000"/>
                    </a:schemeClr>
                  </a:solidFill>
                  <a:effectLst/>
                  <a:latin typeface="Arial" panose="020B0604020202020204" pitchFamily="34" charset="0"/>
                </a:rPr>
                <a:t>NonOZE</a:t>
              </a:r>
              <a:r>
                <a:rPr kumimoji="0" lang="cs-CZ" altLang="cs-CZ" sz="1400" b="0" i="0" u="none" strike="noStrike" cap="none" normalizeH="0" baseline="0" dirty="0">
                  <a:ln>
                    <a:noFill/>
                  </a:ln>
                  <a:solidFill>
                    <a:schemeClr val="accent3">
                      <a:lumMod val="25000"/>
                    </a:schemeClr>
                  </a:solidFill>
                  <a:effectLst/>
                  <a:latin typeface="Arial" panose="020B0604020202020204" pitchFamily="34" charset="0"/>
                </a:rPr>
                <a:t> odpady</a:t>
              </a:r>
              <a:endParaRPr kumimoji="0" lang="cs-CZ" altLang="cs-CZ" sz="1800" b="0" i="0" u="none" strike="noStrike" cap="none" normalizeH="0" baseline="0" dirty="0">
                <a:ln>
                  <a:noFill/>
                </a:ln>
                <a:solidFill>
                  <a:schemeClr val="accent3">
                    <a:lumMod val="25000"/>
                  </a:schemeClr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22">
              <a:extLst>
                <a:ext uri="{FF2B5EF4-FFF2-40B4-BE49-F238E27FC236}">
                  <a16:creationId xmlns:a16="http://schemas.microsoft.com/office/drawing/2014/main" id="{5BD6D83C-AFD6-2E11-A855-D74D6BB4A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" y="1860"/>
              <a:ext cx="439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latin typeface="Arial" panose="020B0604020202020204" pitchFamily="34" charset="0"/>
                </a:rPr>
                <a:t>Elektřina</a:t>
              </a:r>
              <a:endPara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23">
              <a:extLst>
                <a:ext uri="{FF2B5EF4-FFF2-40B4-BE49-F238E27FC236}">
                  <a16:creationId xmlns:a16="http://schemas.microsoft.com/office/drawing/2014/main" id="{9708AA81-4610-D351-20A1-0C2E14EFF4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" y="1587"/>
              <a:ext cx="283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altLang="cs-CZ" sz="1400" b="0" i="0" u="none" strike="noStrike" cap="none" normalizeH="0" baseline="0" dirty="0">
                  <a:ln>
                    <a:noFill/>
                  </a:ln>
                  <a:solidFill>
                    <a:srgbClr val="D169A7"/>
                  </a:solidFill>
                  <a:effectLst/>
                  <a:latin typeface="Arial" panose="020B0604020202020204" pitchFamily="34" charset="0"/>
                </a:rPr>
                <a:t>Vodík</a:t>
              </a:r>
              <a:endPara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D169A7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5" name="Obdélník 14">
            <a:extLst>
              <a:ext uri="{FF2B5EF4-FFF2-40B4-BE49-F238E27FC236}">
                <a16:creationId xmlns:a16="http://schemas.microsoft.com/office/drawing/2014/main" id="{57BFC683-501F-02DF-7BDF-D6A5C51DD9C3}"/>
              </a:ext>
            </a:extLst>
          </p:cNvPr>
          <p:cNvSpPr/>
          <p:nvPr/>
        </p:nvSpPr>
        <p:spPr>
          <a:xfrm>
            <a:off x="8476014" y="1979215"/>
            <a:ext cx="2597892" cy="4095232"/>
          </a:xfrm>
          <a:prstGeom prst="rect">
            <a:avLst/>
          </a:prstGeom>
          <a:solidFill>
            <a:srgbClr val="DDF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Obdélník 13">
            <a:extLst>
              <a:ext uri="{FF2B5EF4-FFF2-40B4-BE49-F238E27FC236}">
                <a16:creationId xmlns:a16="http://schemas.microsoft.com/office/drawing/2014/main" id="{6E61368C-BFD4-61B3-9491-78CF2691D07B}"/>
              </a:ext>
            </a:extLst>
          </p:cNvPr>
          <p:cNvSpPr/>
          <p:nvPr/>
        </p:nvSpPr>
        <p:spPr>
          <a:xfrm>
            <a:off x="5365847" y="1979215"/>
            <a:ext cx="2597892" cy="40952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1" name="Obrázek 30">
            <a:extLst>
              <a:ext uri="{FF2B5EF4-FFF2-40B4-BE49-F238E27FC236}">
                <a16:creationId xmlns:a16="http://schemas.microsoft.com/office/drawing/2014/main" id="{0DB7C41F-AE6D-324D-26A0-E60E3C1F85A5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31055" r="22079"/>
          <a:stretch/>
        </p:blipFill>
        <p:spPr>
          <a:xfrm>
            <a:off x="8334568" y="2491596"/>
            <a:ext cx="2902654" cy="3895200"/>
          </a:xfrm>
          <a:prstGeom prst="rect">
            <a:avLst/>
          </a:prstGeom>
        </p:spPr>
      </p:pic>
      <p:pic>
        <p:nvPicPr>
          <p:cNvPr id="30" name="Obrázek 29">
            <a:extLst>
              <a:ext uri="{FF2B5EF4-FFF2-40B4-BE49-F238E27FC236}">
                <a16:creationId xmlns:a16="http://schemas.microsoft.com/office/drawing/2014/main" id="{A65D7092-556E-941C-74AE-E17CB3623EA2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31055" r="22079"/>
          <a:stretch/>
        </p:blipFill>
        <p:spPr>
          <a:xfrm>
            <a:off x="5218612" y="2498684"/>
            <a:ext cx="2902654" cy="3895200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Transformace konečné spotřeby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5320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0067A6"/>
                </a:solidFill>
              </a:rPr>
              <a:t>Budoucnost je otázkou rychlosti transformace konečné spotřeby 2050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6B9F5F0-E461-416B-988E-C10339FD7B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395236"/>
            <a:ext cx="339914" cy="339914"/>
          </a:xfrm>
          <a:prstGeom prst="rect">
            <a:avLst/>
          </a:prstGeom>
        </p:spPr>
      </p:pic>
      <p:sp>
        <p:nvSpPr>
          <p:cNvPr id="20" name="TextovéPole 19">
            <a:extLst>
              <a:ext uri="{FF2B5EF4-FFF2-40B4-BE49-F238E27FC236}">
                <a16:creationId xmlns:a16="http://schemas.microsoft.com/office/drawing/2014/main" id="{39F3BF7E-22D8-AFC3-48D4-89CA6602F146}"/>
              </a:ext>
            </a:extLst>
          </p:cNvPr>
          <p:cNvSpPr txBox="1"/>
          <p:nvPr/>
        </p:nvSpPr>
        <p:spPr>
          <a:xfrm>
            <a:off x="2421545" y="1963014"/>
            <a:ext cx="224721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1" dirty="0">
                <a:solidFill>
                  <a:srgbClr val="0000FF"/>
                </a:solidFill>
              </a:rPr>
              <a:t>Konzervativní</a:t>
            </a:r>
            <a:br>
              <a:rPr lang="cs-CZ" b="1" dirty="0">
                <a:solidFill>
                  <a:srgbClr val="0000FF"/>
                </a:solidFill>
              </a:rPr>
            </a:br>
            <a:r>
              <a:rPr lang="cs-CZ" sz="1600" dirty="0">
                <a:solidFill>
                  <a:srgbClr val="0000FF"/>
                </a:solidFill>
              </a:rPr>
              <a:t>přesun 68 </a:t>
            </a:r>
            <a:r>
              <a:rPr lang="cs-CZ" sz="1600" dirty="0" err="1">
                <a:solidFill>
                  <a:srgbClr val="0000FF"/>
                </a:solidFill>
              </a:rPr>
              <a:t>TWh</a:t>
            </a:r>
            <a:r>
              <a:rPr lang="cs-CZ" sz="1600" dirty="0">
                <a:solidFill>
                  <a:srgbClr val="0000FF"/>
                </a:solidFill>
              </a:rPr>
              <a:t> (45 %)</a:t>
            </a:r>
            <a:endParaRPr lang="cs-CZ" sz="1700" dirty="0">
              <a:solidFill>
                <a:srgbClr val="0000FF"/>
              </a:solidFill>
            </a:endParaRPr>
          </a:p>
        </p:txBody>
      </p:sp>
      <p:sp>
        <p:nvSpPr>
          <p:cNvPr id="21" name="TextovéPole 20">
            <a:extLst>
              <a:ext uri="{FF2B5EF4-FFF2-40B4-BE49-F238E27FC236}">
                <a16:creationId xmlns:a16="http://schemas.microsoft.com/office/drawing/2014/main" id="{839B311B-82AB-B393-CC0F-BE7274501681}"/>
              </a:ext>
            </a:extLst>
          </p:cNvPr>
          <p:cNvSpPr txBox="1"/>
          <p:nvPr/>
        </p:nvSpPr>
        <p:spPr>
          <a:xfrm>
            <a:off x="5532099" y="1980295"/>
            <a:ext cx="224721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1" dirty="0">
                <a:solidFill>
                  <a:srgbClr val="FF0000"/>
                </a:solidFill>
              </a:rPr>
              <a:t>Best </a:t>
            </a:r>
            <a:r>
              <a:rPr lang="cs-CZ" b="1" dirty="0" err="1">
                <a:solidFill>
                  <a:srgbClr val="FF0000"/>
                </a:solidFill>
              </a:rPr>
              <a:t>Estimate</a:t>
            </a:r>
            <a:br>
              <a:rPr lang="cs-CZ" b="1" dirty="0">
                <a:solidFill>
                  <a:srgbClr val="FF0000"/>
                </a:solidFill>
              </a:rPr>
            </a:br>
            <a:r>
              <a:rPr lang="cs-CZ" sz="1600" dirty="0">
                <a:solidFill>
                  <a:srgbClr val="FF0000"/>
                </a:solidFill>
              </a:rPr>
              <a:t>přesun 88 </a:t>
            </a:r>
            <a:r>
              <a:rPr lang="cs-CZ" sz="1600" dirty="0" err="1">
                <a:solidFill>
                  <a:srgbClr val="FF0000"/>
                </a:solidFill>
              </a:rPr>
              <a:t>TWh</a:t>
            </a:r>
            <a:r>
              <a:rPr lang="cs-CZ" sz="1600" dirty="0">
                <a:solidFill>
                  <a:srgbClr val="FF0000"/>
                </a:solidFill>
              </a:rPr>
              <a:t> (60 %)</a:t>
            </a:r>
            <a:endParaRPr lang="cs-CZ" sz="1700" dirty="0">
              <a:solidFill>
                <a:srgbClr val="FF0000"/>
              </a:solidFill>
            </a:endParaRPr>
          </a:p>
        </p:txBody>
      </p:sp>
      <p:sp>
        <p:nvSpPr>
          <p:cNvPr id="22" name="TextovéPole 21">
            <a:extLst>
              <a:ext uri="{FF2B5EF4-FFF2-40B4-BE49-F238E27FC236}">
                <a16:creationId xmlns:a16="http://schemas.microsoft.com/office/drawing/2014/main" id="{E8FE9FFA-A2A1-2E33-351C-BEF1EECEB266}"/>
              </a:ext>
            </a:extLst>
          </p:cNvPr>
          <p:cNvSpPr txBox="1"/>
          <p:nvPr/>
        </p:nvSpPr>
        <p:spPr>
          <a:xfrm>
            <a:off x="8595908" y="1973670"/>
            <a:ext cx="236103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b="1" dirty="0">
                <a:solidFill>
                  <a:srgbClr val="0067A6"/>
                </a:solidFill>
              </a:rPr>
              <a:t>Elektrifikace</a:t>
            </a:r>
            <a:br>
              <a:rPr lang="cs-CZ" b="1" dirty="0">
                <a:solidFill>
                  <a:srgbClr val="0067A6"/>
                </a:solidFill>
              </a:rPr>
            </a:br>
            <a:r>
              <a:rPr lang="cs-CZ" sz="1600" dirty="0">
                <a:solidFill>
                  <a:srgbClr val="0067A6"/>
                </a:solidFill>
              </a:rPr>
              <a:t>přesun 124 </a:t>
            </a:r>
            <a:r>
              <a:rPr lang="cs-CZ" sz="1600" dirty="0" err="1">
                <a:solidFill>
                  <a:srgbClr val="0067A6"/>
                </a:solidFill>
              </a:rPr>
              <a:t>TWh</a:t>
            </a:r>
            <a:r>
              <a:rPr lang="cs-CZ" sz="1600" dirty="0">
                <a:solidFill>
                  <a:srgbClr val="0067A6"/>
                </a:solidFill>
              </a:rPr>
              <a:t> (85 %)</a:t>
            </a:r>
            <a:endParaRPr lang="cs-CZ" sz="1700" dirty="0">
              <a:solidFill>
                <a:srgbClr val="0067A6"/>
              </a:solidFill>
            </a:endParaRP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98D6533B-467C-7B82-78E7-4A5E495C5544}"/>
              </a:ext>
            </a:extLst>
          </p:cNvPr>
          <p:cNvSpPr txBox="1"/>
          <p:nvPr/>
        </p:nvSpPr>
        <p:spPr>
          <a:xfrm>
            <a:off x="2235715" y="6415148"/>
            <a:ext cx="26693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1400" dirty="0"/>
              <a:t>přesun energie do 2050 (</a:t>
            </a:r>
            <a:r>
              <a:rPr lang="cs-CZ" sz="1400" dirty="0" err="1"/>
              <a:t>TWh</a:t>
            </a:r>
            <a:r>
              <a:rPr lang="cs-CZ" sz="1400" dirty="0"/>
              <a:t>)</a:t>
            </a:r>
          </a:p>
        </p:txBody>
      </p:sp>
      <p:sp>
        <p:nvSpPr>
          <p:cNvPr id="24" name="TextovéPole 23">
            <a:extLst>
              <a:ext uri="{FF2B5EF4-FFF2-40B4-BE49-F238E27FC236}">
                <a16:creationId xmlns:a16="http://schemas.microsoft.com/office/drawing/2014/main" id="{99A27564-4713-A5CA-02BE-E4FFE2726E16}"/>
              </a:ext>
            </a:extLst>
          </p:cNvPr>
          <p:cNvSpPr txBox="1"/>
          <p:nvPr/>
        </p:nvSpPr>
        <p:spPr>
          <a:xfrm>
            <a:off x="5341238" y="6415148"/>
            <a:ext cx="26196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1400" dirty="0"/>
              <a:t>přesun energie do 2050 (</a:t>
            </a:r>
            <a:r>
              <a:rPr lang="cs-CZ" sz="1400" dirty="0" err="1"/>
              <a:t>TWh</a:t>
            </a:r>
            <a:r>
              <a:rPr lang="cs-CZ" sz="1400" dirty="0"/>
              <a:t>)</a:t>
            </a:r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65535B2C-C211-D360-377C-B906B58ED180}"/>
              </a:ext>
            </a:extLst>
          </p:cNvPr>
          <p:cNvSpPr txBox="1"/>
          <p:nvPr/>
        </p:nvSpPr>
        <p:spPr>
          <a:xfrm>
            <a:off x="8471537" y="6415148"/>
            <a:ext cx="26196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1400" dirty="0"/>
              <a:t>přesun energie do 2050 (</a:t>
            </a:r>
            <a:r>
              <a:rPr lang="cs-CZ" sz="1400" dirty="0" err="1"/>
              <a:t>TWh</a:t>
            </a:r>
            <a:r>
              <a:rPr lang="cs-CZ" sz="1400" dirty="0"/>
              <a:t>)</a:t>
            </a:r>
          </a:p>
        </p:txBody>
      </p:sp>
      <p:pic>
        <p:nvPicPr>
          <p:cNvPr id="34" name="Obrázek 33">
            <a:extLst>
              <a:ext uri="{FF2B5EF4-FFF2-40B4-BE49-F238E27FC236}">
                <a16:creationId xmlns:a16="http://schemas.microsoft.com/office/drawing/2014/main" id="{1760A2E0-7597-92DF-6FB5-2D8CF6165737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l="31136" r="22107" b="6292"/>
          <a:stretch/>
        </p:blipFill>
        <p:spPr>
          <a:xfrm>
            <a:off x="5225358" y="2506814"/>
            <a:ext cx="2895908" cy="3635879"/>
          </a:xfrm>
          <a:prstGeom prst="rect">
            <a:avLst/>
          </a:prstGeom>
        </p:spPr>
      </p:pic>
      <p:pic>
        <p:nvPicPr>
          <p:cNvPr id="35" name="Obrázek 34">
            <a:extLst>
              <a:ext uri="{FF2B5EF4-FFF2-40B4-BE49-F238E27FC236}">
                <a16:creationId xmlns:a16="http://schemas.microsoft.com/office/drawing/2014/main" id="{8195DE25-BDDD-4084-168D-EF783FF76632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l="30968" r="15745" b="4756"/>
          <a:stretch/>
        </p:blipFill>
        <p:spPr>
          <a:xfrm>
            <a:off x="8328670" y="2506814"/>
            <a:ext cx="3300369" cy="3695451"/>
          </a:xfrm>
          <a:prstGeom prst="rect">
            <a:avLst/>
          </a:prstGeom>
        </p:spPr>
      </p:pic>
      <p:pic>
        <p:nvPicPr>
          <p:cNvPr id="36" name="Obrázek 35">
            <a:extLst>
              <a:ext uri="{FF2B5EF4-FFF2-40B4-BE49-F238E27FC236}">
                <a16:creationId xmlns:a16="http://schemas.microsoft.com/office/drawing/2014/main" id="{E9BF564F-65F8-3D39-52D4-BE13A90CB2C7}"/>
              </a:ext>
            </a:extLst>
          </p:cNvPr>
          <p:cNvPicPr>
            <a:picLocks/>
          </p:cNvPicPr>
          <p:nvPr/>
        </p:nvPicPr>
        <p:blipFill rotWithShape="1">
          <a:blip r:embed="rId6"/>
          <a:srcRect l="31393" r="22622" b="6292"/>
          <a:stretch/>
        </p:blipFill>
        <p:spPr>
          <a:xfrm>
            <a:off x="2116325" y="2511290"/>
            <a:ext cx="2848080" cy="3635879"/>
          </a:xfrm>
          <a:prstGeom prst="rect">
            <a:avLst/>
          </a:prstGeom>
        </p:spPr>
      </p:pic>
      <p:sp>
        <p:nvSpPr>
          <p:cNvPr id="37" name="TextovéPole 36">
            <a:extLst>
              <a:ext uri="{FF2B5EF4-FFF2-40B4-BE49-F238E27FC236}">
                <a16:creationId xmlns:a16="http://schemas.microsoft.com/office/drawing/2014/main" id="{AFD1ACEB-D070-2FCC-9423-4E9B3DECCFE5}"/>
              </a:ext>
            </a:extLst>
          </p:cNvPr>
          <p:cNvSpPr txBox="1"/>
          <p:nvPr/>
        </p:nvSpPr>
        <p:spPr>
          <a:xfrm>
            <a:off x="2456005" y="2576745"/>
            <a:ext cx="2173993" cy="3488790"/>
          </a:xfrm>
          <a:prstGeom prst="rect">
            <a:avLst/>
          </a:prstGeom>
          <a:solidFill>
            <a:srgbClr val="E1E1FF"/>
          </a:solidFill>
        </p:spPr>
        <p:txBody>
          <a:bodyPr wrap="none" rtlCol="0" anchor="ctr" anchorCtr="0">
            <a:noAutofit/>
          </a:bodyPr>
          <a:lstStyle/>
          <a:p>
            <a:pPr algn="ctr"/>
            <a:r>
              <a:rPr lang="cs-CZ" sz="1700" b="1" dirty="0">
                <a:solidFill>
                  <a:srgbClr val="0000FF"/>
                </a:solidFill>
              </a:rPr>
              <a:t>tempo zavádění </a:t>
            </a:r>
            <a:br>
              <a:rPr lang="cs-CZ" sz="1700" b="1" dirty="0">
                <a:solidFill>
                  <a:srgbClr val="0000FF"/>
                </a:solidFill>
              </a:rPr>
            </a:br>
            <a:r>
              <a:rPr lang="cs-CZ" sz="1700" b="1" dirty="0">
                <a:solidFill>
                  <a:srgbClr val="0000FF"/>
                </a:solidFill>
              </a:rPr>
              <a:t>nových technologií</a:t>
            </a:r>
          </a:p>
          <a:p>
            <a:pPr algn="ctr"/>
            <a:r>
              <a:rPr lang="cs-CZ" sz="1700" b="1" dirty="0">
                <a:solidFill>
                  <a:srgbClr val="0000FF"/>
                </a:solidFill>
              </a:rPr>
              <a:t>2 500 </a:t>
            </a:r>
            <a:r>
              <a:rPr lang="cs-CZ" sz="1700" b="1" dirty="0" err="1">
                <a:solidFill>
                  <a:srgbClr val="0000FF"/>
                </a:solidFill>
              </a:rPr>
              <a:t>GWh</a:t>
            </a:r>
            <a:r>
              <a:rPr lang="cs-CZ" sz="1700" b="1" dirty="0">
                <a:solidFill>
                  <a:srgbClr val="0000FF"/>
                </a:solidFill>
              </a:rPr>
              <a:t>/r</a:t>
            </a:r>
          </a:p>
          <a:p>
            <a:pPr algn="ctr"/>
            <a:r>
              <a:rPr lang="cs-CZ" sz="1200" b="1" dirty="0">
                <a:solidFill>
                  <a:srgbClr val="E1E1FF"/>
                </a:solidFill>
              </a:rPr>
              <a:t>s</a:t>
            </a:r>
            <a:endParaRPr lang="cs-CZ" sz="1100" dirty="0">
              <a:solidFill>
                <a:srgbClr val="E1E1FF"/>
              </a:solidFill>
            </a:endParaRPr>
          </a:p>
        </p:txBody>
      </p:sp>
      <p:sp>
        <p:nvSpPr>
          <p:cNvPr id="38" name="TextovéPole 37">
            <a:extLst>
              <a:ext uri="{FF2B5EF4-FFF2-40B4-BE49-F238E27FC236}">
                <a16:creationId xmlns:a16="http://schemas.microsoft.com/office/drawing/2014/main" id="{B62247D3-91DC-4C5E-B274-BF67D95F0EEE}"/>
              </a:ext>
            </a:extLst>
          </p:cNvPr>
          <p:cNvSpPr txBox="1"/>
          <p:nvPr/>
        </p:nvSpPr>
        <p:spPr>
          <a:xfrm>
            <a:off x="5564055" y="2578219"/>
            <a:ext cx="2173993" cy="3488790"/>
          </a:xfrm>
          <a:prstGeom prst="rect">
            <a:avLst/>
          </a:prstGeom>
          <a:solidFill>
            <a:srgbClr val="FBE5D6"/>
          </a:solidFill>
        </p:spPr>
        <p:txBody>
          <a:bodyPr wrap="none" rtlCol="0" anchor="ctr" anchorCtr="0">
            <a:noAutofit/>
          </a:bodyPr>
          <a:lstStyle/>
          <a:p>
            <a:pPr algn="ctr"/>
            <a:r>
              <a:rPr lang="cs-CZ" sz="1700" b="1" dirty="0">
                <a:solidFill>
                  <a:srgbClr val="FF0000"/>
                </a:solidFill>
              </a:rPr>
              <a:t>tempo zavádění </a:t>
            </a:r>
            <a:br>
              <a:rPr lang="cs-CZ" sz="1700" b="1" dirty="0">
                <a:solidFill>
                  <a:srgbClr val="FF0000"/>
                </a:solidFill>
              </a:rPr>
            </a:br>
            <a:r>
              <a:rPr lang="cs-CZ" sz="1700" b="1" dirty="0">
                <a:solidFill>
                  <a:srgbClr val="FF0000"/>
                </a:solidFill>
              </a:rPr>
              <a:t>nových technologií</a:t>
            </a:r>
          </a:p>
          <a:p>
            <a:pPr algn="ctr"/>
            <a:r>
              <a:rPr lang="cs-CZ" sz="1700" b="1" dirty="0">
                <a:solidFill>
                  <a:srgbClr val="FF0000"/>
                </a:solidFill>
              </a:rPr>
              <a:t>3 300 </a:t>
            </a:r>
            <a:r>
              <a:rPr lang="cs-CZ" sz="1700" b="1" dirty="0" err="1">
                <a:solidFill>
                  <a:srgbClr val="FF0000"/>
                </a:solidFill>
              </a:rPr>
              <a:t>GWh</a:t>
            </a:r>
            <a:r>
              <a:rPr lang="cs-CZ" sz="1700" b="1" dirty="0">
                <a:solidFill>
                  <a:srgbClr val="FF0000"/>
                </a:solidFill>
              </a:rPr>
              <a:t>/r</a:t>
            </a:r>
          </a:p>
          <a:p>
            <a:pPr algn="ctr"/>
            <a:r>
              <a:rPr lang="cs-CZ" sz="1200" b="1" dirty="0">
                <a:solidFill>
                  <a:srgbClr val="FF0000"/>
                </a:solidFill>
              </a:rPr>
              <a:t>+ 32 % nad Konzervativní</a:t>
            </a:r>
            <a:endParaRPr lang="cs-CZ" sz="1200" dirty="0">
              <a:solidFill>
                <a:srgbClr val="FF0000"/>
              </a:solidFill>
            </a:endParaRPr>
          </a:p>
        </p:txBody>
      </p:sp>
      <p:sp>
        <p:nvSpPr>
          <p:cNvPr id="39" name="TextovéPole 38">
            <a:extLst>
              <a:ext uri="{FF2B5EF4-FFF2-40B4-BE49-F238E27FC236}">
                <a16:creationId xmlns:a16="http://schemas.microsoft.com/office/drawing/2014/main" id="{38445289-7B21-586E-A9DA-6C076BE4E3A3}"/>
              </a:ext>
            </a:extLst>
          </p:cNvPr>
          <p:cNvSpPr txBox="1"/>
          <p:nvPr/>
        </p:nvSpPr>
        <p:spPr>
          <a:xfrm>
            <a:off x="8494974" y="2569919"/>
            <a:ext cx="2552355" cy="3488790"/>
          </a:xfrm>
          <a:prstGeom prst="rect">
            <a:avLst/>
          </a:prstGeom>
          <a:solidFill>
            <a:srgbClr val="DDF2FF"/>
          </a:solidFill>
        </p:spPr>
        <p:txBody>
          <a:bodyPr wrap="none" rtlCol="0" anchor="ctr" anchorCtr="0">
            <a:noAutofit/>
          </a:bodyPr>
          <a:lstStyle/>
          <a:p>
            <a:pPr algn="ctr"/>
            <a:r>
              <a:rPr lang="cs-CZ" sz="1700" b="1" dirty="0">
                <a:solidFill>
                  <a:srgbClr val="0067A6"/>
                </a:solidFill>
              </a:rPr>
              <a:t>tempo zavádění </a:t>
            </a:r>
            <a:br>
              <a:rPr lang="cs-CZ" sz="1700" b="1" dirty="0">
                <a:solidFill>
                  <a:srgbClr val="0067A6"/>
                </a:solidFill>
              </a:rPr>
            </a:br>
            <a:r>
              <a:rPr lang="cs-CZ" sz="1700" b="1" dirty="0">
                <a:solidFill>
                  <a:srgbClr val="0067A6"/>
                </a:solidFill>
              </a:rPr>
              <a:t>nových technologií</a:t>
            </a:r>
          </a:p>
          <a:p>
            <a:pPr algn="ctr"/>
            <a:r>
              <a:rPr lang="cs-CZ" sz="1700" b="1" dirty="0">
                <a:solidFill>
                  <a:srgbClr val="0067A6"/>
                </a:solidFill>
              </a:rPr>
              <a:t>4 600 </a:t>
            </a:r>
            <a:r>
              <a:rPr lang="cs-CZ" sz="1700" b="1" dirty="0" err="1">
                <a:solidFill>
                  <a:srgbClr val="0067A6"/>
                </a:solidFill>
              </a:rPr>
              <a:t>GWh</a:t>
            </a:r>
            <a:r>
              <a:rPr lang="cs-CZ" sz="1700" b="1" dirty="0">
                <a:solidFill>
                  <a:srgbClr val="0067A6"/>
                </a:solidFill>
              </a:rPr>
              <a:t>/r</a:t>
            </a:r>
          </a:p>
          <a:p>
            <a:pPr algn="ctr"/>
            <a:r>
              <a:rPr lang="cs-CZ" sz="1200" b="1" dirty="0">
                <a:solidFill>
                  <a:srgbClr val="0067A6"/>
                </a:solidFill>
              </a:rPr>
              <a:t>+ 84 % nad Konzervativní</a:t>
            </a:r>
            <a:endParaRPr lang="cs-CZ" sz="1200" dirty="0">
              <a:solidFill>
                <a:srgbClr val="0067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2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ázek 18">
            <a:extLst>
              <a:ext uri="{FF2B5EF4-FFF2-40B4-BE49-F238E27FC236}">
                <a16:creationId xmlns:a16="http://schemas.microsoft.com/office/drawing/2014/main" id="{4A118262-8100-C0A7-3D00-205C9DEC2E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7994"/>
          <a:stretch/>
        </p:blipFill>
        <p:spPr>
          <a:xfrm>
            <a:off x="861341" y="1846263"/>
            <a:ext cx="9849185" cy="3149342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ABE5E5BF-B12C-A389-C2DB-6EC0A7C702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2010" b="9037"/>
          <a:stretch/>
        </p:blipFill>
        <p:spPr>
          <a:xfrm>
            <a:off x="861343" y="4989036"/>
            <a:ext cx="9849185" cy="828963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Co čeká spotřebu elektřiny?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AE581A2-603D-4214-BA58-91E79FC065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95236"/>
            <a:ext cx="12192000" cy="462764"/>
          </a:xfrm>
        </p:spPr>
        <p:txBody>
          <a:bodyPr/>
          <a:lstStyle/>
          <a:p>
            <a:pPr marL="714375" defTabSz="787400"/>
            <a:r>
              <a:rPr lang="cs-CZ" b="1" dirty="0"/>
              <a:t>EGÚ Brno, a. s.	    </a:t>
            </a:r>
            <a:r>
              <a:rPr lang="cs-CZ" dirty="0"/>
              <a:t>michal.macenauer@egubrno.cz		www.egubrno.cz					</a:t>
            </a:r>
            <a:fld id="{FCD3CE5E-76C2-4703-A282-A601CC44B8BA}" type="slidenum">
              <a:rPr lang="cs-CZ" smtClean="0"/>
              <a:pPr marL="714375" defTabSz="787400"/>
              <a:t>12</a:t>
            </a:fld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0067A6"/>
                </a:solidFill>
              </a:rPr>
              <a:t>Čistá (netto) spotřeba elektřiny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6B9F5F0-E461-416B-988E-C10339FD7B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395236"/>
            <a:ext cx="339914" cy="339914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607A0C24-14DE-8E11-B38B-F83D5A8067FE}"/>
              </a:ext>
            </a:extLst>
          </p:cNvPr>
          <p:cNvSpPr txBox="1"/>
          <p:nvPr/>
        </p:nvSpPr>
        <p:spPr>
          <a:xfrm>
            <a:off x="1802685" y="2102341"/>
            <a:ext cx="5769528" cy="43088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tabLst>
                <a:tab pos="4038600" algn="l"/>
              </a:tabLst>
            </a:pPr>
            <a:r>
              <a:rPr lang="cs-CZ" sz="2200" dirty="0">
                <a:solidFill>
                  <a:srgbClr val="C00000"/>
                </a:solidFill>
              </a:rPr>
              <a:t>2017: střední odhad pro rok 2050: </a:t>
            </a:r>
            <a:r>
              <a:rPr lang="cs-CZ" sz="2200" b="1" dirty="0">
                <a:solidFill>
                  <a:srgbClr val="C00000"/>
                </a:solidFill>
              </a:rPr>
              <a:t>+ 22 </a:t>
            </a:r>
            <a:r>
              <a:rPr lang="cs-CZ" sz="2200" b="1" dirty="0" err="1">
                <a:solidFill>
                  <a:srgbClr val="C00000"/>
                </a:solidFill>
              </a:rPr>
              <a:t>TWh</a:t>
            </a:r>
            <a:endParaRPr lang="cs-CZ" sz="2200" b="1" dirty="0">
              <a:solidFill>
                <a:srgbClr val="C00000"/>
              </a:solidFill>
            </a:endParaRP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6DAD1EDA-012D-AF76-8C57-0719CC02C7D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675" b="4449"/>
          <a:stretch/>
        </p:blipFill>
        <p:spPr>
          <a:xfrm>
            <a:off x="861342" y="5805377"/>
            <a:ext cx="9849185" cy="213273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4E5F2B49-26AA-87C0-0A35-429632C84B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5124"/>
          <a:stretch/>
        </p:blipFill>
        <p:spPr>
          <a:xfrm>
            <a:off x="861341" y="5999981"/>
            <a:ext cx="9849185" cy="213273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37D5C981-4C2D-5DBE-A0FF-1BC15BB5137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266" b="51971"/>
          <a:stretch/>
        </p:blipFill>
        <p:spPr>
          <a:xfrm>
            <a:off x="4827181" y="1846263"/>
            <a:ext cx="5883345" cy="2100675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E123E13B-E37A-28A1-4294-7686236D578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0266" b="51966"/>
          <a:stretch/>
        </p:blipFill>
        <p:spPr>
          <a:xfrm>
            <a:off x="4827181" y="1846071"/>
            <a:ext cx="5883345" cy="2100867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E5DBADDA-6E25-4539-8920-5F7C07130A71}"/>
              </a:ext>
            </a:extLst>
          </p:cNvPr>
          <p:cNvSpPr txBox="1"/>
          <p:nvPr/>
        </p:nvSpPr>
        <p:spPr>
          <a:xfrm>
            <a:off x="4620096" y="4114744"/>
            <a:ext cx="5769528" cy="43088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tabLst>
                <a:tab pos="4038600" algn="l"/>
              </a:tabLst>
            </a:pPr>
            <a:r>
              <a:rPr lang="cs-CZ" sz="2200" dirty="0">
                <a:solidFill>
                  <a:srgbClr val="7030A0"/>
                </a:solidFill>
              </a:rPr>
              <a:t>2022: střední odhad pro rok 2050: </a:t>
            </a:r>
            <a:r>
              <a:rPr lang="cs-CZ" sz="2200" b="1" dirty="0">
                <a:solidFill>
                  <a:srgbClr val="7030A0"/>
                </a:solidFill>
              </a:rPr>
              <a:t>+ 40 </a:t>
            </a:r>
            <a:r>
              <a:rPr lang="cs-CZ" sz="2200" b="1" dirty="0" err="1">
                <a:solidFill>
                  <a:srgbClr val="7030A0"/>
                </a:solidFill>
              </a:rPr>
              <a:t>TWh</a:t>
            </a:r>
            <a:endParaRPr lang="cs-CZ" sz="2200" b="1" dirty="0">
              <a:solidFill>
                <a:srgbClr val="7030A0"/>
              </a:solidFill>
            </a:endParaRPr>
          </a:p>
        </p:txBody>
      </p:sp>
      <p:sp>
        <p:nvSpPr>
          <p:cNvPr id="24" name="Ovál 23">
            <a:extLst>
              <a:ext uri="{FF2B5EF4-FFF2-40B4-BE49-F238E27FC236}">
                <a16:creationId xmlns:a16="http://schemas.microsoft.com/office/drawing/2014/main" id="{9A077DFF-52BF-20D3-B489-13359BDAB616}"/>
              </a:ext>
            </a:extLst>
          </p:cNvPr>
          <p:cNvSpPr/>
          <p:nvPr/>
        </p:nvSpPr>
        <p:spPr>
          <a:xfrm>
            <a:off x="8836569" y="2950854"/>
            <a:ext cx="304800" cy="304800"/>
          </a:xfrm>
          <a:prstGeom prst="ellipse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TextovéPole 24">
            <a:extLst>
              <a:ext uri="{FF2B5EF4-FFF2-40B4-BE49-F238E27FC236}">
                <a16:creationId xmlns:a16="http://schemas.microsoft.com/office/drawing/2014/main" id="{2E532D05-A5F0-D7B3-2955-20697805AE02}"/>
              </a:ext>
            </a:extLst>
          </p:cNvPr>
          <p:cNvSpPr txBox="1"/>
          <p:nvPr/>
        </p:nvSpPr>
        <p:spPr>
          <a:xfrm>
            <a:off x="10358424" y="2566133"/>
            <a:ext cx="16850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tabLst>
                <a:tab pos="4038600" algn="l"/>
              </a:tabLst>
            </a:pPr>
            <a:r>
              <a:rPr lang="cs-CZ" sz="2200" dirty="0">
                <a:solidFill>
                  <a:srgbClr val="FFC000"/>
                </a:solidFill>
              </a:rPr>
              <a:t>2050</a:t>
            </a:r>
            <a:br>
              <a:rPr lang="cs-CZ" sz="2200" b="1" dirty="0">
                <a:solidFill>
                  <a:srgbClr val="FFC000"/>
                </a:solidFill>
              </a:rPr>
            </a:br>
            <a:r>
              <a:rPr lang="cs-CZ" sz="2200" b="1" dirty="0">
                <a:solidFill>
                  <a:srgbClr val="FFC000"/>
                </a:solidFill>
              </a:rPr>
              <a:t>105 </a:t>
            </a:r>
            <a:r>
              <a:rPr lang="cs-CZ" sz="2200" b="1" dirty="0" err="1">
                <a:solidFill>
                  <a:srgbClr val="FFC000"/>
                </a:solidFill>
              </a:rPr>
              <a:t>TWh</a:t>
            </a:r>
            <a:br>
              <a:rPr lang="cs-CZ" sz="2200" b="1" dirty="0">
                <a:solidFill>
                  <a:srgbClr val="FFC000"/>
                </a:solidFill>
              </a:rPr>
            </a:br>
            <a:r>
              <a:rPr lang="cs-CZ" sz="2200" b="1" dirty="0">
                <a:solidFill>
                  <a:srgbClr val="FFC000"/>
                </a:solidFill>
              </a:rPr>
              <a:t>tj. +43 </a:t>
            </a:r>
            <a:r>
              <a:rPr lang="cs-CZ" sz="2200" b="1" dirty="0" err="1">
                <a:solidFill>
                  <a:srgbClr val="FFC000"/>
                </a:solidFill>
              </a:rPr>
              <a:t>TWh</a:t>
            </a:r>
            <a:endParaRPr lang="cs-CZ" sz="2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02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ázek 14">
            <a:extLst>
              <a:ext uri="{FF2B5EF4-FFF2-40B4-BE49-F238E27FC236}">
                <a16:creationId xmlns:a16="http://schemas.microsoft.com/office/drawing/2014/main" id="{F9CDCB5E-248E-BF60-B3B3-1086772A9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148" y="1797782"/>
            <a:ext cx="9836018" cy="4371564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Z čeho ji vyrobíme?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AE581A2-603D-4214-BA58-91E79FC065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95236"/>
            <a:ext cx="12192000" cy="462764"/>
          </a:xfrm>
        </p:spPr>
        <p:txBody>
          <a:bodyPr/>
          <a:lstStyle/>
          <a:p>
            <a:pPr marL="714375" defTabSz="787400"/>
            <a:r>
              <a:rPr lang="cs-CZ" b="1" dirty="0"/>
              <a:t>EGÚ Brno, a. s.	    </a:t>
            </a:r>
            <a:r>
              <a:rPr lang="cs-CZ" dirty="0"/>
              <a:t>michal.macenauer@egubrno.cz		www.egubrno.cz					</a:t>
            </a:r>
            <a:fld id="{FCD3CE5E-76C2-4703-A282-A601CC44B8BA}" type="slidenum">
              <a:rPr lang="cs-CZ" smtClean="0"/>
              <a:pPr marL="714375" defTabSz="787400"/>
              <a:t>13</a:t>
            </a:fld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0067A6"/>
                </a:solidFill>
              </a:rPr>
              <a:t>Čistá (netto) výroba elektřiny 2050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6B9F5F0-E461-416B-988E-C10339FD7B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395236"/>
            <a:ext cx="339914" cy="339914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18D9176F-620C-1391-50FC-769FD9B886AC}"/>
              </a:ext>
            </a:extLst>
          </p:cNvPr>
          <p:cNvSpPr txBox="1"/>
          <p:nvPr/>
        </p:nvSpPr>
        <p:spPr>
          <a:xfrm>
            <a:off x="2270453" y="4963848"/>
            <a:ext cx="1925527" cy="43088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tabLst>
                <a:tab pos="4038600" algn="l"/>
              </a:tabLst>
            </a:pPr>
            <a:r>
              <a:rPr lang="cs-CZ" sz="2200" dirty="0">
                <a:solidFill>
                  <a:srgbClr val="FF0000"/>
                </a:solidFill>
              </a:rPr>
              <a:t>Best </a:t>
            </a:r>
            <a:r>
              <a:rPr lang="cs-CZ" sz="2200" dirty="0" err="1">
                <a:solidFill>
                  <a:srgbClr val="FF0000"/>
                </a:solidFill>
              </a:rPr>
              <a:t>Estimate</a:t>
            </a:r>
            <a:endParaRPr lang="cs-CZ" sz="2200" b="1" dirty="0">
              <a:solidFill>
                <a:srgbClr val="FF0000"/>
              </a:solidFill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FA8BF908-94D4-D421-7CCF-649B9461A327}"/>
              </a:ext>
            </a:extLst>
          </p:cNvPr>
          <p:cNvSpPr txBox="1"/>
          <p:nvPr/>
        </p:nvSpPr>
        <p:spPr>
          <a:xfrm>
            <a:off x="5194405" y="4963848"/>
            <a:ext cx="1705916" cy="43088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tabLst>
                <a:tab pos="4038600" algn="l"/>
              </a:tabLst>
            </a:pPr>
            <a:r>
              <a:rPr lang="cs-CZ" sz="2200" dirty="0">
                <a:solidFill>
                  <a:srgbClr val="0070C0"/>
                </a:solidFill>
              </a:rPr>
              <a:t>Elektrifikace</a:t>
            </a:r>
            <a:endParaRPr lang="cs-CZ" sz="2200" b="1" dirty="0">
              <a:solidFill>
                <a:srgbClr val="0070C0"/>
              </a:solidFill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FAB88814-7C05-31A1-30C6-914F4B96D966}"/>
              </a:ext>
            </a:extLst>
          </p:cNvPr>
          <p:cNvSpPr txBox="1"/>
          <p:nvPr/>
        </p:nvSpPr>
        <p:spPr>
          <a:xfrm>
            <a:off x="7976591" y="4963848"/>
            <a:ext cx="1895071" cy="43088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tabLst>
                <a:tab pos="4038600" algn="l"/>
              </a:tabLst>
            </a:pPr>
            <a:r>
              <a:rPr lang="cs-CZ" sz="2200" dirty="0">
                <a:solidFill>
                  <a:srgbClr val="0000FF"/>
                </a:solidFill>
              </a:rPr>
              <a:t>Konzervativní</a:t>
            </a:r>
            <a:endParaRPr lang="cs-CZ" sz="2200" b="1" dirty="0">
              <a:solidFill>
                <a:srgbClr val="0000FF"/>
              </a:solidFill>
            </a:endParaRP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C1F450CD-D5D8-010F-FD60-5060C7AC91C5}"/>
              </a:ext>
            </a:extLst>
          </p:cNvPr>
          <p:cNvSpPr txBox="1"/>
          <p:nvPr/>
        </p:nvSpPr>
        <p:spPr>
          <a:xfrm>
            <a:off x="1749535" y="2040812"/>
            <a:ext cx="8688341" cy="43088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tabLst>
                <a:tab pos="4038600" algn="l"/>
              </a:tabLst>
            </a:pPr>
            <a:r>
              <a:rPr lang="cs-CZ" sz="2200" dirty="0">
                <a:solidFill>
                  <a:srgbClr val="0070C0"/>
                </a:solidFill>
              </a:rPr>
              <a:t>spotřeba ZP pro výrobu elektřiny a tepla v KVET (</a:t>
            </a:r>
            <a:r>
              <a:rPr lang="cs-CZ" sz="2200" u="sng" dirty="0">
                <a:solidFill>
                  <a:srgbClr val="0070C0"/>
                </a:solidFill>
              </a:rPr>
              <a:t>bez výroby vodíku</a:t>
            </a:r>
            <a:r>
              <a:rPr lang="cs-CZ" sz="2200" dirty="0">
                <a:solidFill>
                  <a:srgbClr val="0070C0"/>
                </a:solidFill>
              </a:rPr>
              <a:t>)</a:t>
            </a:r>
            <a:endParaRPr lang="cs-CZ" sz="2200" b="1" dirty="0">
              <a:solidFill>
                <a:srgbClr val="0070C0"/>
              </a:solidFill>
            </a:endParaRP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899E9C31-A560-9AED-1DBB-2FDE49EDE857}"/>
              </a:ext>
            </a:extLst>
          </p:cNvPr>
          <p:cNvSpPr txBox="1"/>
          <p:nvPr/>
        </p:nvSpPr>
        <p:spPr>
          <a:xfrm>
            <a:off x="2518610" y="2532467"/>
            <a:ext cx="1189749" cy="43088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tabLst>
                <a:tab pos="4038600" algn="l"/>
              </a:tabLst>
            </a:pPr>
            <a:r>
              <a:rPr lang="cs-CZ" sz="2200" b="1" dirty="0">
                <a:solidFill>
                  <a:srgbClr val="0070C0"/>
                </a:solidFill>
              </a:rPr>
              <a:t>61 </a:t>
            </a:r>
            <a:r>
              <a:rPr lang="cs-CZ" sz="2200" b="1" dirty="0" err="1">
                <a:solidFill>
                  <a:srgbClr val="0070C0"/>
                </a:solidFill>
              </a:rPr>
              <a:t>TWh</a:t>
            </a:r>
            <a:endParaRPr lang="cs-CZ" sz="2200" b="1" dirty="0">
              <a:solidFill>
                <a:srgbClr val="0070C0"/>
              </a:solidFill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25142274-7E71-21D4-D86C-BED503892691}"/>
              </a:ext>
            </a:extLst>
          </p:cNvPr>
          <p:cNvSpPr txBox="1"/>
          <p:nvPr/>
        </p:nvSpPr>
        <p:spPr>
          <a:xfrm>
            <a:off x="5322059" y="2532467"/>
            <a:ext cx="1189749" cy="43088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tabLst>
                <a:tab pos="4038600" algn="l"/>
              </a:tabLst>
            </a:pPr>
            <a:r>
              <a:rPr lang="cs-CZ" sz="2200" b="1" dirty="0">
                <a:solidFill>
                  <a:srgbClr val="0070C0"/>
                </a:solidFill>
              </a:rPr>
              <a:t>31 </a:t>
            </a:r>
            <a:r>
              <a:rPr lang="cs-CZ" sz="2200" b="1" dirty="0" err="1">
                <a:solidFill>
                  <a:srgbClr val="0070C0"/>
                </a:solidFill>
              </a:rPr>
              <a:t>TWh</a:t>
            </a:r>
            <a:endParaRPr lang="cs-CZ" sz="2200" b="1" dirty="0">
              <a:solidFill>
                <a:srgbClr val="0070C0"/>
              </a:solidFill>
            </a:endParaRP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6C6EFA65-276B-CAFE-2F31-890B1BF02BD7}"/>
              </a:ext>
            </a:extLst>
          </p:cNvPr>
          <p:cNvSpPr txBox="1"/>
          <p:nvPr/>
        </p:nvSpPr>
        <p:spPr>
          <a:xfrm>
            <a:off x="8196394" y="2532467"/>
            <a:ext cx="1189749" cy="430887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>
              <a:tabLst>
                <a:tab pos="4038600" algn="l"/>
              </a:tabLst>
            </a:pPr>
            <a:r>
              <a:rPr lang="cs-CZ" sz="2200" b="1" dirty="0">
                <a:solidFill>
                  <a:srgbClr val="0070C0"/>
                </a:solidFill>
              </a:rPr>
              <a:t>88 </a:t>
            </a:r>
            <a:r>
              <a:rPr lang="cs-CZ" sz="2200" b="1" dirty="0" err="1">
                <a:solidFill>
                  <a:srgbClr val="0070C0"/>
                </a:solidFill>
              </a:rPr>
              <a:t>TWh</a:t>
            </a:r>
            <a:endParaRPr lang="cs-CZ" sz="2200" b="1" dirty="0">
              <a:solidFill>
                <a:srgbClr val="0070C0"/>
              </a:solidFill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1EDA9E85-35F3-6DFC-27D1-70D3F239F192}"/>
              </a:ext>
            </a:extLst>
          </p:cNvPr>
          <p:cNvSpPr txBox="1"/>
          <p:nvPr/>
        </p:nvSpPr>
        <p:spPr>
          <a:xfrm>
            <a:off x="2087490" y="2532468"/>
            <a:ext cx="2272200" cy="2392880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celková spotřeba ZP </a:t>
            </a:r>
            <a:br>
              <a:rPr lang="cs-CZ" dirty="0">
                <a:solidFill>
                  <a:srgbClr val="FF0000"/>
                </a:solidFill>
              </a:rPr>
            </a:br>
            <a:r>
              <a:rPr lang="cs-CZ" dirty="0">
                <a:solidFill>
                  <a:srgbClr val="FF0000"/>
                </a:solidFill>
              </a:rPr>
              <a:t>v roce 2050:</a:t>
            </a:r>
          </a:p>
          <a:p>
            <a:pPr algn="ctr"/>
            <a:r>
              <a:rPr lang="cs-CZ" sz="2000" b="1" dirty="0">
                <a:solidFill>
                  <a:srgbClr val="FF0000"/>
                </a:solidFill>
              </a:rPr>
              <a:t>+ 44 </a:t>
            </a:r>
            <a:r>
              <a:rPr lang="cs-CZ" sz="2000" b="1" dirty="0" err="1">
                <a:solidFill>
                  <a:srgbClr val="FF0000"/>
                </a:solidFill>
              </a:rPr>
              <a:t>TWh</a:t>
            </a:r>
            <a:endParaRPr lang="cs-CZ" sz="2000" b="1" dirty="0">
              <a:solidFill>
                <a:srgbClr val="FF0000"/>
              </a:solidFill>
            </a:endParaRPr>
          </a:p>
          <a:p>
            <a:pPr algn="ctr"/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BD42A752-D153-5700-4BD0-FE44CE897593}"/>
              </a:ext>
            </a:extLst>
          </p:cNvPr>
          <p:cNvSpPr txBox="1"/>
          <p:nvPr/>
        </p:nvSpPr>
        <p:spPr>
          <a:xfrm>
            <a:off x="4912416" y="2532468"/>
            <a:ext cx="2272200" cy="2392880"/>
          </a:xfrm>
          <a:prstGeom prst="rect">
            <a:avLst/>
          </a:prstGeom>
          <a:solidFill>
            <a:schemeClr val="bg2"/>
          </a:solidFill>
          <a:ln w="38100">
            <a:solidFill>
              <a:srgbClr val="0070C0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cs-CZ" dirty="0">
                <a:solidFill>
                  <a:srgbClr val="0070C0"/>
                </a:solidFill>
              </a:rPr>
              <a:t>celková spotřeba ZP </a:t>
            </a:r>
            <a:br>
              <a:rPr lang="cs-CZ" dirty="0">
                <a:solidFill>
                  <a:srgbClr val="0070C0"/>
                </a:solidFill>
              </a:rPr>
            </a:br>
            <a:r>
              <a:rPr lang="cs-CZ" dirty="0">
                <a:solidFill>
                  <a:srgbClr val="0070C0"/>
                </a:solidFill>
              </a:rPr>
              <a:t>v roce 2050:</a:t>
            </a:r>
          </a:p>
          <a:p>
            <a:pPr algn="ctr"/>
            <a:r>
              <a:rPr lang="cs-CZ" sz="2000" b="1" dirty="0">
                <a:solidFill>
                  <a:srgbClr val="0070C0"/>
                </a:solidFill>
              </a:rPr>
              <a:t>- 12 </a:t>
            </a:r>
            <a:r>
              <a:rPr lang="cs-CZ" sz="2000" b="1" dirty="0" err="1">
                <a:solidFill>
                  <a:srgbClr val="0070C0"/>
                </a:solidFill>
              </a:rPr>
              <a:t>TWh</a:t>
            </a:r>
            <a:endParaRPr lang="cs-CZ" sz="2000" b="1" dirty="0">
              <a:solidFill>
                <a:srgbClr val="0070C0"/>
              </a:solidFill>
            </a:endParaRPr>
          </a:p>
          <a:p>
            <a:pPr algn="ctr"/>
            <a:endParaRPr lang="cs-CZ" dirty="0">
              <a:solidFill>
                <a:srgbClr val="0070C0"/>
              </a:solidFill>
            </a:endParaRPr>
          </a:p>
        </p:txBody>
      </p:sp>
      <p:sp>
        <p:nvSpPr>
          <p:cNvPr id="16" name="TextovéPole 15">
            <a:extLst>
              <a:ext uri="{FF2B5EF4-FFF2-40B4-BE49-F238E27FC236}">
                <a16:creationId xmlns:a16="http://schemas.microsoft.com/office/drawing/2014/main" id="{AB3DD896-BEE7-8AC4-FAE9-8546A888D813}"/>
              </a:ext>
            </a:extLst>
          </p:cNvPr>
          <p:cNvSpPr txBox="1"/>
          <p:nvPr/>
        </p:nvSpPr>
        <p:spPr>
          <a:xfrm>
            <a:off x="7737342" y="2532468"/>
            <a:ext cx="2272200" cy="2392880"/>
          </a:xfrm>
          <a:prstGeom prst="rect">
            <a:avLst/>
          </a:prstGeom>
          <a:solidFill>
            <a:schemeClr val="bg2"/>
          </a:solidFill>
          <a:ln w="38100">
            <a:solidFill>
              <a:srgbClr val="0000FF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cs-CZ" dirty="0">
                <a:solidFill>
                  <a:srgbClr val="0000FF"/>
                </a:solidFill>
              </a:rPr>
              <a:t>celková spotřeba ZP </a:t>
            </a:r>
            <a:br>
              <a:rPr lang="cs-CZ" dirty="0">
                <a:solidFill>
                  <a:srgbClr val="0000FF"/>
                </a:solidFill>
              </a:rPr>
            </a:br>
            <a:r>
              <a:rPr lang="cs-CZ" dirty="0">
                <a:solidFill>
                  <a:srgbClr val="0000FF"/>
                </a:solidFill>
              </a:rPr>
              <a:t>v roce 2050:</a:t>
            </a:r>
          </a:p>
          <a:p>
            <a:pPr algn="ctr"/>
            <a:r>
              <a:rPr lang="cs-CZ" sz="2000" b="1" dirty="0">
                <a:solidFill>
                  <a:srgbClr val="0000FF"/>
                </a:solidFill>
              </a:rPr>
              <a:t>+ 79 </a:t>
            </a:r>
            <a:r>
              <a:rPr lang="cs-CZ" sz="2000" b="1" dirty="0" err="1">
                <a:solidFill>
                  <a:srgbClr val="0000FF"/>
                </a:solidFill>
              </a:rPr>
              <a:t>TWh</a:t>
            </a:r>
            <a:endParaRPr lang="cs-CZ" sz="2000" b="1" dirty="0">
              <a:solidFill>
                <a:srgbClr val="0000FF"/>
              </a:solidFill>
            </a:endParaRPr>
          </a:p>
          <a:p>
            <a:pPr algn="ctr"/>
            <a:endParaRPr lang="cs-CZ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42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2" grpId="0" animBg="1"/>
      <p:bldP spid="12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E4E7D2F1-D319-C1BA-6A91-3A34A0CBB1C9}"/>
              </a:ext>
            </a:extLst>
          </p:cNvPr>
          <p:cNvGraphicFramePr>
            <a:graphicFrameLocks noGrp="1"/>
          </p:cNvGraphicFramePr>
          <p:nvPr/>
        </p:nvGraphicFramePr>
        <p:xfrm>
          <a:off x="890826" y="1987064"/>
          <a:ext cx="10260002" cy="41428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6097">
                  <a:extLst>
                    <a:ext uri="{9D8B030D-6E8A-4147-A177-3AD203B41FA5}">
                      <a16:colId xmlns:a16="http://schemas.microsoft.com/office/drawing/2014/main" val="1174824527"/>
                    </a:ext>
                  </a:extLst>
                </a:gridCol>
                <a:gridCol w="1484781">
                  <a:extLst>
                    <a:ext uri="{9D8B030D-6E8A-4147-A177-3AD203B41FA5}">
                      <a16:colId xmlns:a16="http://schemas.microsoft.com/office/drawing/2014/main" val="678669420"/>
                    </a:ext>
                  </a:extLst>
                </a:gridCol>
                <a:gridCol w="1484781">
                  <a:extLst>
                    <a:ext uri="{9D8B030D-6E8A-4147-A177-3AD203B41FA5}">
                      <a16:colId xmlns:a16="http://schemas.microsoft.com/office/drawing/2014/main" val="1812827597"/>
                    </a:ext>
                  </a:extLst>
                </a:gridCol>
                <a:gridCol w="1484781">
                  <a:extLst>
                    <a:ext uri="{9D8B030D-6E8A-4147-A177-3AD203B41FA5}">
                      <a16:colId xmlns:a16="http://schemas.microsoft.com/office/drawing/2014/main" val="2349950004"/>
                    </a:ext>
                  </a:extLst>
                </a:gridCol>
                <a:gridCol w="1484781">
                  <a:extLst>
                    <a:ext uri="{9D8B030D-6E8A-4147-A177-3AD203B41FA5}">
                      <a16:colId xmlns:a16="http://schemas.microsoft.com/office/drawing/2014/main" val="2360850263"/>
                    </a:ext>
                  </a:extLst>
                </a:gridCol>
                <a:gridCol w="1484781">
                  <a:extLst>
                    <a:ext uri="{9D8B030D-6E8A-4147-A177-3AD203B41FA5}">
                      <a16:colId xmlns:a16="http://schemas.microsoft.com/office/drawing/2014/main" val="377181969"/>
                    </a:ext>
                  </a:extLst>
                </a:gridCol>
              </a:tblGrid>
              <a:tr h="614806">
                <a:tc>
                  <a:txBody>
                    <a:bodyPr/>
                    <a:lstStyle/>
                    <a:p>
                      <a:pPr algn="l" fontAlgn="ctr"/>
                      <a:endParaRPr lang="cs-CZ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současný</a:t>
                      </a:r>
                      <a:b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</a:br>
                      <a: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stav</a:t>
                      </a:r>
                      <a:endParaRPr lang="cs-CZ" sz="1600" b="0" i="0" u="none" strike="noStrike" dirty="0"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Best </a:t>
                      </a:r>
                      <a:r>
                        <a:rPr lang="cs-CZ" sz="1600" u="none" strike="noStrike" dirty="0" err="1">
                          <a:solidFill>
                            <a:schemeClr val="bg2"/>
                          </a:solidFill>
                          <a:effectLst/>
                        </a:rPr>
                        <a:t>Estimate</a:t>
                      </a:r>
                      <a: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 2050</a:t>
                      </a:r>
                      <a:endParaRPr lang="cs-CZ" sz="1600" b="0" i="0" u="none" strike="noStrike" dirty="0"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nový </a:t>
                      </a:r>
                      <a:b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</a:br>
                      <a: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výkon</a:t>
                      </a:r>
                      <a:endParaRPr lang="cs-CZ" sz="1600" b="0" i="0" u="none" strike="noStrike" dirty="0"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jednotkový </a:t>
                      </a:r>
                      <a:b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</a:br>
                      <a: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výkon</a:t>
                      </a:r>
                      <a:endParaRPr lang="cs-CZ" sz="1600" b="0" i="0" u="none" strike="noStrike" dirty="0"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bg2"/>
                          </a:solidFill>
                          <a:effectLst/>
                        </a:rPr>
                        <a:t>počet nových jednotek</a:t>
                      </a:r>
                      <a:endParaRPr lang="cs-CZ" sz="1600" b="0" i="0" u="none" strike="noStrike" dirty="0"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536477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l" fontAlgn="ctr"/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MW</a:t>
                      </a:r>
                      <a:endParaRPr lang="cs-CZ" sz="12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MW</a:t>
                      </a:r>
                      <a:endParaRPr lang="cs-CZ" sz="12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MW</a:t>
                      </a:r>
                      <a:endParaRPr lang="cs-CZ" sz="12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MW/jednotku</a:t>
                      </a:r>
                      <a:endParaRPr lang="cs-CZ" sz="12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kusů</a:t>
                      </a:r>
                      <a:endParaRPr lang="cs-CZ" sz="12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320128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FVE</a:t>
                      </a:r>
                      <a:endParaRPr lang="cs-CZ" sz="1600" b="1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2 200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33 </a:t>
                      </a:r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50</a:t>
                      </a:r>
                      <a:endParaRPr lang="en-US" sz="160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31 </a:t>
                      </a:r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150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0,15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20</a:t>
                      </a:r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7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667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3717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elektrokotle</a:t>
                      </a:r>
                      <a:endParaRPr lang="cs-CZ" sz="1600" b="1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120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8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80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0,015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58 600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477281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denní akumulace</a:t>
                      </a:r>
                      <a:endParaRPr lang="cs-CZ" sz="1600" b="1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1 200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6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4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800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3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600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177936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i="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 výroba vodíku</a:t>
                      </a: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4 000</a:t>
                      </a: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4 000</a:t>
                      </a: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b="0" i="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800</a:t>
                      </a: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plynové motory pro KVET</a:t>
                      </a:r>
                      <a:endParaRPr lang="cs-CZ" sz="1600" b="1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450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 </a:t>
                      </a:r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6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50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2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310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D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07170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motory, turbíny pro zálohy</a:t>
                      </a:r>
                      <a:endParaRPr lang="cs-CZ" sz="1600" b="1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250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1 3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 </a:t>
                      </a:r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50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25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42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325678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CCGT v KVET</a:t>
                      </a:r>
                      <a:endParaRPr lang="cs-CZ" sz="1600" b="1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120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3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2 </a:t>
                      </a:r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8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80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40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7</a:t>
                      </a:r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2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456552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fontAlgn="ctr"/>
                      <a:r>
                        <a:rPr lang="cs-CZ" sz="1600" b="1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 CCGT</a:t>
                      </a:r>
                      <a:endParaRPr lang="cs-CZ" sz="1600" b="1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1 300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3 500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2 200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400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600" u="none" strike="noStrike" dirty="0">
                          <a:solidFill>
                            <a:schemeClr val="accent3">
                              <a:lumMod val="25000"/>
                            </a:schemeClr>
                          </a:solidFill>
                          <a:effectLst/>
                        </a:rPr>
                        <a:t>6</a:t>
                      </a:r>
                      <a:endParaRPr lang="cs-CZ" sz="1600" b="0" i="0" u="none" strike="noStrike" dirty="0">
                        <a:solidFill>
                          <a:schemeClr val="accent3">
                            <a:lumMod val="2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22" marR="8822" marT="8822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2381046"/>
                  </a:ext>
                </a:extLst>
              </a:tr>
            </a:tbl>
          </a:graphicData>
        </a:graphic>
      </p:graphicFrame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Nová zařízení v ES – požadavek el. soustavy</a:t>
            </a:r>
          </a:p>
        </p:txBody>
      </p:sp>
      <p:sp>
        <p:nvSpPr>
          <p:cNvPr id="31" name="Zástupný obsah 2">
            <a:extLst>
              <a:ext uri="{FF2B5EF4-FFF2-40B4-BE49-F238E27FC236}">
                <a16:creationId xmlns:a16="http://schemas.microsoft.com/office/drawing/2014/main" id="{0345D4E4-504B-49BB-B556-EDBF65B334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5398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0067A6"/>
                </a:solidFill>
              </a:rPr>
              <a:t>Best </a:t>
            </a:r>
            <a:r>
              <a:rPr lang="cs-CZ" sz="2400" dirty="0" err="1">
                <a:solidFill>
                  <a:srgbClr val="0067A6"/>
                </a:solidFill>
              </a:rPr>
              <a:t>Estimate</a:t>
            </a:r>
            <a:r>
              <a:rPr lang="cs-CZ" sz="2400" dirty="0">
                <a:solidFill>
                  <a:srgbClr val="0067A6"/>
                </a:solidFill>
              </a:rPr>
              <a:t> 2022 – vybrané nové prvky v nové elektroenergetice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572FAF9F-EAEB-41DF-A718-43CA78746D22}"/>
              </a:ext>
            </a:extLst>
          </p:cNvPr>
          <p:cNvSpPr/>
          <p:nvPr/>
        </p:nvSpPr>
        <p:spPr>
          <a:xfrm>
            <a:off x="6783573" y="2007325"/>
            <a:ext cx="1307880" cy="4104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9FAB827-CC6D-F60C-6B11-2A72A21F05D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95236"/>
            <a:ext cx="12192000" cy="462764"/>
          </a:xfrm>
        </p:spPr>
        <p:txBody>
          <a:bodyPr/>
          <a:lstStyle/>
          <a:p>
            <a:pPr marL="714375" defTabSz="787400"/>
            <a:r>
              <a:rPr lang="cs-CZ" b="1" dirty="0"/>
              <a:t>EGÚ Brno, a. s.	    </a:t>
            </a:r>
            <a:r>
              <a:rPr lang="cs-CZ" dirty="0"/>
              <a:t>michal.macenauer@egubrno.cz		www.egubrno.cz					</a:t>
            </a:r>
            <a:fld id="{FCD3CE5E-76C2-4703-A282-A601CC44B8BA}" type="slidenum">
              <a:rPr lang="cs-CZ" smtClean="0"/>
              <a:pPr marL="714375" defTabSz="78740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18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Strategie pro lokální energetiku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502653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pl-PL" dirty="0">
                <a:solidFill>
                  <a:srgbClr val="0C67A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Co dál s lokálními energetikami?</a:t>
            </a:r>
            <a:endParaRPr lang="pl-PL" b="1" dirty="0">
              <a:solidFill>
                <a:srgbClr val="0C67A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r>
              <a:rPr lang="cs-CZ" sz="2100" dirty="0">
                <a:solidFill>
                  <a:schemeClr val="accent3">
                    <a:lumMod val="25000"/>
                  </a:schemeClr>
                </a:solidFill>
              </a:rPr>
              <a:t>Krátkodobě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C00000"/>
                </a:solidFill>
              </a:rPr>
              <a:t>vyvinout maximální tlak na kompenzace vysoké ceny komodit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endParaRPr lang="cs-CZ" sz="1900" dirty="0">
              <a:solidFill>
                <a:srgbClr val="C0000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r>
              <a:rPr lang="cs-CZ" sz="2100" dirty="0">
                <a:solidFill>
                  <a:schemeClr val="accent3">
                    <a:lumMod val="25000"/>
                  </a:schemeClr>
                </a:solidFill>
              </a:rPr>
              <a:t>Střednědobě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7030A0"/>
                </a:solidFill>
              </a:rPr>
              <a:t>diverzifikovat energetické zdroje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7030A0"/>
                </a:solidFill>
              </a:rPr>
              <a:t>teplo pokud možno vyrábět v plynové kogeneraci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7030A0"/>
                </a:solidFill>
              </a:rPr>
              <a:t>pomoci si rozumným množstvím FVE a biomasy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endParaRPr lang="cs-CZ" sz="2100" dirty="0">
              <a:solidFill>
                <a:schemeClr val="accent3">
                  <a:lumMod val="25000"/>
                </a:schemeClr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r>
              <a:rPr lang="cs-CZ" sz="2100" dirty="0">
                <a:solidFill>
                  <a:schemeClr val="accent3">
                    <a:lumMod val="25000"/>
                  </a:schemeClr>
                </a:solidFill>
              </a:rPr>
              <a:t>Dlouhodobě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00B0F0"/>
                </a:solidFill>
              </a:rPr>
              <a:t>investovat do úsporných opatření i za cenu velkých investic – energie (především elektřina) už v EU levné nebudou</a:t>
            </a:r>
          </a:p>
          <a:p>
            <a:pPr>
              <a:lnSpc>
                <a:spcPct val="130000"/>
              </a:lnSpc>
              <a:spcBef>
                <a:spcPts val="0"/>
              </a:spcBef>
              <a:tabLst>
                <a:tab pos="4756150" algn="l"/>
              </a:tabLst>
            </a:pPr>
            <a:endParaRPr lang="cs-CZ" sz="2100" dirty="0">
              <a:solidFill>
                <a:schemeClr val="accent3">
                  <a:lumMod val="25000"/>
                </a:schemeClr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endParaRPr lang="cs-CZ" sz="1800" b="0" dirty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8" name="Zástupný symbol pro zápatí 3">
            <a:extLst>
              <a:ext uri="{FF2B5EF4-FFF2-40B4-BE49-F238E27FC236}">
                <a16:creationId xmlns:a16="http://schemas.microsoft.com/office/drawing/2014/main" id="{D715C74C-C8E0-4243-8193-4407A48966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95236"/>
            <a:ext cx="12192000" cy="462764"/>
          </a:xfrm>
        </p:spPr>
        <p:txBody>
          <a:bodyPr/>
          <a:lstStyle/>
          <a:p>
            <a:pPr marL="714375" defTabSz="787400"/>
            <a:r>
              <a:rPr lang="cs-CZ" sz="1200" b="1" dirty="0"/>
              <a:t>EGÚ Brno, a. s.	    </a:t>
            </a:r>
            <a:r>
              <a:rPr lang="cs-CZ" sz="1200" dirty="0"/>
              <a:t>michal.macenauer@egubrno.cz		www.egubrno.cz					</a:t>
            </a:r>
            <a:fld id="{FCD3CE5E-76C2-4703-A282-A601CC44B8BA}" type="slidenum">
              <a:rPr lang="cs-CZ" sz="1200" smtClean="0"/>
              <a:pPr marL="714375" defTabSz="787400"/>
              <a:t>15</a:t>
            </a:fld>
            <a:endParaRPr lang="en-GB" sz="1200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BBDD6BF-1545-4153-B501-CF6228B0DD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395236"/>
            <a:ext cx="339914" cy="33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77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Do čeho tedy investovat?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502653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pl-PL" dirty="0">
                <a:solidFill>
                  <a:srgbClr val="0C67A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Vybrané technologie pro uplatnění v lokálu</a:t>
            </a:r>
            <a:endParaRPr lang="pl-PL" b="1" dirty="0">
              <a:solidFill>
                <a:srgbClr val="0C67A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r>
              <a:rPr lang="cs-CZ" sz="2100" dirty="0">
                <a:solidFill>
                  <a:schemeClr val="accent3">
                    <a:lumMod val="25000"/>
                  </a:schemeClr>
                </a:solidFill>
              </a:rPr>
              <a:t>Vlastní zdroj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C00000"/>
                </a:solidFill>
              </a:rPr>
              <a:t>fotovoltaika: </a:t>
            </a:r>
            <a:r>
              <a:rPr lang="cs-CZ" sz="1900" b="0" dirty="0">
                <a:solidFill>
                  <a:srgbClr val="C00000"/>
                </a:solidFill>
              </a:rPr>
              <a:t>téměř pro všechny již dnes… ale problematická rentabilita + 5 až 10 let… velká konkurence v době výroby bude tlačit ceny dolů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C00000"/>
                </a:solidFill>
              </a:rPr>
              <a:t>kogenerační jednotka: </a:t>
            </a:r>
            <a:r>
              <a:rPr lang="cs-CZ" sz="1900" b="0" dirty="0">
                <a:solidFill>
                  <a:srgbClr val="C00000"/>
                </a:solidFill>
              </a:rPr>
              <a:t>vynikající způsob, jak zlevnit a pojistit výrobu tepla… cena vyrobeného tepla bude pojištěna růstem ceny elektřiny, která se </a:t>
            </a:r>
            <a:r>
              <a:rPr lang="cs-CZ" sz="1900" b="0" dirty="0" err="1">
                <a:solidFill>
                  <a:srgbClr val="C00000"/>
                </a:solidFill>
              </a:rPr>
              <a:t>spoluvyrábí</a:t>
            </a:r>
            <a:endParaRPr lang="cs-CZ" sz="1900" b="0" dirty="0">
              <a:solidFill>
                <a:srgbClr val="C0000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endParaRPr lang="cs-CZ" sz="1900" dirty="0">
              <a:solidFill>
                <a:srgbClr val="C00000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r>
              <a:rPr lang="cs-CZ" sz="2100" dirty="0">
                <a:solidFill>
                  <a:schemeClr val="accent3">
                    <a:lumMod val="25000"/>
                  </a:schemeClr>
                </a:solidFill>
              </a:rPr>
              <a:t>Flexibilita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7030A0"/>
                </a:solidFill>
              </a:rPr>
              <a:t>baterie chemických článků: </a:t>
            </a:r>
            <a:r>
              <a:rPr lang="cs-CZ" sz="1900" b="0" dirty="0">
                <a:solidFill>
                  <a:srgbClr val="7030A0"/>
                </a:solidFill>
              </a:rPr>
              <a:t>od malých, </a:t>
            </a:r>
            <a:r>
              <a:rPr lang="cs-CZ" sz="1900" b="0" dirty="0" err="1">
                <a:solidFill>
                  <a:srgbClr val="7030A0"/>
                </a:solidFill>
              </a:rPr>
              <a:t>špičkovacích</a:t>
            </a:r>
            <a:r>
              <a:rPr lang="cs-CZ" sz="1900" b="0" dirty="0">
                <a:solidFill>
                  <a:srgbClr val="7030A0"/>
                </a:solidFill>
              </a:rPr>
              <a:t> baterií k větším, poskytujícím SVR (platí se za pohotovost i aktivaci)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7030A0"/>
                </a:solidFill>
              </a:rPr>
              <a:t>elektrokotel: </a:t>
            </a:r>
            <a:r>
              <a:rPr lang="cs-CZ" sz="1900" b="0" dirty="0">
                <a:solidFill>
                  <a:srgbClr val="7030A0"/>
                </a:solidFill>
              </a:rPr>
              <a:t>vynikající a nejlevnější prostředek záporné flexibility bez dopadů do provozu</a:t>
            </a:r>
          </a:p>
          <a:p>
            <a:pPr>
              <a:lnSpc>
                <a:spcPct val="120000"/>
              </a:lnSpc>
              <a:spcBef>
                <a:spcPts val="0"/>
              </a:spcBef>
              <a:tabLst>
                <a:tab pos="4756150" algn="l"/>
              </a:tabLst>
            </a:pPr>
            <a:r>
              <a:rPr lang="cs-CZ" sz="1900" dirty="0">
                <a:solidFill>
                  <a:srgbClr val="7030A0"/>
                </a:solidFill>
              </a:rPr>
              <a:t>záložní plynový motor: </a:t>
            </a:r>
            <a:r>
              <a:rPr lang="cs-CZ" sz="1900" b="0" dirty="0">
                <a:solidFill>
                  <a:srgbClr val="7030A0"/>
                </a:solidFill>
              </a:rPr>
              <a:t>plynový motor s chladičem pro poskytování flexibility na trhu… především SVR (platí se za pohotovost i aktivaci)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endParaRPr lang="cs-CZ" sz="2100" dirty="0">
              <a:solidFill>
                <a:schemeClr val="accent3">
                  <a:lumMod val="25000"/>
                </a:schemeClr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  <a:tabLst>
                <a:tab pos="4756150" algn="l"/>
              </a:tabLst>
            </a:pPr>
            <a:endParaRPr lang="cs-CZ" sz="1800" b="0" dirty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8" name="Zástupný symbol pro zápatí 3">
            <a:extLst>
              <a:ext uri="{FF2B5EF4-FFF2-40B4-BE49-F238E27FC236}">
                <a16:creationId xmlns:a16="http://schemas.microsoft.com/office/drawing/2014/main" id="{D715C74C-C8E0-4243-8193-4407A489661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95236"/>
            <a:ext cx="12192000" cy="462764"/>
          </a:xfrm>
        </p:spPr>
        <p:txBody>
          <a:bodyPr/>
          <a:lstStyle/>
          <a:p>
            <a:pPr marL="714375" defTabSz="787400"/>
            <a:r>
              <a:rPr lang="cs-CZ" sz="1200" b="1" dirty="0"/>
              <a:t>EGÚ Brno, a. s.	    </a:t>
            </a:r>
            <a:r>
              <a:rPr lang="cs-CZ" sz="1200" dirty="0"/>
              <a:t>michal.macenauer@egubrno.cz		www.egubrno.cz					</a:t>
            </a:r>
            <a:fld id="{FCD3CE5E-76C2-4703-A282-A601CC44B8BA}" type="slidenum">
              <a:rPr lang="cs-CZ" sz="1200" smtClean="0"/>
              <a:pPr marL="714375" defTabSz="787400"/>
              <a:t>16</a:t>
            </a:fld>
            <a:endParaRPr lang="en-GB" sz="1200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BBDD6BF-1545-4153-B501-CF6228B0DD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395236"/>
            <a:ext cx="339914" cy="33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5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D5A0246-A805-44E1-9CA0-2B7A87423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S energií počítáme…</a:t>
            </a:r>
            <a:b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</a:br>
            <a:r>
              <a:rPr kumimoji="0" 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… aby se Vám energetika vyplatila!</a:t>
            </a:r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F803EB0-E0CE-423B-B1CB-117EB6888D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714753"/>
            <a:ext cx="799214" cy="799214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61455790-89FD-4B0E-A74A-EC14ED003BEB}"/>
              </a:ext>
            </a:extLst>
          </p:cNvPr>
          <p:cNvSpPr txBox="1"/>
          <p:nvPr/>
        </p:nvSpPr>
        <p:spPr>
          <a:xfrm>
            <a:off x="2155751" y="5914305"/>
            <a:ext cx="60977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2000" dirty="0"/>
              <a:t>michal.macenauer@egubrno.cz</a:t>
            </a:r>
          </a:p>
        </p:txBody>
      </p:sp>
    </p:spTree>
    <p:extLst>
      <p:ext uri="{BB962C8B-B14F-4D97-AF65-F5344CB8AC3E}">
        <p14:creationId xmlns:p14="http://schemas.microsoft.com/office/powerpoint/2010/main" val="1085379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038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Energetika zase společenským tématem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AE581A2-603D-4214-BA58-91E79FC065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95236"/>
            <a:ext cx="12192000" cy="462764"/>
          </a:xfrm>
        </p:spPr>
        <p:txBody>
          <a:bodyPr/>
          <a:lstStyle/>
          <a:p>
            <a:pPr marL="714375" defTabSz="787400"/>
            <a:r>
              <a:rPr lang="cs-CZ" b="1" dirty="0"/>
              <a:t>EGÚ Brno, a. s.	    </a:t>
            </a:r>
            <a:r>
              <a:rPr lang="cs-CZ" dirty="0"/>
              <a:t>michal.macenauer@egubrno.cz		www.egubrno.cz					</a:t>
            </a:r>
            <a:fld id="{FCD3CE5E-76C2-4703-A282-A601CC44B8BA}" type="slidenum">
              <a:rPr lang="cs-CZ" smtClean="0"/>
              <a:pPr marL="714375" defTabSz="787400"/>
              <a:t>3</a:t>
            </a:fld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4903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0067A6"/>
                </a:solidFill>
              </a:rPr>
              <a:t>Proč?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6B9F5F0-E461-416B-988E-C10339FD7B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395236"/>
            <a:ext cx="339914" cy="339914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A17F109A-64DA-4A22-3D2F-F54F44D08FA7}"/>
              </a:ext>
            </a:extLst>
          </p:cNvPr>
          <p:cNvSpPr/>
          <p:nvPr/>
        </p:nvSpPr>
        <p:spPr>
          <a:xfrm>
            <a:off x="869059" y="2047787"/>
            <a:ext cx="10193544" cy="6480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b="1" dirty="0">
                <a:solidFill>
                  <a:schemeClr val="bg2"/>
                </a:solidFill>
              </a:rPr>
              <a:t>1. byla zpochybněna samozřejmost její dostupnosti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F146E01C-E0B0-8DEB-191E-9E28A73592B3}"/>
              </a:ext>
            </a:extLst>
          </p:cNvPr>
          <p:cNvSpPr/>
          <p:nvPr/>
        </p:nvSpPr>
        <p:spPr>
          <a:xfrm>
            <a:off x="869060" y="2891178"/>
            <a:ext cx="10193544" cy="648000"/>
          </a:xfrm>
          <a:prstGeom prst="rect">
            <a:avLst/>
          </a:prstGeom>
          <a:solidFill>
            <a:schemeClr val="tx1">
              <a:lumMod val="75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b="1" dirty="0">
                <a:solidFill>
                  <a:schemeClr val="bg2"/>
                </a:solidFill>
              </a:rPr>
              <a:t>2.</a:t>
            </a:r>
            <a:r>
              <a:rPr lang="cs-CZ" sz="2200" dirty="0">
                <a:solidFill>
                  <a:schemeClr val="bg2"/>
                </a:solidFill>
              </a:rPr>
              <a:t> byla zpochybněna samozřejmost její ekonomické udržitelnosti</a:t>
            </a: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97806219-792A-7975-D862-0BF973378DA9}"/>
              </a:ext>
            </a:extLst>
          </p:cNvPr>
          <p:cNvSpPr/>
          <p:nvPr/>
        </p:nvSpPr>
        <p:spPr>
          <a:xfrm>
            <a:off x="869060" y="3734569"/>
            <a:ext cx="10193544" cy="648000"/>
          </a:xfrm>
          <a:prstGeom prst="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b="1" dirty="0">
                <a:solidFill>
                  <a:schemeClr val="bg2"/>
                </a:solidFill>
              </a:rPr>
              <a:t>3.</a:t>
            </a:r>
            <a:r>
              <a:rPr lang="cs-CZ" sz="2200" dirty="0">
                <a:solidFill>
                  <a:schemeClr val="bg2"/>
                </a:solidFill>
              </a:rPr>
              <a:t> byla zpochybněna možnost rychlé dekarbonizace…</a:t>
            </a: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6147530-8F80-B640-F345-A9F029772F80}"/>
              </a:ext>
            </a:extLst>
          </p:cNvPr>
          <p:cNvSpPr/>
          <p:nvPr/>
        </p:nvSpPr>
        <p:spPr>
          <a:xfrm>
            <a:off x="869059" y="4577960"/>
            <a:ext cx="10193544" cy="648000"/>
          </a:xfrm>
          <a:prstGeom prst="rect">
            <a:avLst/>
          </a:prstGeom>
          <a:solidFill>
            <a:srgbClr val="FF9797"/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b="1" dirty="0">
                <a:solidFill>
                  <a:schemeClr val="bg2"/>
                </a:solidFill>
              </a:rPr>
              <a:t>4. </a:t>
            </a:r>
            <a:r>
              <a:rPr lang="cs-CZ" sz="2200" dirty="0">
                <a:solidFill>
                  <a:schemeClr val="bg2"/>
                </a:solidFill>
              </a:rPr>
              <a:t>byl zpochybněn částečně liberální způsob obchodu s energií </a:t>
            </a:r>
          </a:p>
        </p:txBody>
      </p:sp>
      <p:sp>
        <p:nvSpPr>
          <p:cNvPr id="11" name="Obdélník 10">
            <a:extLst>
              <a:ext uri="{FF2B5EF4-FFF2-40B4-BE49-F238E27FC236}">
                <a16:creationId xmlns:a16="http://schemas.microsoft.com/office/drawing/2014/main" id="{55EBE29D-85B5-E60B-9300-68210A3BA085}"/>
              </a:ext>
            </a:extLst>
          </p:cNvPr>
          <p:cNvSpPr/>
          <p:nvPr/>
        </p:nvSpPr>
        <p:spPr>
          <a:xfrm>
            <a:off x="869058" y="5421353"/>
            <a:ext cx="10193544" cy="648000"/>
          </a:xfrm>
          <a:prstGeom prst="rect">
            <a:avLst/>
          </a:prstGeom>
          <a:solidFill>
            <a:srgbClr val="00B0F0"/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b="1" dirty="0">
                <a:solidFill>
                  <a:schemeClr val="bg2"/>
                </a:solidFill>
              </a:rPr>
              <a:t>5. </a:t>
            </a:r>
            <a:r>
              <a:rPr lang="cs-CZ" sz="2200" dirty="0">
                <a:solidFill>
                  <a:schemeClr val="bg2"/>
                </a:solidFill>
              </a:rPr>
              <a:t>mnoho strukturálních příčin, které zakrývá háv drahého plynu</a:t>
            </a:r>
          </a:p>
        </p:txBody>
      </p:sp>
    </p:spTree>
    <p:extLst>
      <p:ext uri="{BB962C8B-B14F-4D97-AF65-F5344CB8AC3E}">
        <p14:creationId xmlns:p14="http://schemas.microsoft.com/office/powerpoint/2010/main" val="108579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F434C752-86C3-C1B1-08DC-97A1A51A8E19}"/>
              </a:ext>
            </a:extLst>
          </p:cNvPr>
          <p:cNvSpPr/>
          <p:nvPr/>
        </p:nvSpPr>
        <p:spPr>
          <a:xfrm>
            <a:off x="869060" y="3021354"/>
            <a:ext cx="10193543" cy="304799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cs-CZ" sz="2800" b="1" dirty="0">
                <a:solidFill>
                  <a:schemeClr val="accent3">
                    <a:lumMod val="25000"/>
                  </a:schemeClr>
                </a:solidFill>
              </a:rPr>
              <a:t>Paradigma</a:t>
            </a:r>
          </a:p>
          <a:p>
            <a:pPr marL="514350" indent="-51435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b="1" dirty="0">
                <a:solidFill>
                  <a:schemeClr val="accent3">
                    <a:lumMod val="25000"/>
                  </a:schemeClr>
                </a:solidFill>
              </a:rPr>
              <a:t>je obecně přijímané a sociálně kontrolované </a:t>
            </a:r>
            <a:br>
              <a:rPr lang="cs-CZ" sz="2000" b="1" dirty="0">
                <a:solidFill>
                  <a:schemeClr val="accent3">
                    <a:lumMod val="25000"/>
                  </a:schemeClr>
                </a:solidFill>
              </a:rPr>
            </a:br>
            <a:r>
              <a:rPr lang="cs-CZ" sz="2000" b="1" u="sng" dirty="0">
                <a:solidFill>
                  <a:schemeClr val="accent3">
                    <a:lumMod val="25000"/>
                  </a:schemeClr>
                </a:solidFill>
              </a:rPr>
              <a:t>schéma myšlení a komunikace o tématu</a:t>
            </a:r>
            <a:r>
              <a:rPr lang="cs-CZ" sz="2000" b="1" dirty="0">
                <a:solidFill>
                  <a:schemeClr val="accent3">
                    <a:lumMod val="25000"/>
                  </a:schemeClr>
                </a:solidFill>
              </a:rPr>
              <a:t> </a:t>
            </a:r>
            <a:r>
              <a:rPr lang="cs-CZ" sz="2000" dirty="0">
                <a:solidFill>
                  <a:schemeClr val="accent3">
                    <a:lumMod val="25000"/>
                  </a:schemeClr>
                </a:solidFill>
              </a:rPr>
              <a:t>(T. S. Kuhn, teoretik vědy)</a:t>
            </a:r>
          </a:p>
          <a:p>
            <a:pPr marL="457200" indent="-45720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dirty="0">
                <a:solidFill>
                  <a:schemeClr val="accent3">
                    <a:lumMod val="25000"/>
                  </a:schemeClr>
                </a:solidFill>
              </a:rPr>
              <a:t>určuje, co je možné říci a o čem mluvit možné není… není jazykových prostředků</a:t>
            </a:r>
          </a:p>
          <a:p>
            <a:pPr marL="457200" indent="-45720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dirty="0">
                <a:solidFill>
                  <a:schemeClr val="accent3">
                    <a:lumMod val="25000"/>
                  </a:schemeClr>
                </a:solidFill>
              </a:rPr>
              <a:t>možnost změny/náhrady závisí na druhu paradigmatu</a:t>
            </a:r>
          </a:p>
          <a:p>
            <a:pPr marL="457200" indent="-45720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b="1" dirty="0">
                <a:solidFill>
                  <a:srgbClr val="C55A11"/>
                </a:solidFill>
              </a:rPr>
              <a:t>vědecké paradigma </a:t>
            </a:r>
            <a:r>
              <a:rPr lang="cs-CZ" sz="2000" dirty="0">
                <a:solidFill>
                  <a:srgbClr val="C55A11"/>
                </a:solidFill>
              </a:rPr>
              <a:t>může být jen jedno a může být nahrazeno přes noc</a:t>
            </a:r>
          </a:p>
          <a:p>
            <a:pPr marL="457200" indent="-45720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b="1" dirty="0">
                <a:solidFill>
                  <a:srgbClr val="FF6969"/>
                </a:solidFill>
              </a:rPr>
              <a:t>společenských paradigmat </a:t>
            </a:r>
            <a:r>
              <a:rPr lang="cs-CZ" sz="2000" dirty="0">
                <a:solidFill>
                  <a:srgbClr val="FF6969"/>
                </a:solidFill>
              </a:rPr>
              <a:t>může být několik a mění se řádově pomaleji</a:t>
            </a:r>
            <a:endParaRPr lang="cs-CZ" sz="2200" dirty="0">
              <a:solidFill>
                <a:srgbClr val="FF6969"/>
              </a:solidFill>
            </a:endParaRP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Transformace energetiky jako paradigma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AE581A2-603D-4214-BA58-91E79FC065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95236"/>
            <a:ext cx="12192000" cy="462764"/>
          </a:xfrm>
        </p:spPr>
        <p:txBody>
          <a:bodyPr/>
          <a:lstStyle/>
          <a:p>
            <a:pPr marL="714375" defTabSz="787400"/>
            <a:r>
              <a:rPr lang="cs-CZ" b="1" dirty="0"/>
              <a:t>EGÚ Brno, a. s.	    </a:t>
            </a:r>
            <a:r>
              <a:rPr lang="cs-CZ" dirty="0"/>
              <a:t>michal.macenauer@egubrno.cz		www.egubrno.cz					</a:t>
            </a:r>
            <a:fld id="{FCD3CE5E-76C2-4703-A282-A601CC44B8BA}" type="slidenum">
              <a:rPr lang="cs-CZ" smtClean="0"/>
              <a:pPr marL="714375" defTabSz="787400"/>
              <a:t>4</a:t>
            </a:fld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6112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0067A6"/>
                </a:solidFill>
              </a:rPr>
              <a:t>Bude následovat změna požadované rychlosti změn?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6B9F5F0-E461-416B-988E-C10339FD7B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395236"/>
            <a:ext cx="339914" cy="339914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88ED1585-6227-B6C6-8F93-D93DC06E9ADB}"/>
              </a:ext>
            </a:extLst>
          </p:cNvPr>
          <p:cNvSpPr/>
          <p:nvPr/>
        </p:nvSpPr>
        <p:spPr>
          <a:xfrm>
            <a:off x="869059" y="2047787"/>
            <a:ext cx="10193544" cy="7200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dirty="0">
                <a:solidFill>
                  <a:schemeClr val="bg2"/>
                </a:solidFill>
              </a:rPr>
              <a:t>Bude, ale bude mnohem </a:t>
            </a:r>
            <a:r>
              <a:rPr lang="cs-CZ" sz="2200" u="sng" dirty="0">
                <a:solidFill>
                  <a:schemeClr val="bg2"/>
                </a:solidFill>
              </a:rPr>
              <a:t>pomalejší</a:t>
            </a:r>
            <a:r>
              <a:rPr lang="cs-CZ" sz="2200" dirty="0">
                <a:solidFill>
                  <a:schemeClr val="bg2"/>
                </a:solidFill>
              </a:rPr>
              <a:t> a </a:t>
            </a:r>
            <a:r>
              <a:rPr lang="cs-CZ" sz="2200" u="sng" dirty="0">
                <a:solidFill>
                  <a:schemeClr val="bg2"/>
                </a:solidFill>
              </a:rPr>
              <a:t>skrytější</a:t>
            </a:r>
            <a:r>
              <a:rPr lang="cs-CZ" sz="2200" dirty="0">
                <a:solidFill>
                  <a:schemeClr val="bg2"/>
                </a:solidFill>
              </a:rPr>
              <a:t> než by bylo vhodné… </a:t>
            </a:r>
            <a:r>
              <a:rPr lang="cs-CZ" sz="2200" b="1" dirty="0">
                <a:solidFill>
                  <a:schemeClr val="bg2"/>
                </a:solidFill>
              </a:rPr>
              <a:t>proč?</a:t>
            </a:r>
          </a:p>
        </p:txBody>
      </p:sp>
    </p:spTree>
    <p:extLst>
      <p:ext uri="{BB962C8B-B14F-4D97-AF65-F5344CB8AC3E}">
        <p14:creationId xmlns:p14="http://schemas.microsoft.com/office/powerpoint/2010/main" val="228965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F434C752-86C3-C1B1-08DC-97A1A51A8E19}"/>
              </a:ext>
            </a:extLst>
          </p:cNvPr>
          <p:cNvSpPr/>
          <p:nvPr/>
        </p:nvSpPr>
        <p:spPr>
          <a:xfrm>
            <a:off x="869060" y="3021354"/>
            <a:ext cx="10193543" cy="304799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cs-CZ" sz="2800" b="1" dirty="0">
                <a:solidFill>
                  <a:schemeClr val="accent3">
                    <a:lumMod val="25000"/>
                  </a:schemeClr>
                </a:solidFill>
              </a:rPr>
              <a:t>Paradigma</a:t>
            </a:r>
          </a:p>
          <a:p>
            <a:pPr marL="514350" indent="-51435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b="1" dirty="0">
                <a:solidFill>
                  <a:schemeClr val="accent3">
                    <a:lumMod val="25000"/>
                  </a:schemeClr>
                </a:solidFill>
              </a:rPr>
              <a:t>je obecně přijímané a sociálně kontrolované </a:t>
            </a:r>
            <a:br>
              <a:rPr lang="cs-CZ" sz="2000" b="1" dirty="0">
                <a:solidFill>
                  <a:schemeClr val="accent3">
                    <a:lumMod val="25000"/>
                  </a:schemeClr>
                </a:solidFill>
              </a:rPr>
            </a:br>
            <a:r>
              <a:rPr lang="cs-CZ" sz="2000" b="1" u="sng" dirty="0">
                <a:solidFill>
                  <a:schemeClr val="accent3">
                    <a:lumMod val="25000"/>
                  </a:schemeClr>
                </a:solidFill>
              </a:rPr>
              <a:t>schéma myšlení a komunikace o tématu</a:t>
            </a:r>
            <a:r>
              <a:rPr lang="cs-CZ" sz="2000" b="1" dirty="0">
                <a:solidFill>
                  <a:schemeClr val="accent3">
                    <a:lumMod val="25000"/>
                  </a:schemeClr>
                </a:solidFill>
              </a:rPr>
              <a:t> </a:t>
            </a:r>
            <a:r>
              <a:rPr lang="cs-CZ" sz="2000" dirty="0">
                <a:solidFill>
                  <a:schemeClr val="accent3">
                    <a:lumMod val="25000"/>
                  </a:schemeClr>
                </a:solidFill>
              </a:rPr>
              <a:t>(T. S. Kuhn, teoretik vědy)</a:t>
            </a:r>
          </a:p>
          <a:p>
            <a:pPr marL="457200" indent="-45720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dirty="0">
                <a:solidFill>
                  <a:schemeClr val="accent3">
                    <a:lumMod val="25000"/>
                  </a:schemeClr>
                </a:solidFill>
              </a:rPr>
              <a:t>určuje, co je možné říci a o čem mluvit možné není… není jazykových prostředků</a:t>
            </a:r>
          </a:p>
          <a:p>
            <a:pPr marL="457200" indent="-45720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dirty="0">
                <a:solidFill>
                  <a:schemeClr val="accent3">
                    <a:lumMod val="25000"/>
                  </a:schemeClr>
                </a:solidFill>
              </a:rPr>
              <a:t>možnost změny/náhrady závisí na druhu paradigmatu</a:t>
            </a:r>
          </a:p>
          <a:p>
            <a:pPr marL="457200" indent="-45720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b="1" dirty="0">
                <a:solidFill>
                  <a:srgbClr val="C55A11"/>
                </a:solidFill>
              </a:rPr>
              <a:t>vědecké paradigma </a:t>
            </a:r>
            <a:r>
              <a:rPr lang="cs-CZ" sz="2000" dirty="0">
                <a:solidFill>
                  <a:srgbClr val="C55A11"/>
                </a:solidFill>
              </a:rPr>
              <a:t>může být jen jedno a může být nahrazeno přes noc</a:t>
            </a:r>
          </a:p>
          <a:p>
            <a:pPr marL="457200" indent="-457200" algn="ctr">
              <a:lnSpc>
                <a:spcPct val="120000"/>
              </a:lnSpc>
              <a:buFont typeface="+mj-lt"/>
              <a:buAutoNum type="arabicPeriod"/>
            </a:pPr>
            <a:r>
              <a:rPr lang="cs-CZ" sz="2000" b="1" dirty="0">
                <a:solidFill>
                  <a:srgbClr val="FF6969"/>
                </a:solidFill>
              </a:rPr>
              <a:t>společenských paradigmat </a:t>
            </a:r>
            <a:r>
              <a:rPr lang="cs-CZ" sz="2000" dirty="0">
                <a:solidFill>
                  <a:srgbClr val="FF6969"/>
                </a:solidFill>
              </a:rPr>
              <a:t>může být několik a mění se řádově pomaleji</a:t>
            </a:r>
            <a:endParaRPr lang="cs-CZ" sz="2200" dirty="0">
              <a:solidFill>
                <a:srgbClr val="FF6969"/>
              </a:solidFill>
            </a:endParaRPr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F8C4C124-B64F-9777-A985-5AFF9A0E9DDB}"/>
              </a:ext>
            </a:extLst>
          </p:cNvPr>
          <p:cNvSpPr/>
          <p:nvPr/>
        </p:nvSpPr>
        <p:spPr>
          <a:xfrm>
            <a:off x="6094603" y="3021354"/>
            <a:ext cx="4968000" cy="3047998"/>
          </a:xfrm>
          <a:prstGeom prst="rect">
            <a:avLst/>
          </a:prstGeom>
          <a:solidFill>
            <a:srgbClr val="529AC2"/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>
                <a:solidFill>
                  <a:schemeClr val="bg2"/>
                </a:solidFill>
              </a:rPr>
              <a:t>Společenské paradigma:</a:t>
            </a:r>
          </a:p>
          <a:p>
            <a:pPr algn="ctr"/>
            <a:br>
              <a:rPr lang="cs-CZ" sz="2000" dirty="0">
                <a:solidFill>
                  <a:schemeClr val="bg2"/>
                </a:solidFill>
              </a:rPr>
            </a:br>
            <a:r>
              <a:rPr lang="cs-CZ" sz="2000" b="1" dirty="0">
                <a:solidFill>
                  <a:schemeClr val="bg2"/>
                </a:solidFill>
              </a:rPr>
              <a:t>Dekarbonizace společnosti</a:t>
            </a:r>
          </a:p>
          <a:p>
            <a:pPr algn="ctr"/>
            <a:r>
              <a:rPr lang="cs-CZ" sz="2000" b="1" dirty="0">
                <a:solidFill>
                  <a:schemeClr val="bg2"/>
                </a:solidFill>
              </a:rPr>
              <a:t>a </a:t>
            </a:r>
            <a:r>
              <a:rPr lang="cs-CZ" sz="2000" b="1" u="sng" dirty="0">
                <a:solidFill>
                  <a:schemeClr val="bg2"/>
                </a:solidFill>
              </a:rPr>
              <a:t>požadavek revoluční</a:t>
            </a:r>
          </a:p>
          <a:p>
            <a:pPr algn="ctr"/>
            <a:r>
              <a:rPr lang="cs-CZ" sz="2000" b="1" u="sng" dirty="0">
                <a:solidFill>
                  <a:schemeClr val="bg2"/>
                </a:solidFill>
              </a:rPr>
              <a:t>rychlosti</a:t>
            </a:r>
            <a:br>
              <a:rPr lang="cs-CZ" sz="2000" b="1" dirty="0">
                <a:solidFill>
                  <a:schemeClr val="bg2"/>
                </a:solidFill>
              </a:rPr>
            </a:br>
            <a:endParaRPr lang="cs-CZ" sz="2000" b="1" dirty="0">
              <a:solidFill>
                <a:schemeClr val="bg2"/>
              </a:solidFill>
            </a:endParaRPr>
          </a:p>
          <a:p>
            <a:pPr algn="ctr"/>
            <a:r>
              <a:rPr lang="cs-CZ" sz="2000" dirty="0">
                <a:solidFill>
                  <a:schemeClr val="bg2"/>
                </a:solidFill>
              </a:rPr>
              <a:t>může být (pravděpodobně bude) </a:t>
            </a:r>
            <a:br>
              <a:rPr lang="cs-CZ" sz="2000" dirty="0">
                <a:solidFill>
                  <a:schemeClr val="bg2"/>
                </a:solidFill>
              </a:rPr>
            </a:br>
            <a:r>
              <a:rPr lang="cs-CZ" sz="2000" dirty="0">
                <a:solidFill>
                  <a:schemeClr val="bg2"/>
                </a:solidFill>
              </a:rPr>
              <a:t>oslabeno sociálními problémy, které porostou pomalu </a:t>
            </a:r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D5497BF6-4315-ECA5-5AAE-534710E7E181}"/>
              </a:ext>
            </a:extLst>
          </p:cNvPr>
          <p:cNvSpPr/>
          <p:nvPr/>
        </p:nvSpPr>
        <p:spPr>
          <a:xfrm>
            <a:off x="869060" y="3021354"/>
            <a:ext cx="4968000" cy="3047998"/>
          </a:xfrm>
          <a:prstGeom prst="rect">
            <a:avLst/>
          </a:prstGeom>
          <a:solidFill>
            <a:srgbClr val="0072B8"/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>
                <a:solidFill>
                  <a:schemeClr val="bg2"/>
                </a:solidFill>
              </a:rPr>
              <a:t>Vědecké paradigma:</a:t>
            </a:r>
            <a:br>
              <a:rPr lang="cs-CZ" sz="2000" b="1" dirty="0">
                <a:solidFill>
                  <a:schemeClr val="bg2"/>
                </a:solidFill>
              </a:rPr>
            </a:br>
            <a:r>
              <a:rPr lang="cs-CZ" sz="2000" b="1" dirty="0">
                <a:solidFill>
                  <a:schemeClr val="bg2"/>
                </a:solidFill>
              </a:rPr>
              <a:t> </a:t>
            </a:r>
            <a:br>
              <a:rPr lang="cs-CZ" sz="2000" dirty="0">
                <a:solidFill>
                  <a:schemeClr val="bg2"/>
                </a:solidFill>
              </a:rPr>
            </a:br>
            <a:r>
              <a:rPr lang="cs-CZ" sz="2000" b="1" dirty="0">
                <a:solidFill>
                  <a:schemeClr val="bg2"/>
                </a:solidFill>
              </a:rPr>
              <a:t>Globální změna klimatu </a:t>
            </a:r>
            <a:br>
              <a:rPr lang="cs-CZ" sz="2000" b="1" dirty="0">
                <a:solidFill>
                  <a:schemeClr val="bg2"/>
                </a:solidFill>
              </a:rPr>
            </a:br>
            <a:r>
              <a:rPr lang="cs-CZ" sz="2000" b="1" dirty="0">
                <a:solidFill>
                  <a:schemeClr val="bg2"/>
                </a:solidFill>
              </a:rPr>
              <a:t>a jeho </a:t>
            </a:r>
            <a:r>
              <a:rPr lang="cs-CZ" sz="2000" b="1" u="sng" dirty="0">
                <a:solidFill>
                  <a:schemeClr val="bg2"/>
                </a:solidFill>
              </a:rPr>
              <a:t>zásadní antropogenní </a:t>
            </a:r>
            <a:br>
              <a:rPr lang="cs-CZ" sz="2000" b="1" u="sng" dirty="0">
                <a:solidFill>
                  <a:schemeClr val="bg2"/>
                </a:solidFill>
              </a:rPr>
            </a:br>
            <a:r>
              <a:rPr lang="cs-CZ" sz="2000" b="1" u="sng" dirty="0">
                <a:solidFill>
                  <a:schemeClr val="bg2"/>
                </a:solidFill>
              </a:rPr>
              <a:t>původ</a:t>
            </a:r>
            <a:br>
              <a:rPr lang="cs-CZ" sz="2000" b="1" dirty="0">
                <a:solidFill>
                  <a:schemeClr val="bg2"/>
                </a:solidFill>
              </a:rPr>
            </a:br>
            <a:endParaRPr lang="cs-CZ" sz="2000" b="1" dirty="0">
              <a:solidFill>
                <a:schemeClr val="bg2"/>
              </a:solidFill>
            </a:endParaRPr>
          </a:p>
          <a:p>
            <a:pPr algn="ctr"/>
            <a:r>
              <a:rPr lang="cs-CZ" sz="2000" dirty="0">
                <a:solidFill>
                  <a:schemeClr val="bg2"/>
                </a:solidFill>
              </a:rPr>
              <a:t>může být (pravděpodobně nebude) vyvráceno dlouhodobým pozorováním v rozporu s předpovědí </a:t>
            </a:r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Transformace energetiky jako paradigma</a:t>
            </a:r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AE581A2-603D-4214-BA58-91E79FC0654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0" y="6395236"/>
            <a:ext cx="12192000" cy="462764"/>
          </a:xfrm>
        </p:spPr>
        <p:txBody>
          <a:bodyPr/>
          <a:lstStyle/>
          <a:p>
            <a:pPr marL="714375" defTabSz="787400"/>
            <a:r>
              <a:rPr lang="cs-CZ" b="1" dirty="0"/>
              <a:t>EGÚ Brno, a. s.	    </a:t>
            </a:r>
            <a:r>
              <a:rPr lang="cs-CZ" dirty="0"/>
              <a:t>michal.macenauer@egubrno.cz		www.egubrno.cz					</a:t>
            </a:r>
            <a:fld id="{FCD3CE5E-76C2-4703-A282-A601CC44B8BA}" type="slidenum">
              <a:rPr lang="cs-CZ" smtClean="0"/>
              <a:pPr marL="714375" defTabSz="787400"/>
              <a:t>5</a:t>
            </a:fld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6112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400" dirty="0">
                <a:solidFill>
                  <a:srgbClr val="0067A6"/>
                </a:solidFill>
              </a:rPr>
              <a:t>Bude následovat změna požadované rychlosti změn?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6B9F5F0-E461-416B-988E-C10339FD7B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3800" y="6395236"/>
            <a:ext cx="339914" cy="339914"/>
          </a:xfrm>
          <a:prstGeom prst="rect">
            <a:avLst/>
          </a:prstGeom>
        </p:spPr>
      </p:pic>
      <p:sp>
        <p:nvSpPr>
          <p:cNvPr id="2" name="Obdélník 1">
            <a:extLst>
              <a:ext uri="{FF2B5EF4-FFF2-40B4-BE49-F238E27FC236}">
                <a16:creationId xmlns:a16="http://schemas.microsoft.com/office/drawing/2014/main" id="{88ED1585-6227-B6C6-8F93-D93DC06E9ADB}"/>
              </a:ext>
            </a:extLst>
          </p:cNvPr>
          <p:cNvSpPr/>
          <p:nvPr/>
        </p:nvSpPr>
        <p:spPr>
          <a:xfrm>
            <a:off x="869059" y="2047787"/>
            <a:ext cx="10193544" cy="72000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1905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200" dirty="0">
                <a:solidFill>
                  <a:schemeClr val="bg2"/>
                </a:solidFill>
              </a:rPr>
              <a:t>Bude, ale bude mnohem </a:t>
            </a:r>
            <a:r>
              <a:rPr lang="cs-CZ" sz="2200" u="sng" dirty="0">
                <a:solidFill>
                  <a:schemeClr val="bg2"/>
                </a:solidFill>
              </a:rPr>
              <a:t>pomalejší</a:t>
            </a:r>
            <a:r>
              <a:rPr lang="cs-CZ" sz="2200" dirty="0">
                <a:solidFill>
                  <a:schemeClr val="bg2"/>
                </a:solidFill>
              </a:rPr>
              <a:t> a </a:t>
            </a:r>
            <a:r>
              <a:rPr lang="cs-CZ" sz="2200" u="sng" dirty="0">
                <a:solidFill>
                  <a:schemeClr val="bg2"/>
                </a:solidFill>
              </a:rPr>
              <a:t>skrytější</a:t>
            </a:r>
            <a:r>
              <a:rPr lang="cs-CZ" sz="2200" dirty="0">
                <a:solidFill>
                  <a:schemeClr val="bg2"/>
                </a:solidFill>
              </a:rPr>
              <a:t> než by bylo vhodné… </a:t>
            </a:r>
            <a:r>
              <a:rPr lang="cs-CZ" sz="2200" b="1" dirty="0">
                <a:solidFill>
                  <a:schemeClr val="bg2"/>
                </a:solidFill>
              </a:rPr>
              <a:t>proč?</a:t>
            </a:r>
          </a:p>
        </p:txBody>
      </p:sp>
    </p:spTree>
    <p:extLst>
      <p:ext uri="{BB962C8B-B14F-4D97-AF65-F5344CB8AC3E}">
        <p14:creationId xmlns:p14="http://schemas.microsoft.com/office/powerpoint/2010/main" val="273027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1F6797B9-BA50-41F6-BBBE-31606A43F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95" y="2496256"/>
            <a:ext cx="9724873" cy="3966972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1"/>
                </a:solidFill>
              </a:rPr>
              <a:t>Energetická bilance EU 2020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4351338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cs-CZ" sz="2400" b="1" dirty="0">
                <a:solidFill>
                  <a:srgbClr val="0067A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Celková spotřeba energie EU27 (2020: - 6,7 % meziročně)</a:t>
            </a:r>
          </a:p>
          <a:p>
            <a:pPr>
              <a:spcBef>
                <a:spcPts val="0"/>
              </a:spcBef>
            </a:pPr>
            <a:r>
              <a:rPr lang="cs-CZ" sz="1800" b="0" dirty="0">
                <a:solidFill>
                  <a:schemeClr val="accent3">
                    <a:lumMod val="25000"/>
                  </a:schemeClr>
                </a:solidFill>
              </a:rPr>
              <a:t>podíl fosilií 		</a:t>
            </a:r>
            <a:r>
              <a:rPr lang="cs-CZ" sz="1800" dirty="0">
                <a:solidFill>
                  <a:srgbClr val="FF0000"/>
                </a:solidFill>
              </a:rPr>
              <a:t>67 % (2019 bylo 68 %)</a:t>
            </a:r>
          </a:p>
          <a:p>
            <a:pPr>
              <a:spcBef>
                <a:spcPts val="0"/>
              </a:spcBef>
            </a:pPr>
            <a:r>
              <a:rPr lang="cs-CZ" sz="1800" b="0" dirty="0">
                <a:solidFill>
                  <a:schemeClr val="accent3">
                    <a:lumMod val="25000"/>
                  </a:schemeClr>
                </a:solidFill>
              </a:rPr>
              <a:t>podíl fosilií s jádrem 	</a:t>
            </a:r>
            <a:r>
              <a:rPr lang="cs-CZ" sz="1800" b="0" dirty="0">
                <a:solidFill>
                  <a:srgbClr val="FF0000"/>
                </a:solidFill>
              </a:rPr>
              <a:t>80 % (2019 bylo 82 %)</a:t>
            </a:r>
            <a:br>
              <a:rPr lang="cs-CZ" sz="1800" b="0" dirty="0">
                <a:solidFill>
                  <a:srgbClr val="C00000"/>
                </a:solidFill>
              </a:rPr>
            </a:br>
            <a:r>
              <a:rPr lang="cs-CZ" sz="1800" dirty="0">
                <a:solidFill>
                  <a:schemeClr val="accent3">
                    <a:lumMod val="25000"/>
                  </a:schemeClr>
                </a:solidFill>
              </a:rPr>
              <a:t>				</a:t>
            </a:r>
            <a:endParaRPr lang="en-GB" sz="1600" b="0" dirty="0"/>
          </a:p>
        </p:txBody>
      </p:sp>
      <p:sp>
        <p:nvSpPr>
          <p:cNvPr id="2" name="Řečová bublina: obdélníkový bublinový popisek 1">
            <a:extLst>
              <a:ext uri="{FF2B5EF4-FFF2-40B4-BE49-F238E27FC236}">
                <a16:creationId xmlns:a16="http://schemas.microsoft.com/office/drawing/2014/main" id="{BA6340CC-9E3E-4F29-98AA-62C2A7431575}"/>
              </a:ext>
            </a:extLst>
          </p:cNvPr>
          <p:cNvSpPr/>
          <p:nvPr/>
        </p:nvSpPr>
        <p:spPr>
          <a:xfrm>
            <a:off x="10886063" y="4120794"/>
            <a:ext cx="1080131" cy="749237"/>
          </a:xfrm>
          <a:prstGeom prst="wedgeRectCallout">
            <a:avLst>
              <a:gd name="adj1" fmla="val -73567"/>
              <a:gd name="adj2" fmla="val 6450"/>
            </a:avLst>
          </a:prstGeom>
          <a:solidFill>
            <a:schemeClr val="bg2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fosilní energie</a:t>
            </a:r>
          </a:p>
        </p:txBody>
      </p:sp>
      <p:sp>
        <p:nvSpPr>
          <p:cNvPr id="7" name="Volný tvar: obrazec 6">
            <a:extLst>
              <a:ext uri="{FF2B5EF4-FFF2-40B4-BE49-F238E27FC236}">
                <a16:creationId xmlns:a16="http://schemas.microsoft.com/office/drawing/2014/main" id="{F714F2B0-F13F-4DD9-AAF8-C351CA0AA539}"/>
              </a:ext>
            </a:extLst>
          </p:cNvPr>
          <p:cNvSpPr/>
          <p:nvPr/>
        </p:nvSpPr>
        <p:spPr>
          <a:xfrm>
            <a:off x="1814555" y="3519213"/>
            <a:ext cx="8775859" cy="2081229"/>
          </a:xfrm>
          <a:custGeom>
            <a:avLst/>
            <a:gdLst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58025 w 8529637"/>
              <a:gd name="connsiteY21" fmla="*/ 350043 h 1828800"/>
              <a:gd name="connsiteX22" fmla="*/ 7908131 w 8529637"/>
              <a:gd name="connsiteY22" fmla="*/ 271462 h 1828800"/>
              <a:gd name="connsiteX23" fmla="*/ 8272462 w 8529637"/>
              <a:gd name="connsiteY23" fmla="*/ 314325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58025 w 8529637"/>
              <a:gd name="connsiteY21" fmla="*/ 350043 h 1828800"/>
              <a:gd name="connsiteX22" fmla="*/ 7908131 w 8529637"/>
              <a:gd name="connsiteY22" fmla="*/ 27146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58025 w 8529637"/>
              <a:gd name="connsiteY21" fmla="*/ 35004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74044 w 8529637"/>
              <a:gd name="connsiteY20" fmla="*/ 297920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79753 w 8529637"/>
              <a:gd name="connsiteY5" fmla="*/ 135467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74044 w 8529637"/>
              <a:gd name="connsiteY20" fmla="*/ 297920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79753 w 8529637"/>
              <a:gd name="connsiteY5" fmla="*/ 135467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9701 w 8529637"/>
              <a:gd name="connsiteY13" fmla="*/ 130175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74044 w 8529637"/>
              <a:gd name="connsiteY20" fmla="*/ 297920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108479 h 1757363"/>
              <a:gd name="connsiteX1" fmla="*/ 671512 w 8529637"/>
              <a:gd name="connsiteY1" fmla="*/ 64294 h 1757363"/>
              <a:gd name="connsiteX2" fmla="*/ 935768 w 8529637"/>
              <a:gd name="connsiteY2" fmla="*/ 53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627700 w 8529637"/>
              <a:gd name="connsiteY1" fmla="*/ 180710 h 1757363"/>
              <a:gd name="connsiteX2" fmla="*/ 935768 w 8529637"/>
              <a:gd name="connsiteY2" fmla="*/ 53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264692 w 8529637"/>
              <a:gd name="connsiteY1" fmla="*/ 101335 h 1757363"/>
              <a:gd name="connsiteX2" fmla="*/ 935768 w 8529637"/>
              <a:gd name="connsiteY2" fmla="*/ 53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264692 w 8529637"/>
              <a:gd name="connsiteY1" fmla="*/ 101335 h 1757363"/>
              <a:gd name="connsiteX2" fmla="*/ 604054 w 8529637"/>
              <a:gd name="connsiteY2" fmla="*/ 180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264692 w 8529637"/>
              <a:gd name="connsiteY1" fmla="*/ 101335 h 1757363"/>
              <a:gd name="connsiteX2" fmla="*/ 604054 w 8529637"/>
              <a:gd name="connsiteY2" fmla="*/ 180446 h 1757363"/>
              <a:gd name="connsiteX3" fmla="*/ 1185798 w 8529637"/>
              <a:gd name="connsiteY3" fmla="*/ 202142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79753 w 8529637"/>
              <a:gd name="connsiteY5" fmla="*/ 5292 h 1698625"/>
              <a:gd name="connsiteX6" fmla="*/ 2578893 w 8529637"/>
              <a:gd name="connsiteY6" fmla="*/ 42862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64768 w 8529637"/>
              <a:gd name="connsiteY11" fmla="*/ 3413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23425 w 8529637"/>
              <a:gd name="connsiteY5" fmla="*/ 47625 h 1698625"/>
              <a:gd name="connsiteX6" fmla="*/ 2578893 w 8529637"/>
              <a:gd name="connsiteY6" fmla="*/ 42862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64768 w 8529637"/>
              <a:gd name="connsiteY11" fmla="*/ 3413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23425 w 8529637"/>
              <a:gd name="connsiteY5" fmla="*/ 47625 h 1698625"/>
              <a:gd name="connsiteX6" fmla="*/ 2578893 w 8529637"/>
              <a:gd name="connsiteY6" fmla="*/ 58737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64768 w 8529637"/>
              <a:gd name="connsiteY11" fmla="*/ 3413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23425 w 8529637"/>
              <a:gd name="connsiteY5" fmla="*/ 47625 h 1698625"/>
              <a:gd name="connsiteX6" fmla="*/ 2578893 w 8529637"/>
              <a:gd name="connsiteY6" fmla="*/ 58737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83544 w 8529637"/>
              <a:gd name="connsiteY11" fmla="*/ 238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90827 w 8529637"/>
              <a:gd name="connsiteY14" fmla="*/ 75934 h 1710266"/>
              <a:gd name="connsiteX15" fmla="*/ 5300662 w 8529637"/>
              <a:gd name="connsiteY15" fmla="*/ 74347 h 1710266"/>
              <a:gd name="connsiteX16" fmla="*/ 5598930 w 8529637"/>
              <a:gd name="connsiteY16" fmla="*/ 204522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0 w 8529637"/>
              <a:gd name="connsiteY16" fmla="*/ 204522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0 w 8529637"/>
              <a:gd name="connsiteY16" fmla="*/ 204522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2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3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598933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598933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573899 w 8529637"/>
              <a:gd name="connsiteY16" fmla="*/ 66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895615 w 8529637"/>
              <a:gd name="connsiteY22" fmla="*/ 27463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6826451 w 8529637"/>
              <a:gd name="connsiteY21" fmla="*/ 326760 h 1710266"/>
              <a:gd name="connsiteX22" fmla="*/ 7895615 w 8529637"/>
              <a:gd name="connsiteY22" fmla="*/ 27463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389988 w 8529637"/>
              <a:gd name="connsiteY19" fmla="*/ 238124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06009 w 8529637"/>
              <a:gd name="connsiteY18" fmla="*/ 206108 h 1710266"/>
              <a:gd name="connsiteX19" fmla="*/ 6389988 w 8529637"/>
              <a:gd name="connsiteY19" fmla="*/ 238124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35495 w 8529637"/>
              <a:gd name="connsiteY17" fmla="*/ 150547 h 1710266"/>
              <a:gd name="connsiteX18" fmla="*/ 6106009 w 8529637"/>
              <a:gd name="connsiteY18" fmla="*/ 206108 h 1710266"/>
              <a:gd name="connsiteX19" fmla="*/ 6389988 w 8529637"/>
              <a:gd name="connsiteY19" fmla="*/ 238124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361101 w 8529637"/>
              <a:gd name="connsiteY16" fmla="*/ 172774 h 1710266"/>
              <a:gd name="connsiteX17" fmla="*/ 5835495 w 8529637"/>
              <a:gd name="connsiteY17" fmla="*/ 150547 h 1710266"/>
              <a:gd name="connsiteX18" fmla="*/ 6106009 w 8529637"/>
              <a:gd name="connsiteY18" fmla="*/ 206108 h 1710266"/>
              <a:gd name="connsiteX19" fmla="*/ 6389988 w 8529637"/>
              <a:gd name="connsiteY19" fmla="*/ 238124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361101 w 8529637"/>
              <a:gd name="connsiteY16" fmla="*/ 172774 h 1710266"/>
              <a:gd name="connsiteX17" fmla="*/ 5679027 w 8529637"/>
              <a:gd name="connsiteY17" fmla="*/ 113505 h 1710266"/>
              <a:gd name="connsiteX18" fmla="*/ 6106009 w 8529637"/>
              <a:gd name="connsiteY18" fmla="*/ 206108 h 1710266"/>
              <a:gd name="connsiteX19" fmla="*/ 6389988 w 8529637"/>
              <a:gd name="connsiteY19" fmla="*/ 238124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00521 w 8529637"/>
              <a:gd name="connsiteY15" fmla="*/ 90222 h 1710266"/>
              <a:gd name="connsiteX16" fmla="*/ 5361101 w 8529637"/>
              <a:gd name="connsiteY16" fmla="*/ 172774 h 1710266"/>
              <a:gd name="connsiteX17" fmla="*/ 5679027 w 8529637"/>
              <a:gd name="connsiteY17" fmla="*/ 113505 h 1710266"/>
              <a:gd name="connsiteX18" fmla="*/ 6106009 w 8529637"/>
              <a:gd name="connsiteY18" fmla="*/ 206108 h 1710266"/>
              <a:gd name="connsiteX19" fmla="*/ 6389988 w 8529637"/>
              <a:gd name="connsiteY19" fmla="*/ 238124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645712 w 8529637"/>
              <a:gd name="connsiteY11" fmla="*/ 8730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00521 w 8529637"/>
              <a:gd name="connsiteY15" fmla="*/ 90222 h 1710266"/>
              <a:gd name="connsiteX16" fmla="*/ 5361101 w 8529637"/>
              <a:gd name="connsiteY16" fmla="*/ 172774 h 1710266"/>
              <a:gd name="connsiteX17" fmla="*/ 5679027 w 8529637"/>
              <a:gd name="connsiteY17" fmla="*/ 113505 h 1710266"/>
              <a:gd name="connsiteX18" fmla="*/ 6106009 w 8529637"/>
              <a:gd name="connsiteY18" fmla="*/ 206108 h 1710266"/>
              <a:gd name="connsiteX19" fmla="*/ 6389988 w 8529637"/>
              <a:gd name="connsiteY19" fmla="*/ 238124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31668 w 8529637"/>
              <a:gd name="connsiteY10" fmla="*/ 46037 h 1710266"/>
              <a:gd name="connsiteX11" fmla="*/ 3645712 w 8529637"/>
              <a:gd name="connsiteY11" fmla="*/ 8730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00521 w 8529637"/>
              <a:gd name="connsiteY15" fmla="*/ 90222 h 1710266"/>
              <a:gd name="connsiteX16" fmla="*/ 5361101 w 8529637"/>
              <a:gd name="connsiteY16" fmla="*/ 172774 h 1710266"/>
              <a:gd name="connsiteX17" fmla="*/ 5679027 w 8529637"/>
              <a:gd name="connsiteY17" fmla="*/ 113505 h 1710266"/>
              <a:gd name="connsiteX18" fmla="*/ 6106009 w 8529637"/>
              <a:gd name="connsiteY18" fmla="*/ 206108 h 1710266"/>
              <a:gd name="connsiteX19" fmla="*/ 6389988 w 8529637"/>
              <a:gd name="connsiteY19" fmla="*/ 238124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01551 w 8529637"/>
              <a:gd name="connsiteY4" fmla="*/ 59269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31668 w 8529637"/>
              <a:gd name="connsiteY10" fmla="*/ 46037 h 1710266"/>
              <a:gd name="connsiteX11" fmla="*/ 3645712 w 8529637"/>
              <a:gd name="connsiteY11" fmla="*/ 8730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00521 w 8529637"/>
              <a:gd name="connsiteY15" fmla="*/ 90222 h 1710266"/>
              <a:gd name="connsiteX16" fmla="*/ 5361101 w 8529637"/>
              <a:gd name="connsiteY16" fmla="*/ 172774 h 1710266"/>
              <a:gd name="connsiteX17" fmla="*/ 5679027 w 8529637"/>
              <a:gd name="connsiteY17" fmla="*/ 113505 h 1710266"/>
              <a:gd name="connsiteX18" fmla="*/ 6106009 w 8529637"/>
              <a:gd name="connsiteY18" fmla="*/ 206108 h 1710266"/>
              <a:gd name="connsiteX19" fmla="*/ 6389988 w 8529637"/>
              <a:gd name="connsiteY19" fmla="*/ 238124 h 1710266"/>
              <a:gd name="connsiteX20" fmla="*/ 6636352 w 8529637"/>
              <a:gd name="connsiteY20" fmla="*/ 295802 h 1710266"/>
              <a:gd name="connsiteX21" fmla="*/ 6826451 w 8529637"/>
              <a:gd name="connsiteY21" fmla="*/ 326760 h 1710266"/>
              <a:gd name="connsiteX22" fmla="*/ 7707852 w 8529637"/>
              <a:gd name="connsiteY22" fmla="*/ 242886 h 1710266"/>
              <a:gd name="connsiteX23" fmla="*/ 8241168 w 8529637"/>
              <a:gd name="connsiteY23" fmla="*/ 328083 h 1710266"/>
              <a:gd name="connsiteX24" fmla="*/ 8529637 w 8529637"/>
              <a:gd name="connsiteY24" fmla="*/ 416984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529637" h="1710266">
                <a:moveTo>
                  <a:pt x="0" y="61382"/>
                </a:moveTo>
                <a:lnTo>
                  <a:pt x="264692" y="54238"/>
                </a:lnTo>
                <a:lnTo>
                  <a:pt x="604054" y="133349"/>
                </a:lnTo>
                <a:lnTo>
                  <a:pt x="1185798" y="155045"/>
                </a:lnTo>
                <a:lnTo>
                  <a:pt x="1701551" y="59269"/>
                </a:lnTo>
                <a:lnTo>
                  <a:pt x="2323425" y="59266"/>
                </a:lnTo>
                <a:lnTo>
                  <a:pt x="2578893" y="70378"/>
                </a:lnTo>
                <a:lnTo>
                  <a:pt x="2762797" y="91808"/>
                </a:lnTo>
                <a:lnTo>
                  <a:pt x="2936081" y="67203"/>
                </a:lnTo>
                <a:lnTo>
                  <a:pt x="3214687" y="24341"/>
                </a:lnTo>
                <a:lnTo>
                  <a:pt x="3531668" y="46037"/>
                </a:lnTo>
                <a:lnTo>
                  <a:pt x="3645712" y="8730"/>
                </a:lnTo>
                <a:lnTo>
                  <a:pt x="4421981" y="0"/>
                </a:lnTo>
                <a:lnTo>
                  <a:pt x="4699701" y="1058"/>
                </a:lnTo>
                <a:lnTo>
                  <a:pt x="4984569" y="38891"/>
                </a:lnTo>
                <a:lnTo>
                  <a:pt x="5200521" y="90222"/>
                </a:lnTo>
                <a:lnTo>
                  <a:pt x="5361101" y="172774"/>
                </a:lnTo>
                <a:lnTo>
                  <a:pt x="5679027" y="113505"/>
                </a:lnTo>
                <a:lnTo>
                  <a:pt x="6106009" y="206108"/>
                </a:lnTo>
                <a:lnTo>
                  <a:pt x="6389988" y="238124"/>
                </a:lnTo>
                <a:lnTo>
                  <a:pt x="6636352" y="295802"/>
                </a:lnTo>
                <a:lnTo>
                  <a:pt x="6826451" y="326760"/>
                </a:lnTo>
                <a:lnTo>
                  <a:pt x="7707852" y="242886"/>
                </a:lnTo>
                <a:lnTo>
                  <a:pt x="8241168" y="328083"/>
                </a:lnTo>
                <a:cubicBezTo>
                  <a:pt x="8326893" y="347133"/>
                  <a:pt x="8443912" y="397934"/>
                  <a:pt x="8529637" y="416984"/>
                </a:cubicBezTo>
                <a:cubicBezTo>
                  <a:pt x="8527256" y="902759"/>
                  <a:pt x="8524874" y="1224491"/>
                  <a:pt x="8522493" y="1710266"/>
                </a:cubicBezTo>
                <a:lnTo>
                  <a:pt x="0" y="1703122"/>
                </a:lnTo>
                <a:lnTo>
                  <a:pt x="0" y="61382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760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A8AE1894-FED5-4C84-B3EB-55FD25F802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94" y="2496256"/>
            <a:ext cx="9724873" cy="3966972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1"/>
                </a:solidFill>
              </a:rPr>
              <a:t>Energetická bilance Německa 2020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4351338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cs-CZ" sz="2400" b="1" dirty="0">
                <a:solidFill>
                  <a:srgbClr val="0067A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Celková spotřeba energie Německa (2020: - 6,4 % meziročně)</a:t>
            </a:r>
          </a:p>
          <a:p>
            <a:pPr>
              <a:spcBef>
                <a:spcPts val="0"/>
              </a:spcBef>
            </a:pPr>
            <a:r>
              <a:rPr lang="cs-CZ" sz="1800" b="0" dirty="0">
                <a:solidFill>
                  <a:schemeClr val="accent3">
                    <a:lumMod val="25000"/>
                  </a:schemeClr>
                </a:solidFill>
              </a:rPr>
              <a:t>podíl fosilií 		</a:t>
            </a:r>
            <a:r>
              <a:rPr lang="cs-CZ" sz="1800" dirty="0">
                <a:solidFill>
                  <a:srgbClr val="FF0000"/>
                </a:solidFill>
              </a:rPr>
              <a:t>76 % (2019 bylo 77 %)</a:t>
            </a:r>
          </a:p>
          <a:p>
            <a:pPr>
              <a:spcBef>
                <a:spcPts val="0"/>
              </a:spcBef>
            </a:pPr>
            <a:r>
              <a:rPr lang="cs-CZ" sz="1800" b="0" dirty="0">
                <a:solidFill>
                  <a:schemeClr val="accent3">
                    <a:lumMod val="25000"/>
                  </a:schemeClr>
                </a:solidFill>
              </a:rPr>
              <a:t>podíl fosilií s jádrem 	</a:t>
            </a:r>
            <a:r>
              <a:rPr lang="cs-CZ" sz="1800" b="0" dirty="0">
                <a:solidFill>
                  <a:srgbClr val="FF0000"/>
                </a:solidFill>
              </a:rPr>
              <a:t>82 % (2019 bylo 84 %)</a:t>
            </a:r>
            <a:br>
              <a:rPr lang="cs-CZ" sz="1800" dirty="0">
                <a:solidFill>
                  <a:srgbClr val="C00000"/>
                </a:solidFill>
              </a:rPr>
            </a:br>
            <a:r>
              <a:rPr lang="cs-CZ" sz="1800" dirty="0">
                <a:solidFill>
                  <a:schemeClr val="accent3">
                    <a:lumMod val="25000"/>
                  </a:schemeClr>
                </a:solidFill>
              </a:rPr>
              <a:t>				</a:t>
            </a:r>
            <a:endParaRPr lang="en-GB" sz="1600" b="0" dirty="0"/>
          </a:p>
        </p:txBody>
      </p:sp>
      <p:sp>
        <p:nvSpPr>
          <p:cNvPr id="2" name="Řečová bublina: obdélníkový bublinový popisek 1">
            <a:extLst>
              <a:ext uri="{FF2B5EF4-FFF2-40B4-BE49-F238E27FC236}">
                <a16:creationId xmlns:a16="http://schemas.microsoft.com/office/drawing/2014/main" id="{BA6340CC-9E3E-4F29-98AA-62C2A7431575}"/>
              </a:ext>
            </a:extLst>
          </p:cNvPr>
          <p:cNvSpPr/>
          <p:nvPr/>
        </p:nvSpPr>
        <p:spPr>
          <a:xfrm>
            <a:off x="10886063" y="4120794"/>
            <a:ext cx="1080131" cy="749237"/>
          </a:xfrm>
          <a:prstGeom prst="wedgeRectCallout">
            <a:avLst>
              <a:gd name="adj1" fmla="val -73567"/>
              <a:gd name="adj2" fmla="val 6450"/>
            </a:avLst>
          </a:prstGeom>
          <a:solidFill>
            <a:schemeClr val="bg2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fosilní energie</a:t>
            </a:r>
          </a:p>
        </p:txBody>
      </p:sp>
      <p:sp>
        <p:nvSpPr>
          <p:cNvPr id="7" name="Volný tvar: obrazec 6">
            <a:extLst>
              <a:ext uri="{FF2B5EF4-FFF2-40B4-BE49-F238E27FC236}">
                <a16:creationId xmlns:a16="http://schemas.microsoft.com/office/drawing/2014/main" id="{F714F2B0-F13F-4DD9-AAF8-C351CA0AA539}"/>
              </a:ext>
            </a:extLst>
          </p:cNvPr>
          <p:cNvSpPr/>
          <p:nvPr/>
        </p:nvSpPr>
        <p:spPr>
          <a:xfrm>
            <a:off x="1814555" y="3237859"/>
            <a:ext cx="8775859" cy="2362583"/>
          </a:xfrm>
          <a:custGeom>
            <a:avLst/>
            <a:gdLst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58025 w 8529637"/>
              <a:gd name="connsiteY21" fmla="*/ 350043 h 1828800"/>
              <a:gd name="connsiteX22" fmla="*/ 7908131 w 8529637"/>
              <a:gd name="connsiteY22" fmla="*/ 271462 h 1828800"/>
              <a:gd name="connsiteX23" fmla="*/ 8272462 w 8529637"/>
              <a:gd name="connsiteY23" fmla="*/ 314325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58025 w 8529637"/>
              <a:gd name="connsiteY21" fmla="*/ 350043 h 1828800"/>
              <a:gd name="connsiteX22" fmla="*/ 7908131 w 8529637"/>
              <a:gd name="connsiteY22" fmla="*/ 27146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58025 w 8529637"/>
              <a:gd name="connsiteY21" fmla="*/ 35004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74044 w 8529637"/>
              <a:gd name="connsiteY20" fmla="*/ 297920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79753 w 8529637"/>
              <a:gd name="connsiteY5" fmla="*/ 135467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74044 w 8529637"/>
              <a:gd name="connsiteY20" fmla="*/ 297920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79753 w 8529637"/>
              <a:gd name="connsiteY5" fmla="*/ 135467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9701 w 8529637"/>
              <a:gd name="connsiteY13" fmla="*/ 130175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74044 w 8529637"/>
              <a:gd name="connsiteY20" fmla="*/ 297920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108479 h 1757363"/>
              <a:gd name="connsiteX1" fmla="*/ 671512 w 8529637"/>
              <a:gd name="connsiteY1" fmla="*/ 64294 h 1757363"/>
              <a:gd name="connsiteX2" fmla="*/ 935768 w 8529637"/>
              <a:gd name="connsiteY2" fmla="*/ 53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627700 w 8529637"/>
              <a:gd name="connsiteY1" fmla="*/ 180710 h 1757363"/>
              <a:gd name="connsiteX2" fmla="*/ 935768 w 8529637"/>
              <a:gd name="connsiteY2" fmla="*/ 53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264692 w 8529637"/>
              <a:gd name="connsiteY1" fmla="*/ 101335 h 1757363"/>
              <a:gd name="connsiteX2" fmla="*/ 935768 w 8529637"/>
              <a:gd name="connsiteY2" fmla="*/ 53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264692 w 8529637"/>
              <a:gd name="connsiteY1" fmla="*/ 101335 h 1757363"/>
              <a:gd name="connsiteX2" fmla="*/ 604054 w 8529637"/>
              <a:gd name="connsiteY2" fmla="*/ 180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264692 w 8529637"/>
              <a:gd name="connsiteY1" fmla="*/ 101335 h 1757363"/>
              <a:gd name="connsiteX2" fmla="*/ 604054 w 8529637"/>
              <a:gd name="connsiteY2" fmla="*/ 180446 h 1757363"/>
              <a:gd name="connsiteX3" fmla="*/ 1185798 w 8529637"/>
              <a:gd name="connsiteY3" fmla="*/ 202142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79753 w 8529637"/>
              <a:gd name="connsiteY5" fmla="*/ 5292 h 1698625"/>
              <a:gd name="connsiteX6" fmla="*/ 2578893 w 8529637"/>
              <a:gd name="connsiteY6" fmla="*/ 42862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64768 w 8529637"/>
              <a:gd name="connsiteY11" fmla="*/ 3413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23425 w 8529637"/>
              <a:gd name="connsiteY5" fmla="*/ 47625 h 1698625"/>
              <a:gd name="connsiteX6" fmla="*/ 2578893 w 8529637"/>
              <a:gd name="connsiteY6" fmla="*/ 42862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64768 w 8529637"/>
              <a:gd name="connsiteY11" fmla="*/ 3413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23425 w 8529637"/>
              <a:gd name="connsiteY5" fmla="*/ 47625 h 1698625"/>
              <a:gd name="connsiteX6" fmla="*/ 2578893 w 8529637"/>
              <a:gd name="connsiteY6" fmla="*/ 58737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64768 w 8529637"/>
              <a:gd name="connsiteY11" fmla="*/ 3413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23425 w 8529637"/>
              <a:gd name="connsiteY5" fmla="*/ 47625 h 1698625"/>
              <a:gd name="connsiteX6" fmla="*/ 2578893 w 8529637"/>
              <a:gd name="connsiteY6" fmla="*/ 58737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83544 w 8529637"/>
              <a:gd name="connsiteY11" fmla="*/ 238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90827 w 8529637"/>
              <a:gd name="connsiteY14" fmla="*/ 75934 h 1710266"/>
              <a:gd name="connsiteX15" fmla="*/ 5300662 w 8529637"/>
              <a:gd name="connsiteY15" fmla="*/ 74347 h 1710266"/>
              <a:gd name="connsiteX16" fmla="*/ 5598930 w 8529637"/>
              <a:gd name="connsiteY16" fmla="*/ 204522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0 w 8529637"/>
              <a:gd name="connsiteY16" fmla="*/ 204522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0 w 8529637"/>
              <a:gd name="connsiteY16" fmla="*/ 204522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2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3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598933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598933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573899 w 8529637"/>
              <a:gd name="connsiteY16" fmla="*/ 66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7865 w 8529637"/>
              <a:gd name="connsiteY0" fmla="*/ 0 h 1941471"/>
              <a:gd name="connsiteX1" fmla="*/ 264692 w 8529637"/>
              <a:gd name="connsiteY1" fmla="*/ 285443 h 1941471"/>
              <a:gd name="connsiteX2" fmla="*/ 604054 w 8529637"/>
              <a:gd name="connsiteY2" fmla="*/ 364554 h 1941471"/>
              <a:gd name="connsiteX3" fmla="*/ 1185798 w 8529637"/>
              <a:gd name="connsiteY3" fmla="*/ 386250 h 1941471"/>
              <a:gd name="connsiteX4" fmla="*/ 1763557 w 8529637"/>
              <a:gd name="connsiteY4" fmla="*/ 284650 h 1941471"/>
              <a:gd name="connsiteX5" fmla="*/ 2323425 w 8529637"/>
              <a:gd name="connsiteY5" fmla="*/ 290471 h 1941471"/>
              <a:gd name="connsiteX6" fmla="*/ 2578893 w 8529637"/>
              <a:gd name="connsiteY6" fmla="*/ 301583 h 1941471"/>
              <a:gd name="connsiteX7" fmla="*/ 2762797 w 8529637"/>
              <a:gd name="connsiteY7" fmla="*/ 323013 h 1941471"/>
              <a:gd name="connsiteX8" fmla="*/ 2936081 w 8529637"/>
              <a:gd name="connsiteY8" fmla="*/ 298408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604054 w 8529637"/>
              <a:gd name="connsiteY2" fmla="*/ 364554 h 1941471"/>
              <a:gd name="connsiteX3" fmla="*/ 1185798 w 8529637"/>
              <a:gd name="connsiteY3" fmla="*/ 386250 h 1941471"/>
              <a:gd name="connsiteX4" fmla="*/ 1763557 w 8529637"/>
              <a:gd name="connsiteY4" fmla="*/ 284650 h 1941471"/>
              <a:gd name="connsiteX5" fmla="*/ 2323425 w 8529637"/>
              <a:gd name="connsiteY5" fmla="*/ 290471 h 1941471"/>
              <a:gd name="connsiteX6" fmla="*/ 2578893 w 8529637"/>
              <a:gd name="connsiteY6" fmla="*/ 301583 h 1941471"/>
              <a:gd name="connsiteX7" fmla="*/ 2762797 w 8529637"/>
              <a:gd name="connsiteY7" fmla="*/ 323013 h 1941471"/>
              <a:gd name="connsiteX8" fmla="*/ 2936081 w 8529637"/>
              <a:gd name="connsiteY8" fmla="*/ 298408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85798 w 8529637"/>
              <a:gd name="connsiteY3" fmla="*/ 386250 h 1941471"/>
              <a:gd name="connsiteX4" fmla="*/ 1763557 w 8529637"/>
              <a:gd name="connsiteY4" fmla="*/ 284650 h 1941471"/>
              <a:gd name="connsiteX5" fmla="*/ 2323425 w 8529637"/>
              <a:gd name="connsiteY5" fmla="*/ 290471 h 1941471"/>
              <a:gd name="connsiteX6" fmla="*/ 2578893 w 8529637"/>
              <a:gd name="connsiteY6" fmla="*/ 301583 h 1941471"/>
              <a:gd name="connsiteX7" fmla="*/ 2762797 w 8529637"/>
              <a:gd name="connsiteY7" fmla="*/ 323013 h 1941471"/>
              <a:gd name="connsiteX8" fmla="*/ 2936081 w 8529637"/>
              <a:gd name="connsiteY8" fmla="*/ 298408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85798 w 8529637"/>
              <a:gd name="connsiteY3" fmla="*/ 132866 h 1941471"/>
              <a:gd name="connsiteX4" fmla="*/ 1763557 w 8529637"/>
              <a:gd name="connsiteY4" fmla="*/ 284650 h 1941471"/>
              <a:gd name="connsiteX5" fmla="*/ 2323425 w 8529637"/>
              <a:gd name="connsiteY5" fmla="*/ 290471 h 1941471"/>
              <a:gd name="connsiteX6" fmla="*/ 2578893 w 8529637"/>
              <a:gd name="connsiteY6" fmla="*/ 301583 h 1941471"/>
              <a:gd name="connsiteX7" fmla="*/ 2762797 w 8529637"/>
              <a:gd name="connsiteY7" fmla="*/ 323013 h 1941471"/>
              <a:gd name="connsiteX8" fmla="*/ 2936081 w 8529637"/>
              <a:gd name="connsiteY8" fmla="*/ 298408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85798 w 8529637"/>
              <a:gd name="connsiteY3" fmla="*/ 132866 h 1941471"/>
              <a:gd name="connsiteX4" fmla="*/ 1763557 w 8529637"/>
              <a:gd name="connsiteY4" fmla="*/ 48741 h 1941471"/>
              <a:gd name="connsiteX5" fmla="*/ 2323425 w 8529637"/>
              <a:gd name="connsiteY5" fmla="*/ 290471 h 1941471"/>
              <a:gd name="connsiteX6" fmla="*/ 2578893 w 8529637"/>
              <a:gd name="connsiteY6" fmla="*/ 301583 h 1941471"/>
              <a:gd name="connsiteX7" fmla="*/ 2762797 w 8529637"/>
              <a:gd name="connsiteY7" fmla="*/ 323013 h 1941471"/>
              <a:gd name="connsiteX8" fmla="*/ 2936081 w 8529637"/>
              <a:gd name="connsiteY8" fmla="*/ 298408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323425 w 8529637"/>
              <a:gd name="connsiteY5" fmla="*/ 290471 h 1941471"/>
              <a:gd name="connsiteX6" fmla="*/ 2578893 w 8529637"/>
              <a:gd name="connsiteY6" fmla="*/ 301583 h 1941471"/>
              <a:gd name="connsiteX7" fmla="*/ 2762797 w 8529637"/>
              <a:gd name="connsiteY7" fmla="*/ 323013 h 1941471"/>
              <a:gd name="connsiteX8" fmla="*/ 2936081 w 8529637"/>
              <a:gd name="connsiteY8" fmla="*/ 298408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313092 w 8529637"/>
              <a:gd name="connsiteY5" fmla="*/ 89511 h 1941471"/>
              <a:gd name="connsiteX6" fmla="*/ 2578893 w 8529637"/>
              <a:gd name="connsiteY6" fmla="*/ 301583 h 1941471"/>
              <a:gd name="connsiteX7" fmla="*/ 2762797 w 8529637"/>
              <a:gd name="connsiteY7" fmla="*/ 323013 h 1941471"/>
              <a:gd name="connsiteX8" fmla="*/ 2936081 w 8529637"/>
              <a:gd name="connsiteY8" fmla="*/ 298408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313092 w 8529637"/>
              <a:gd name="connsiteY5" fmla="*/ 89511 h 1941471"/>
              <a:gd name="connsiteX6" fmla="*/ 2656400 w 8529637"/>
              <a:gd name="connsiteY6" fmla="*/ 161784 h 1941471"/>
              <a:gd name="connsiteX7" fmla="*/ 2762797 w 8529637"/>
              <a:gd name="connsiteY7" fmla="*/ 323013 h 1941471"/>
              <a:gd name="connsiteX8" fmla="*/ 2936081 w 8529637"/>
              <a:gd name="connsiteY8" fmla="*/ 298408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313092 w 8529637"/>
              <a:gd name="connsiteY5" fmla="*/ 89511 h 1941471"/>
              <a:gd name="connsiteX6" fmla="*/ 2656400 w 8529637"/>
              <a:gd name="connsiteY6" fmla="*/ 161784 h 1941471"/>
              <a:gd name="connsiteX7" fmla="*/ 2835136 w 8529637"/>
              <a:gd name="connsiteY7" fmla="*/ 148266 h 1941471"/>
              <a:gd name="connsiteX8" fmla="*/ 2936081 w 8529637"/>
              <a:gd name="connsiteY8" fmla="*/ 298408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313092 w 8529637"/>
              <a:gd name="connsiteY5" fmla="*/ 89511 h 1941471"/>
              <a:gd name="connsiteX6" fmla="*/ 2656400 w 8529637"/>
              <a:gd name="connsiteY6" fmla="*/ 161784 h 1941471"/>
              <a:gd name="connsiteX7" fmla="*/ 2835136 w 8529637"/>
              <a:gd name="connsiteY7" fmla="*/ 148266 h 1941471"/>
              <a:gd name="connsiteX8" fmla="*/ 3060092 w 8529637"/>
              <a:gd name="connsiteY8" fmla="*/ 141135 h 1941471"/>
              <a:gd name="connsiteX9" fmla="*/ 3214687 w 8529637"/>
              <a:gd name="connsiteY9" fmla="*/ 255546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313092 w 8529637"/>
              <a:gd name="connsiteY5" fmla="*/ 89511 h 1941471"/>
              <a:gd name="connsiteX6" fmla="*/ 2656400 w 8529637"/>
              <a:gd name="connsiteY6" fmla="*/ 161784 h 1941471"/>
              <a:gd name="connsiteX7" fmla="*/ 2835136 w 8529637"/>
              <a:gd name="connsiteY7" fmla="*/ 148266 h 1941471"/>
              <a:gd name="connsiteX8" fmla="*/ 3060092 w 8529637"/>
              <a:gd name="connsiteY8" fmla="*/ 141135 h 1941471"/>
              <a:gd name="connsiteX9" fmla="*/ 3219855 w 8529637"/>
              <a:gd name="connsiteY9" fmla="*/ 102642 h 1941471"/>
              <a:gd name="connsiteX10" fmla="*/ 3544185 w 8529637"/>
              <a:gd name="connsiteY10" fmla="*/ 287825 h 1941471"/>
              <a:gd name="connsiteX11" fmla="*/ 3883544 w 8529637"/>
              <a:gd name="connsiteY11" fmla="*/ 245227 h 1941471"/>
              <a:gd name="connsiteX12" fmla="*/ 4421981 w 8529637"/>
              <a:gd name="connsiteY12" fmla="*/ 231205 h 1941471"/>
              <a:gd name="connsiteX13" fmla="*/ 4699701 w 8529637"/>
              <a:gd name="connsiteY13" fmla="*/ 232263 h 1941471"/>
              <a:gd name="connsiteX14" fmla="*/ 4984569 w 8529637"/>
              <a:gd name="connsiteY14" fmla="*/ 270096 h 1941471"/>
              <a:gd name="connsiteX15" fmla="*/ 5294403 w 8529637"/>
              <a:gd name="connsiteY15" fmla="*/ 289677 h 1941471"/>
              <a:gd name="connsiteX16" fmla="*/ 5611452 w 8529637"/>
              <a:gd name="connsiteY16" fmla="*/ 409270 h 1941471"/>
              <a:gd name="connsiteX17" fmla="*/ 5879306 w 8529637"/>
              <a:gd name="connsiteY17" fmla="*/ 334127 h 1941471"/>
              <a:gd name="connsiteX18" fmla="*/ 6193631 w 8529637"/>
              <a:gd name="connsiteY18" fmla="*/ 405564 h 1941471"/>
              <a:gd name="connsiteX19" fmla="*/ 6465093 w 8529637"/>
              <a:gd name="connsiteY19" fmla="*/ 426996 h 1941471"/>
              <a:gd name="connsiteX20" fmla="*/ 6792821 w 8529637"/>
              <a:gd name="connsiteY20" fmla="*/ 484674 h 1941471"/>
              <a:gd name="connsiteX21" fmla="*/ 7045509 w 8529637"/>
              <a:gd name="connsiteY21" fmla="*/ 552673 h 1941471"/>
              <a:gd name="connsiteX22" fmla="*/ 7964461 w 8529637"/>
              <a:gd name="connsiteY22" fmla="*/ 474090 h 1941471"/>
              <a:gd name="connsiteX23" fmla="*/ 8278721 w 8529637"/>
              <a:gd name="connsiteY23" fmla="*/ 501080 h 1941471"/>
              <a:gd name="connsiteX24" fmla="*/ 8529637 w 8529637"/>
              <a:gd name="connsiteY24" fmla="*/ 547647 h 1941471"/>
              <a:gd name="connsiteX25" fmla="*/ 8522493 w 8529637"/>
              <a:gd name="connsiteY25" fmla="*/ 1941471 h 1941471"/>
              <a:gd name="connsiteX26" fmla="*/ 0 w 8529637"/>
              <a:gd name="connsiteY26" fmla="*/ 1934327 h 1941471"/>
              <a:gd name="connsiteX27" fmla="*/ 7865 w 8529637"/>
              <a:gd name="connsiteY27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44185 w 8529637"/>
              <a:gd name="connsiteY11" fmla="*/ 287825 h 1941471"/>
              <a:gd name="connsiteX12" fmla="*/ 3883544 w 8529637"/>
              <a:gd name="connsiteY12" fmla="*/ 245227 h 1941471"/>
              <a:gd name="connsiteX13" fmla="*/ 4421981 w 8529637"/>
              <a:gd name="connsiteY13" fmla="*/ 231205 h 1941471"/>
              <a:gd name="connsiteX14" fmla="*/ 4699701 w 8529637"/>
              <a:gd name="connsiteY14" fmla="*/ 232263 h 1941471"/>
              <a:gd name="connsiteX15" fmla="*/ 4984569 w 8529637"/>
              <a:gd name="connsiteY15" fmla="*/ 270096 h 1941471"/>
              <a:gd name="connsiteX16" fmla="*/ 5294403 w 8529637"/>
              <a:gd name="connsiteY16" fmla="*/ 289677 h 1941471"/>
              <a:gd name="connsiteX17" fmla="*/ 5611452 w 8529637"/>
              <a:gd name="connsiteY17" fmla="*/ 409270 h 1941471"/>
              <a:gd name="connsiteX18" fmla="*/ 5879306 w 8529637"/>
              <a:gd name="connsiteY18" fmla="*/ 334127 h 1941471"/>
              <a:gd name="connsiteX19" fmla="*/ 6193631 w 8529637"/>
              <a:gd name="connsiteY19" fmla="*/ 405564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83544 w 8529637"/>
              <a:gd name="connsiteY12" fmla="*/ 245227 h 1941471"/>
              <a:gd name="connsiteX13" fmla="*/ 4421981 w 8529637"/>
              <a:gd name="connsiteY13" fmla="*/ 231205 h 1941471"/>
              <a:gd name="connsiteX14" fmla="*/ 4699701 w 8529637"/>
              <a:gd name="connsiteY14" fmla="*/ 232263 h 1941471"/>
              <a:gd name="connsiteX15" fmla="*/ 4984569 w 8529637"/>
              <a:gd name="connsiteY15" fmla="*/ 270096 h 1941471"/>
              <a:gd name="connsiteX16" fmla="*/ 5294403 w 8529637"/>
              <a:gd name="connsiteY16" fmla="*/ 289677 h 1941471"/>
              <a:gd name="connsiteX17" fmla="*/ 5611452 w 8529637"/>
              <a:gd name="connsiteY17" fmla="*/ 409270 h 1941471"/>
              <a:gd name="connsiteX18" fmla="*/ 5879306 w 8529637"/>
              <a:gd name="connsiteY18" fmla="*/ 334127 h 1941471"/>
              <a:gd name="connsiteX19" fmla="*/ 6193631 w 8529637"/>
              <a:gd name="connsiteY19" fmla="*/ 405564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21981 w 8529637"/>
              <a:gd name="connsiteY13" fmla="*/ 231205 h 1941471"/>
              <a:gd name="connsiteX14" fmla="*/ 4699701 w 8529637"/>
              <a:gd name="connsiteY14" fmla="*/ 232263 h 1941471"/>
              <a:gd name="connsiteX15" fmla="*/ 4984569 w 8529637"/>
              <a:gd name="connsiteY15" fmla="*/ 270096 h 1941471"/>
              <a:gd name="connsiteX16" fmla="*/ 5294403 w 8529637"/>
              <a:gd name="connsiteY16" fmla="*/ 289677 h 1941471"/>
              <a:gd name="connsiteX17" fmla="*/ 5611452 w 8529637"/>
              <a:gd name="connsiteY17" fmla="*/ 409270 h 1941471"/>
              <a:gd name="connsiteX18" fmla="*/ 5879306 w 8529637"/>
              <a:gd name="connsiteY18" fmla="*/ 334127 h 1941471"/>
              <a:gd name="connsiteX19" fmla="*/ 6193631 w 8529637"/>
              <a:gd name="connsiteY19" fmla="*/ 405564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699701 w 8529637"/>
              <a:gd name="connsiteY14" fmla="*/ 232263 h 1941471"/>
              <a:gd name="connsiteX15" fmla="*/ 4984569 w 8529637"/>
              <a:gd name="connsiteY15" fmla="*/ 270096 h 1941471"/>
              <a:gd name="connsiteX16" fmla="*/ 5294403 w 8529637"/>
              <a:gd name="connsiteY16" fmla="*/ 289677 h 1941471"/>
              <a:gd name="connsiteX17" fmla="*/ 5611452 w 8529637"/>
              <a:gd name="connsiteY17" fmla="*/ 409270 h 1941471"/>
              <a:gd name="connsiteX18" fmla="*/ 5879306 w 8529637"/>
              <a:gd name="connsiteY18" fmla="*/ 334127 h 1941471"/>
              <a:gd name="connsiteX19" fmla="*/ 6193631 w 8529637"/>
              <a:gd name="connsiteY19" fmla="*/ 405564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4569 w 8529637"/>
              <a:gd name="connsiteY15" fmla="*/ 270096 h 1941471"/>
              <a:gd name="connsiteX16" fmla="*/ 5294403 w 8529637"/>
              <a:gd name="connsiteY16" fmla="*/ 289677 h 1941471"/>
              <a:gd name="connsiteX17" fmla="*/ 5611452 w 8529637"/>
              <a:gd name="connsiteY17" fmla="*/ 409270 h 1941471"/>
              <a:gd name="connsiteX18" fmla="*/ 5879306 w 8529637"/>
              <a:gd name="connsiteY18" fmla="*/ 334127 h 1941471"/>
              <a:gd name="connsiteX19" fmla="*/ 6193631 w 8529637"/>
              <a:gd name="connsiteY19" fmla="*/ 405564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294403 w 8529637"/>
              <a:gd name="connsiteY16" fmla="*/ 289677 h 1941471"/>
              <a:gd name="connsiteX17" fmla="*/ 5611452 w 8529637"/>
              <a:gd name="connsiteY17" fmla="*/ 409270 h 1941471"/>
              <a:gd name="connsiteX18" fmla="*/ 5879306 w 8529637"/>
              <a:gd name="connsiteY18" fmla="*/ 334127 h 1941471"/>
              <a:gd name="connsiteX19" fmla="*/ 6193631 w 8529637"/>
              <a:gd name="connsiteY19" fmla="*/ 405564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11452 w 8529637"/>
              <a:gd name="connsiteY17" fmla="*/ 409270 h 1941471"/>
              <a:gd name="connsiteX18" fmla="*/ 5879306 w 8529637"/>
              <a:gd name="connsiteY18" fmla="*/ 334127 h 1941471"/>
              <a:gd name="connsiteX19" fmla="*/ 6193631 w 8529637"/>
              <a:gd name="connsiteY19" fmla="*/ 405564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83057 h 1941471"/>
              <a:gd name="connsiteX18" fmla="*/ 5879306 w 8529637"/>
              <a:gd name="connsiteY18" fmla="*/ 334127 h 1941471"/>
              <a:gd name="connsiteX19" fmla="*/ 6193631 w 8529637"/>
              <a:gd name="connsiteY19" fmla="*/ 405564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83057 h 1941471"/>
              <a:gd name="connsiteX18" fmla="*/ 5889641 w 8529637"/>
              <a:gd name="connsiteY18" fmla="*/ 303546 h 1941471"/>
              <a:gd name="connsiteX19" fmla="*/ 6193631 w 8529637"/>
              <a:gd name="connsiteY19" fmla="*/ 405564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83057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465093 w 8529637"/>
              <a:gd name="connsiteY20" fmla="*/ 4269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83057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92821 w 8529637"/>
              <a:gd name="connsiteY21" fmla="*/ 484674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83057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45509 w 8529637"/>
              <a:gd name="connsiteY22" fmla="*/ 552673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83057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8506 h 1941471"/>
              <a:gd name="connsiteX23" fmla="*/ 7964461 w 8529637"/>
              <a:gd name="connsiteY23" fmla="*/ 474090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83057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8506 h 1941471"/>
              <a:gd name="connsiteX23" fmla="*/ 7943792 w 8529637"/>
              <a:gd name="connsiteY23" fmla="*/ 343029 h 1941471"/>
              <a:gd name="connsiteX24" fmla="*/ 8278721 w 8529637"/>
              <a:gd name="connsiteY24" fmla="*/ 501080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83057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8506 h 1941471"/>
              <a:gd name="connsiteX23" fmla="*/ 7943792 w 8529637"/>
              <a:gd name="connsiteY23" fmla="*/ 343029 h 1941471"/>
              <a:gd name="connsiteX24" fmla="*/ 8258053 w 8529637"/>
              <a:gd name="connsiteY24" fmla="*/ 422443 h 1941471"/>
              <a:gd name="connsiteX25" fmla="*/ 8529637 w 8529637"/>
              <a:gd name="connsiteY25" fmla="*/ 547647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83057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8506 h 1941471"/>
              <a:gd name="connsiteX23" fmla="*/ 7943792 w 8529637"/>
              <a:gd name="connsiteY23" fmla="*/ 343029 h 1941471"/>
              <a:gd name="connsiteX24" fmla="*/ 8258053 w 8529637"/>
              <a:gd name="connsiteY24" fmla="*/ 422443 h 1941471"/>
              <a:gd name="connsiteX25" fmla="*/ 8529637 w 8529637"/>
              <a:gd name="connsiteY25" fmla="*/ 490854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8506 h 1941471"/>
              <a:gd name="connsiteX23" fmla="*/ 7943792 w 8529637"/>
              <a:gd name="connsiteY23" fmla="*/ 343029 h 1941471"/>
              <a:gd name="connsiteX24" fmla="*/ 8258053 w 8529637"/>
              <a:gd name="connsiteY24" fmla="*/ 422443 h 1941471"/>
              <a:gd name="connsiteX25" fmla="*/ 8529637 w 8529637"/>
              <a:gd name="connsiteY25" fmla="*/ 490854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201299 w 8529637"/>
              <a:gd name="connsiteY3" fmla="*/ 14597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8506 h 1941471"/>
              <a:gd name="connsiteX23" fmla="*/ 7943792 w 8529637"/>
              <a:gd name="connsiteY23" fmla="*/ 343029 h 1941471"/>
              <a:gd name="connsiteX24" fmla="*/ 8258053 w 8529637"/>
              <a:gd name="connsiteY24" fmla="*/ 422443 h 1941471"/>
              <a:gd name="connsiteX25" fmla="*/ 8529637 w 8529637"/>
              <a:gd name="connsiteY25" fmla="*/ 467554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8506 h 1941471"/>
              <a:gd name="connsiteX23" fmla="*/ 7943792 w 8529637"/>
              <a:gd name="connsiteY23" fmla="*/ 343029 h 1941471"/>
              <a:gd name="connsiteX24" fmla="*/ 8258053 w 8529637"/>
              <a:gd name="connsiteY24" fmla="*/ 422443 h 1941471"/>
              <a:gd name="connsiteX25" fmla="*/ 8529637 w 8529637"/>
              <a:gd name="connsiteY25" fmla="*/ 467554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2680 h 1941471"/>
              <a:gd name="connsiteX23" fmla="*/ 7943792 w 8529637"/>
              <a:gd name="connsiteY23" fmla="*/ 343029 h 1941471"/>
              <a:gd name="connsiteX24" fmla="*/ 8258053 w 8529637"/>
              <a:gd name="connsiteY24" fmla="*/ 422443 h 1941471"/>
              <a:gd name="connsiteX25" fmla="*/ 8529637 w 8529637"/>
              <a:gd name="connsiteY25" fmla="*/ 467554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2680 h 1941471"/>
              <a:gd name="connsiteX23" fmla="*/ 7943792 w 8529637"/>
              <a:gd name="connsiteY23" fmla="*/ 343029 h 1941471"/>
              <a:gd name="connsiteX24" fmla="*/ 8258053 w 8529637"/>
              <a:gd name="connsiteY24" fmla="*/ 422443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2680 h 1941471"/>
              <a:gd name="connsiteX23" fmla="*/ 7943792 w 8529637"/>
              <a:gd name="connsiteY23" fmla="*/ 343029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7055843 w 8529637"/>
              <a:gd name="connsiteY22" fmla="*/ 402680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761818 w 8529637"/>
              <a:gd name="connsiteY21" fmla="*/ 296821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506430 w 8529637"/>
              <a:gd name="connsiteY20" fmla="*/ 357096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93632 w 8529637"/>
              <a:gd name="connsiteY19" fmla="*/ 374983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124786 w 8529637"/>
              <a:gd name="connsiteY19" fmla="*/ 343233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889641 w 8529637"/>
              <a:gd name="connsiteY18" fmla="*/ 303546 h 1941471"/>
              <a:gd name="connsiteX19" fmla="*/ 6005869 w 8529637"/>
              <a:gd name="connsiteY19" fmla="*/ 380274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606285 w 8529637"/>
              <a:gd name="connsiteY17" fmla="*/ 374319 h 1941471"/>
              <a:gd name="connsiteX18" fmla="*/ 5714396 w 8529637"/>
              <a:gd name="connsiteY18" fmla="*/ 255921 h 1941471"/>
              <a:gd name="connsiteX19" fmla="*/ 6005869 w 8529637"/>
              <a:gd name="connsiteY19" fmla="*/ 380274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304738 w 8529637"/>
              <a:gd name="connsiteY16" fmla="*/ 232884 h 1941471"/>
              <a:gd name="connsiteX17" fmla="*/ 5374711 w 8529637"/>
              <a:gd name="connsiteY17" fmla="*/ 369027 h 1941471"/>
              <a:gd name="connsiteX18" fmla="*/ 5714396 w 8529637"/>
              <a:gd name="connsiteY18" fmla="*/ 255921 h 1941471"/>
              <a:gd name="connsiteX19" fmla="*/ 6005869 w 8529637"/>
              <a:gd name="connsiteY19" fmla="*/ 380274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714396 w 8529637"/>
              <a:gd name="connsiteY18" fmla="*/ 255921 h 1941471"/>
              <a:gd name="connsiteX19" fmla="*/ 6005869 w 8529637"/>
              <a:gd name="connsiteY19" fmla="*/ 380274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989736 w 8529637"/>
              <a:gd name="connsiteY15" fmla="*/ 252621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695621 w 8529637"/>
              <a:gd name="connsiteY18" fmla="*/ 277088 h 1941471"/>
              <a:gd name="connsiteX19" fmla="*/ 6005869 w 8529637"/>
              <a:gd name="connsiteY19" fmla="*/ 380274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720371 w 8529637"/>
              <a:gd name="connsiteY14" fmla="*/ 131783 h 1941471"/>
              <a:gd name="connsiteX15" fmla="*/ 4839525 w 8529637"/>
              <a:gd name="connsiteY15" fmla="*/ 247329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695621 w 8529637"/>
              <a:gd name="connsiteY18" fmla="*/ 277088 h 1941471"/>
              <a:gd name="connsiteX19" fmla="*/ 6005869 w 8529637"/>
              <a:gd name="connsiteY19" fmla="*/ 380274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60092 w 8529637"/>
              <a:gd name="connsiteY9" fmla="*/ 141135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570161 w 8529637"/>
              <a:gd name="connsiteY14" fmla="*/ 152949 h 1941471"/>
              <a:gd name="connsiteX15" fmla="*/ 4839525 w 8529637"/>
              <a:gd name="connsiteY15" fmla="*/ 247329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695621 w 8529637"/>
              <a:gd name="connsiteY18" fmla="*/ 277088 h 1941471"/>
              <a:gd name="connsiteX19" fmla="*/ 6005869 w 8529637"/>
              <a:gd name="connsiteY19" fmla="*/ 380274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53833 w 8529637"/>
              <a:gd name="connsiteY9" fmla="*/ 135843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570161 w 8529637"/>
              <a:gd name="connsiteY14" fmla="*/ 152949 h 1941471"/>
              <a:gd name="connsiteX15" fmla="*/ 4839525 w 8529637"/>
              <a:gd name="connsiteY15" fmla="*/ 247329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695621 w 8529637"/>
              <a:gd name="connsiteY18" fmla="*/ 277088 h 1941471"/>
              <a:gd name="connsiteX19" fmla="*/ 6005869 w 8529637"/>
              <a:gd name="connsiteY19" fmla="*/ 380274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36787 w 8529637"/>
              <a:gd name="connsiteY22" fmla="*/ 413264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53833 w 8529637"/>
              <a:gd name="connsiteY9" fmla="*/ 135843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570161 w 8529637"/>
              <a:gd name="connsiteY14" fmla="*/ 152949 h 1941471"/>
              <a:gd name="connsiteX15" fmla="*/ 4839525 w 8529637"/>
              <a:gd name="connsiteY15" fmla="*/ 247329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695621 w 8529637"/>
              <a:gd name="connsiteY18" fmla="*/ 277088 h 1941471"/>
              <a:gd name="connsiteX19" fmla="*/ 6005869 w 8529637"/>
              <a:gd name="connsiteY19" fmla="*/ 380274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49305 w 8529637"/>
              <a:gd name="connsiteY22" fmla="*/ 397389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53833 w 8529637"/>
              <a:gd name="connsiteY9" fmla="*/ 135843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406480 w 8529637"/>
              <a:gd name="connsiteY13" fmla="*/ 187518 h 1941471"/>
              <a:gd name="connsiteX14" fmla="*/ 4570161 w 8529637"/>
              <a:gd name="connsiteY14" fmla="*/ 152949 h 1941471"/>
              <a:gd name="connsiteX15" fmla="*/ 4839525 w 8529637"/>
              <a:gd name="connsiteY15" fmla="*/ 247329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695621 w 8529637"/>
              <a:gd name="connsiteY18" fmla="*/ 277088 h 1941471"/>
              <a:gd name="connsiteX19" fmla="*/ 6005870 w 8529637"/>
              <a:gd name="connsiteY19" fmla="*/ 374982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49305 w 8529637"/>
              <a:gd name="connsiteY22" fmla="*/ 397389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53833 w 8529637"/>
              <a:gd name="connsiteY9" fmla="*/ 135843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390322 w 8529637"/>
              <a:gd name="connsiteY13" fmla="*/ 180686 h 1941471"/>
              <a:gd name="connsiteX14" fmla="*/ 4570161 w 8529637"/>
              <a:gd name="connsiteY14" fmla="*/ 152949 h 1941471"/>
              <a:gd name="connsiteX15" fmla="*/ 4839525 w 8529637"/>
              <a:gd name="connsiteY15" fmla="*/ 247329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695621 w 8529637"/>
              <a:gd name="connsiteY18" fmla="*/ 277088 h 1941471"/>
              <a:gd name="connsiteX19" fmla="*/ 6005870 w 8529637"/>
              <a:gd name="connsiteY19" fmla="*/ 374982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49305 w 8529637"/>
              <a:gd name="connsiteY22" fmla="*/ 397389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53833 w 8529637"/>
              <a:gd name="connsiteY9" fmla="*/ 135843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390322 w 8529637"/>
              <a:gd name="connsiteY13" fmla="*/ 180686 h 1941471"/>
              <a:gd name="connsiteX14" fmla="*/ 4570161 w 8529637"/>
              <a:gd name="connsiteY14" fmla="*/ 152949 h 1941471"/>
              <a:gd name="connsiteX15" fmla="*/ 4839525 w 8529637"/>
              <a:gd name="connsiteY15" fmla="*/ 247329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695621 w 8529637"/>
              <a:gd name="connsiteY18" fmla="*/ 277088 h 1941471"/>
              <a:gd name="connsiteX19" fmla="*/ 6013950 w 8529637"/>
              <a:gd name="connsiteY19" fmla="*/ 368152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49305 w 8529637"/>
              <a:gd name="connsiteY22" fmla="*/ 397389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  <a:gd name="connsiteX0" fmla="*/ 7865 w 8529637"/>
              <a:gd name="connsiteY0" fmla="*/ 0 h 1941471"/>
              <a:gd name="connsiteX1" fmla="*/ 264692 w 8529637"/>
              <a:gd name="connsiteY1" fmla="*/ 26105 h 1941471"/>
              <a:gd name="connsiteX2" fmla="*/ 583386 w 8529637"/>
              <a:gd name="connsiteY2" fmla="*/ 98064 h 1941471"/>
              <a:gd name="connsiteX3" fmla="*/ 1194410 w 8529637"/>
              <a:gd name="connsiteY3" fmla="*/ 134322 h 1941471"/>
              <a:gd name="connsiteX4" fmla="*/ 1763557 w 8529637"/>
              <a:gd name="connsiteY4" fmla="*/ 48741 h 1941471"/>
              <a:gd name="connsiteX5" fmla="*/ 2039357 w 8529637"/>
              <a:gd name="connsiteY5" fmla="*/ 87173 h 1941471"/>
              <a:gd name="connsiteX6" fmla="*/ 2313092 w 8529637"/>
              <a:gd name="connsiteY6" fmla="*/ 89511 h 1941471"/>
              <a:gd name="connsiteX7" fmla="*/ 2656400 w 8529637"/>
              <a:gd name="connsiteY7" fmla="*/ 161784 h 1941471"/>
              <a:gd name="connsiteX8" fmla="*/ 2835136 w 8529637"/>
              <a:gd name="connsiteY8" fmla="*/ 148266 h 1941471"/>
              <a:gd name="connsiteX9" fmla="*/ 3053833 w 8529637"/>
              <a:gd name="connsiteY9" fmla="*/ 122181 h 1941471"/>
              <a:gd name="connsiteX10" fmla="*/ 3219855 w 8529637"/>
              <a:gd name="connsiteY10" fmla="*/ 102642 h 1941471"/>
              <a:gd name="connsiteX11" fmla="*/ 3533851 w 8529637"/>
              <a:gd name="connsiteY11" fmla="*/ 156764 h 1941471"/>
              <a:gd name="connsiteX12" fmla="*/ 3899046 w 8529637"/>
              <a:gd name="connsiteY12" fmla="*/ 144747 h 1941471"/>
              <a:gd name="connsiteX13" fmla="*/ 4390322 w 8529637"/>
              <a:gd name="connsiteY13" fmla="*/ 180686 h 1941471"/>
              <a:gd name="connsiteX14" fmla="*/ 4570161 w 8529637"/>
              <a:gd name="connsiteY14" fmla="*/ 152949 h 1941471"/>
              <a:gd name="connsiteX15" fmla="*/ 4839525 w 8529637"/>
              <a:gd name="connsiteY15" fmla="*/ 247329 h 1941471"/>
              <a:gd name="connsiteX16" fmla="*/ 5154528 w 8529637"/>
              <a:gd name="connsiteY16" fmla="*/ 232884 h 1941471"/>
              <a:gd name="connsiteX17" fmla="*/ 5374711 w 8529637"/>
              <a:gd name="connsiteY17" fmla="*/ 369027 h 1941471"/>
              <a:gd name="connsiteX18" fmla="*/ 5695621 w 8529637"/>
              <a:gd name="connsiteY18" fmla="*/ 277088 h 1941471"/>
              <a:gd name="connsiteX19" fmla="*/ 6013950 w 8529637"/>
              <a:gd name="connsiteY19" fmla="*/ 368152 h 1941471"/>
              <a:gd name="connsiteX20" fmla="*/ 6356219 w 8529637"/>
              <a:gd name="connsiteY20" fmla="*/ 335930 h 1941471"/>
              <a:gd name="connsiteX21" fmla="*/ 6549020 w 8529637"/>
              <a:gd name="connsiteY21" fmla="*/ 307405 h 1941471"/>
              <a:gd name="connsiteX22" fmla="*/ 6849305 w 8529637"/>
              <a:gd name="connsiteY22" fmla="*/ 397389 h 1941471"/>
              <a:gd name="connsiteX23" fmla="*/ 7605819 w 8529637"/>
              <a:gd name="connsiteY23" fmla="*/ 337738 h 1941471"/>
              <a:gd name="connsiteX24" fmla="*/ 8251794 w 8529637"/>
              <a:gd name="connsiteY24" fmla="*/ 464776 h 1941471"/>
              <a:gd name="connsiteX25" fmla="*/ 8529637 w 8529637"/>
              <a:gd name="connsiteY25" fmla="*/ 583971 h 1941471"/>
              <a:gd name="connsiteX26" fmla="*/ 8522493 w 8529637"/>
              <a:gd name="connsiteY26" fmla="*/ 1941471 h 1941471"/>
              <a:gd name="connsiteX27" fmla="*/ 0 w 8529637"/>
              <a:gd name="connsiteY27" fmla="*/ 1934327 h 1941471"/>
              <a:gd name="connsiteX28" fmla="*/ 7865 w 8529637"/>
              <a:gd name="connsiteY28" fmla="*/ 0 h 19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529637" h="1941471">
                <a:moveTo>
                  <a:pt x="7865" y="0"/>
                </a:moveTo>
                <a:lnTo>
                  <a:pt x="264692" y="26105"/>
                </a:lnTo>
                <a:lnTo>
                  <a:pt x="583386" y="98064"/>
                </a:lnTo>
                <a:lnTo>
                  <a:pt x="1194410" y="134322"/>
                </a:lnTo>
                <a:lnTo>
                  <a:pt x="1763557" y="48741"/>
                </a:lnTo>
                <a:cubicBezTo>
                  <a:pt x="1848601" y="51358"/>
                  <a:pt x="1954313" y="84556"/>
                  <a:pt x="2039357" y="87173"/>
                </a:cubicBezTo>
                <a:lnTo>
                  <a:pt x="2313092" y="89511"/>
                </a:lnTo>
                <a:lnTo>
                  <a:pt x="2656400" y="161784"/>
                </a:lnTo>
                <a:lnTo>
                  <a:pt x="2835136" y="148266"/>
                </a:lnTo>
                <a:lnTo>
                  <a:pt x="3053833" y="122181"/>
                </a:lnTo>
                <a:lnTo>
                  <a:pt x="3219855" y="102642"/>
                </a:lnTo>
                <a:lnTo>
                  <a:pt x="3533851" y="156764"/>
                </a:lnTo>
                <a:lnTo>
                  <a:pt x="3899046" y="144747"/>
                </a:lnTo>
                <a:lnTo>
                  <a:pt x="4390322" y="180686"/>
                </a:lnTo>
                <a:lnTo>
                  <a:pt x="4570161" y="152949"/>
                </a:lnTo>
                <a:lnTo>
                  <a:pt x="4839525" y="247329"/>
                </a:lnTo>
                <a:lnTo>
                  <a:pt x="5154528" y="232884"/>
                </a:lnTo>
                <a:lnTo>
                  <a:pt x="5374711" y="369027"/>
                </a:lnTo>
                <a:lnTo>
                  <a:pt x="5695621" y="277088"/>
                </a:lnTo>
                <a:lnTo>
                  <a:pt x="6013950" y="368152"/>
                </a:lnTo>
                <a:lnTo>
                  <a:pt x="6356219" y="335930"/>
                </a:lnTo>
                <a:lnTo>
                  <a:pt x="6549020" y="307405"/>
                </a:lnTo>
                <a:lnTo>
                  <a:pt x="6849305" y="397389"/>
                </a:lnTo>
                <a:lnTo>
                  <a:pt x="7605819" y="337738"/>
                </a:lnTo>
                <a:lnTo>
                  <a:pt x="8251794" y="464776"/>
                </a:lnTo>
                <a:cubicBezTo>
                  <a:pt x="8337519" y="483826"/>
                  <a:pt x="8443912" y="564921"/>
                  <a:pt x="8529637" y="583971"/>
                </a:cubicBezTo>
                <a:cubicBezTo>
                  <a:pt x="8527256" y="1069746"/>
                  <a:pt x="8524874" y="1455696"/>
                  <a:pt x="8522493" y="1941471"/>
                </a:cubicBezTo>
                <a:lnTo>
                  <a:pt x="0" y="1934327"/>
                </a:lnTo>
                <a:cubicBezTo>
                  <a:pt x="2622" y="1289551"/>
                  <a:pt x="5243" y="644776"/>
                  <a:pt x="7865" y="0"/>
                </a:cubicBez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43400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>
            <a:extLst>
              <a:ext uri="{FF2B5EF4-FFF2-40B4-BE49-F238E27FC236}">
                <a16:creationId xmlns:a16="http://schemas.microsoft.com/office/drawing/2014/main" id="{01490FE8-5E88-475B-BF06-D4571CF8F4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195" y="2496256"/>
            <a:ext cx="9724873" cy="3966972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1"/>
                </a:solidFill>
              </a:rPr>
              <a:t>Energetická bilance ČR 2020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B881FB-2EA6-4756-8654-30FA5E4AE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871" y="1368706"/>
            <a:ext cx="10758073" cy="4351338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cs-CZ" sz="2400" b="1" dirty="0">
                <a:solidFill>
                  <a:srgbClr val="0067A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Celková spotřeba energie ČR (2020: - 6,1 % meziročně)</a:t>
            </a:r>
          </a:p>
          <a:p>
            <a:pPr>
              <a:spcBef>
                <a:spcPts val="0"/>
              </a:spcBef>
            </a:pPr>
            <a:r>
              <a:rPr lang="cs-CZ" sz="1800" b="0" dirty="0">
                <a:solidFill>
                  <a:schemeClr val="accent3">
                    <a:lumMod val="25000"/>
                  </a:schemeClr>
                </a:solidFill>
              </a:rPr>
              <a:t>podíl fosilií 		</a:t>
            </a:r>
            <a:r>
              <a:rPr lang="cs-CZ" sz="1800" dirty="0">
                <a:solidFill>
                  <a:srgbClr val="FF0000"/>
                </a:solidFill>
              </a:rPr>
              <a:t>68 % (2019 bylo 71 %)</a:t>
            </a:r>
          </a:p>
          <a:p>
            <a:pPr>
              <a:spcBef>
                <a:spcPts val="0"/>
              </a:spcBef>
            </a:pPr>
            <a:r>
              <a:rPr lang="cs-CZ" sz="1800" b="0" dirty="0">
                <a:solidFill>
                  <a:schemeClr val="accent3">
                    <a:lumMod val="25000"/>
                  </a:schemeClr>
                </a:solidFill>
              </a:rPr>
              <a:t>podíl fosilií s jádrem 	</a:t>
            </a:r>
            <a:r>
              <a:rPr lang="cs-CZ" sz="1800" b="0" dirty="0">
                <a:solidFill>
                  <a:srgbClr val="FF0000"/>
                </a:solidFill>
              </a:rPr>
              <a:t>87 % (2019 bylo 88 %)</a:t>
            </a:r>
            <a:br>
              <a:rPr lang="cs-CZ" sz="1800" dirty="0">
                <a:solidFill>
                  <a:srgbClr val="C00000"/>
                </a:solidFill>
              </a:rPr>
            </a:br>
            <a:r>
              <a:rPr lang="cs-CZ" sz="1800" dirty="0">
                <a:solidFill>
                  <a:schemeClr val="accent3">
                    <a:lumMod val="25000"/>
                  </a:schemeClr>
                </a:solidFill>
              </a:rPr>
              <a:t>				</a:t>
            </a:r>
            <a:endParaRPr lang="en-GB" sz="1600" b="0" dirty="0"/>
          </a:p>
        </p:txBody>
      </p:sp>
      <p:sp>
        <p:nvSpPr>
          <p:cNvPr id="2" name="Řečová bublina: obdélníkový bublinový popisek 1">
            <a:extLst>
              <a:ext uri="{FF2B5EF4-FFF2-40B4-BE49-F238E27FC236}">
                <a16:creationId xmlns:a16="http://schemas.microsoft.com/office/drawing/2014/main" id="{BA6340CC-9E3E-4F29-98AA-62C2A7431575}"/>
              </a:ext>
            </a:extLst>
          </p:cNvPr>
          <p:cNvSpPr/>
          <p:nvPr/>
        </p:nvSpPr>
        <p:spPr>
          <a:xfrm>
            <a:off x="10886063" y="4120794"/>
            <a:ext cx="1080131" cy="749237"/>
          </a:xfrm>
          <a:prstGeom prst="wedgeRectCallout">
            <a:avLst>
              <a:gd name="adj1" fmla="val -73567"/>
              <a:gd name="adj2" fmla="val 6450"/>
            </a:avLst>
          </a:prstGeom>
          <a:solidFill>
            <a:schemeClr val="bg2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>
                <a:solidFill>
                  <a:srgbClr val="FF0000"/>
                </a:solidFill>
              </a:rPr>
              <a:t>fosilní energie</a:t>
            </a:r>
          </a:p>
        </p:txBody>
      </p:sp>
      <p:sp>
        <p:nvSpPr>
          <p:cNvPr id="7" name="Volný tvar: obrazec 6">
            <a:extLst>
              <a:ext uri="{FF2B5EF4-FFF2-40B4-BE49-F238E27FC236}">
                <a16:creationId xmlns:a16="http://schemas.microsoft.com/office/drawing/2014/main" id="{F714F2B0-F13F-4DD9-AAF8-C351CA0AA539}"/>
              </a:ext>
            </a:extLst>
          </p:cNvPr>
          <p:cNvSpPr/>
          <p:nvPr/>
        </p:nvSpPr>
        <p:spPr>
          <a:xfrm>
            <a:off x="1814555" y="3356629"/>
            <a:ext cx="8776511" cy="2243813"/>
          </a:xfrm>
          <a:custGeom>
            <a:avLst/>
            <a:gdLst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58025 w 8529637"/>
              <a:gd name="connsiteY21" fmla="*/ 350043 h 1828800"/>
              <a:gd name="connsiteX22" fmla="*/ 7908131 w 8529637"/>
              <a:gd name="connsiteY22" fmla="*/ 271462 h 1828800"/>
              <a:gd name="connsiteX23" fmla="*/ 8272462 w 8529637"/>
              <a:gd name="connsiteY23" fmla="*/ 314325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58025 w 8529637"/>
              <a:gd name="connsiteY21" fmla="*/ 350043 h 1828800"/>
              <a:gd name="connsiteX22" fmla="*/ 7908131 w 8529637"/>
              <a:gd name="connsiteY22" fmla="*/ 27146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58025 w 8529637"/>
              <a:gd name="connsiteY21" fmla="*/ 35004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86562 w 8529637"/>
              <a:gd name="connsiteY20" fmla="*/ 271462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72050 w 8529637"/>
              <a:gd name="connsiteY14" fmla="*/ 178593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85837 w 8529637"/>
              <a:gd name="connsiteY2" fmla="*/ 114300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57162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86412 w 8529637"/>
              <a:gd name="connsiteY16" fmla="*/ 307181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92821 w 8529637"/>
              <a:gd name="connsiteY20" fmla="*/ 282045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86012 w 8529637"/>
              <a:gd name="connsiteY5" fmla="*/ 114300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74044 w 8529637"/>
              <a:gd name="connsiteY20" fmla="*/ 297920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79753 w 8529637"/>
              <a:gd name="connsiteY5" fmla="*/ 135467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3443 w 8529637"/>
              <a:gd name="connsiteY13" fmla="*/ 114300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74044 w 8529637"/>
              <a:gd name="connsiteY20" fmla="*/ 297920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0 h 1828800"/>
              <a:gd name="connsiteX1" fmla="*/ 671512 w 8529637"/>
              <a:gd name="connsiteY1" fmla="*/ 135731 h 1828800"/>
              <a:gd name="connsiteX2" fmla="*/ 935768 w 8529637"/>
              <a:gd name="connsiteY2" fmla="*/ 124883 h 1828800"/>
              <a:gd name="connsiteX3" fmla="*/ 1235868 w 8529637"/>
              <a:gd name="connsiteY3" fmla="*/ 157162 h 1828800"/>
              <a:gd name="connsiteX4" fmla="*/ 1807368 w 8529637"/>
              <a:gd name="connsiteY4" fmla="*/ 71437 h 1828800"/>
              <a:gd name="connsiteX5" fmla="*/ 2379753 w 8529637"/>
              <a:gd name="connsiteY5" fmla="*/ 135467 h 1828800"/>
              <a:gd name="connsiteX6" fmla="*/ 2578893 w 8529637"/>
              <a:gd name="connsiteY6" fmla="*/ 173037 h 1828800"/>
              <a:gd name="connsiteX7" fmla="*/ 2800350 w 8529637"/>
              <a:gd name="connsiteY7" fmla="*/ 178593 h 1828800"/>
              <a:gd name="connsiteX8" fmla="*/ 2936081 w 8529637"/>
              <a:gd name="connsiteY8" fmla="*/ 185737 h 1828800"/>
              <a:gd name="connsiteX9" fmla="*/ 3214687 w 8529637"/>
              <a:gd name="connsiteY9" fmla="*/ 142875 h 1828800"/>
              <a:gd name="connsiteX10" fmla="*/ 3550443 w 8529637"/>
              <a:gd name="connsiteY10" fmla="*/ 185737 h 1828800"/>
              <a:gd name="connsiteX11" fmla="*/ 3864768 w 8529637"/>
              <a:gd name="connsiteY11" fmla="*/ 164306 h 1828800"/>
              <a:gd name="connsiteX12" fmla="*/ 4421981 w 8529637"/>
              <a:gd name="connsiteY12" fmla="*/ 171450 h 1828800"/>
              <a:gd name="connsiteX13" fmla="*/ 4699701 w 8529637"/>
              <a:gd name="connsiteY13" fmla="*/ 130175 h 1828800"/>
              <a:gd name="connsiteX14" fmla="*/ 4990827 w 8529637"/>
              <a:gd name="connsiteY14" fmla="*/ 194468 h 1828800"/>
              <a:gd name="connsiteX15" fmla="*/ 5300662 w 8529637"/>
              <a:gd name="connsiteY15" fmla="*/ 192881 h 1828800"/>
              <a:gd name="connsiteX16" fmla="*/ 5598930 w 8529637"/>
              <a:gd name="connsiteY16" fmla="*/ 323056 h 1828800"/>
              <a:gd name="connsiteX17" fmla="*/ 5879306 w 8529637"/>
              <a:gd name="connsiteY17" fmla="*/ 221456 h 1828800"/>
              <a:gd name="connsiteX18" fmla="*/ 6193631 w 8529637"/>
              <a:gd name="connsiteY18" fmla="*/ 292893 h 1828800"/>
              <a:gd name="connsiteX19" fmla="*/ 6465093 w 8529637"/>
              <a:gd name="connsiteY19" fmla="*/ 314325 h 1828800"/>
              <a:gd name="connsiteX20" fmla="*/ 6774044 w 8529637"/>
              <a:gd name="connsiteY20" fmla="*/ 297920 h 1828800"/>
              <a:gd name="connsiteX21" fmla="*/ 7076802 w 8529637"/>
              <a:gd name="connsiteY21" fmla="*/ 381793 h 1828800"/>
              <a:gd name="connsiteX22" fmla="*/ 7951943 w 8529637"/>
              <a:gd name="connsiteY22" fmla="*/ 303212 h 1828800"/>
              <a:gd name="connsiteX23" fmla="*/ 8272462 w 8529637"/>
              <a:gd name="connsiteY23" fmla="*/ 335492 h 1828800"/>
              <a:gd name="connsiteX24" fmla="*/ 8529637 w 8529637"/>
              <a:gd name="connsiteY24" fmla="*/ 371475 h 1828800"/>
              <a:gd name="connsiteX25" fmla="*/ 8522493 w 8529637"/>
              <a:gd name="connsiteY25" fmla="*/ 1828800 h 1828800"/>
              <a:gd name="connsiteX26" fmla="*/ 0 w 8529637"/>
              <a:gd name="connsiteY26" fmla="*/ 1821656 h 1828800"/>
              <a:gd name="connsiteX27" fmla="*/ 0 w 8529637"/>
              <a:gd name="connsiteY27" fmla="*/ 0 h 1828800"/>
              <a:gd name="connsiteX0" fmla="*/ 0 w 8529637"/>
              <a:gd name="connsiteY0" fmla="*/ 108479 h 1757363"/>
              <a:gd name="connsiteX1" fmla="*/ 671512 w 8529637"/>
              <a:gd name="connsiteY1" fmla="*/ 64294 h 1757363"/>
              <a:gd name="connsiteX2" fmla="*/ 935768 w 8529637"/>
              <a:gd name="connsiteY2" fmla="*/ 53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627700 w 8529637"/>
              <a:gd name="connsiteY1" fmla="*/ 180710 h 1757363"/>
              <a:gd name="connsiteX2" fmla="*/ 935768 w 8529637"/>
              <a:gd name="connsiteY2" fmla="*/ 53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264692 w 8529637"/>
              <a:gd name="connsiteY1" fmla="*/ 101335 h 1757363"/>
              <a:gd name="connsiteX2" fmla="*/ 935768 w 8529637"/>
              <a:gd name="connsiteY2" fmla="*/ 53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264692 w 8529637"/>
              <a:gd name="connsiteY1" fmla="*/ 101335 h 1757363"/>
              <a:gd name="connsiteX2" fmla="*/ 604054 w 8529637"/>
              <a:gd name="connsiteY2" fmla="*/ 180446 h 1757363"/>
              <a:gd name="connsiteX3" fmla="*/ 1235868 w 8529637"/>
              <a:gd name="connsiteY3" fmla="*/ 85725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108479 h 1757363"/>
              <a:gd name="connsiteX1" fmla="*/ 264692 w 8529637"/>
              <a:gd name="connsiteY1" fmla="*/ 101335 h 1757363"/>
              <a:gd name="connsiteX2" fmla="*/ 604054 w 8529637"/>
              <a:gd name="connsiteY2" fmla="*/ 180446 h 1757363"/>
              <a:gd name="connsiteX3" fmla="*/ 1185798 w 8529637"/>
              <a:gd name="connsiteY3" fmla="*/ 202142 h 1757363"/>
              <a:gd name="connsiteX4" fmla="*/ 1807368 w 8529637"/>
              <a:gd name="connsiteY4" fmla="*/ 0 h 1757363"/>
              <a:gd name="connsiteX5" fmla="*/ 2379753 w 8529637"/>
              <a:gd name="connsiteY5" fmla="*/ 64030 h 1757363"/>
              <a:gd name="connsiteX6" fmla="*/ 2578893 w 8529637"/>
              <a:gd name="connsiteY6" fmla="*/ 101600 h 1757363"/>
              <a:gd name="connsiteX7" fmla="*/ 2800350 w 8529637"/>
              <a:gd name="connsiteY7" fmla="*/ 107156 h 1757363"/>
              <a:gd name="connsiteX8" fmla="*/ 2936081 w 8529637"/>
              <a:gd name="connsiteY8" fmla="*/ 114300 h 1757363"/>
              <a:gd name="connsiteX9" fmla="*/ 3214687 w 8529637"/>
              <a:gd name="connsiteY9" fmla="*/ 71438 h 1757363"/>
              <a:gd name="connsiteX10" fmla="*/ 3550443 w 8529637"/>
              <a:gd name="connsiteY10" fmla="*/ 114300 h 1757363"/>
              <a:gd name="connsiteX11" fmla="*/ 3864768 w 8529637"/>
              <a:gd name="connsiteY11" fmla="*/ 92869 h 1757363"/>
              <a:gd name="connsiteX12" fmla="*/ 4421981 w 8529637"/>
              <a:gd name="connsiteY12" fmla="*/ 100013 h 1757363"/>
              <a:gd name="connsiteX13" fmla="*/ 4699701 w 8529637"/>
              <a:gd name="connsiteY13" fmla="*/ 58738 h 1757363"/>
              <a:gd name="connsiteX14" fmla="*/ 4990827 w 8529637"/>
              <a:gd name="connsiteY14" fmla="*/ 123031 h 1757363"/>
              <a:gd name="connsiteX15" fmla="*/ 5300662 w 8529637"/>
              <a:gd name="connsiteY15" fmla="*/ 121444 h 1757363"/>
              <a:gd name="connsiteX16" fmla="*/ 5598930 w 8529637"/>
              <a:gd name="connsiteY16" fmla="*/ 251619 h 1757363"/>
              <a:gd name="connsiteX17" fmla="*/ 5879306 w 8529637"/>
              <a:gd name="connsiteY17" fmla="*/ 150019 h 1757363"/>
              <a:gd name="connsiteX18" fmla="*/ 6193631 w 8529637"/>
              <a:gd name="connsiteY18" fmla="*/ 221456 h 1757363"/>
              <a:gd name="connsiteX19" fmla="*/ 6465093 w 8529637"/>
              <a:gd name="connsiteY19" fmla="*/ 242888 h 1757363"/>
              <a:gd name="connsiteX20" fmla="*/ 6774044 w 8529637"/>
              <a:gd name="connsiteY20" fmla="*/ 226483 h 1757363"/>
              <a:gd name="connsiteX21" fmla="*/ 7076802 w 8529637"/>
              <a:gd name="connsiteY21" fmla="*/ 310356 h 1757363"/>
              <a:gd name="connsiteX22" fmla="*/ 7951943 w 8529637"/>
              <a:gd name="connsiteY22" fmla="*/ 231775 h 1757363"/>
              <a:gd name="connsiteX23" fmla="*/ 8272462 w 8529637"/>
              <a:gd name="connsiteY23" fmla="*/ 264055 h 1757363"/>
              <a:gd name="connsiteX24" fmla="*/ 8529637 w 8529637"/>
              <a:gd name="connsiteY24" fmla="*/ 300038 h 1757363"/>
              <a:gd name="connsiteX25" fmla="*/ 8522493 w 8529637"/>
              <a:gd name="connsiteY25" fmla="*/ 1757363 h 1757363"/>
              <a:gd name="connsiteX26" fmla="*/ 0 w 8529637"/>
              <a:gd name="connsiteY26" fmla="*/ 1750219 h 1757363"/>
              <a:gd name="connsiteX27" fmla="*/ 0 w 8529637"/>
              <a:gd name="connsiteY27" fmla="*/ 108479 h 1757363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79753 w 8529637"/>
              <a:gd name="connsiteY5" fmla="*/ 5292 h 1698625"/>
              <a:gd name="connsiteX6" fmla="*/ 2578893 w 8529637"/>
              <a:gd name="connsiteY6" fmla="*/ 42862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64768 w 8529637"/>
              <a:gd name="connsiteY11" fmla="*/ 3413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23425 w 8529637"/>
              <a:gd name="connsiteY5" fmla="*/ 47625 h 1698625"/>
              <a:gd name="connsiteX6" fmla="*/ 2578893 w 8529637"/>
              <a:gd name="connsiteY6" fmla="*/ 42862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64768 w 8529637"/>
              <a:gd name="connsiteY11" fmla="*/ 3413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23425 w 8529637"/>
              <a:gd name="connsiteY5" fmla="*/ 47625 h 1698625"/>
              <a:gd name="connsiteX6" fmla="*/ 2578893 w 8529637"/>
              <a:gd name="connsiteY6" fmla="*/ 58737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64768 w 8529637"/>
              <a:gd name="connsiteY11" fmla="*/ 3413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49741 h 1698625"/>
              <a:gd name="connsiteX1" fmla="*/ 264692 w 8529637"/>
              <a:gd name="connsiteY1" fmla="*/ 42597 h 1698625"/>
              <a:gd name="connsiteX2" fmla="*/ 604054 w 8529637"/>
              <a:gd name="connsiteY2" fmla="*/ 121708 h 1698625"/>
              <a:gd name="connsiteX3" fmla="*/ 1185798 w 8529637"/>
              <a:gd name="connsiteY3" fmla="*/ 143404 h 1698625"/>
              <a:gd name="connsiteX4" fmla="*/ 1763557 w 8529637"/>
              <a:gd name="connsiteY4" fmla="*/ 41804 h 1698625"/>
              <a:gd name="connsiteX5" fmla="*/ 2323425 w 8529637"/>
              <a:gd name="connsiteY5" fmla="*/ 47625 h 1698625"/>
              <a:gd name="connsiteX6" fmla="*/ 2578893 w 8529637"/>
              <a:gd name="connsiteY6" fmla="*/ 58737 h 1698625"/>
              <a:gd name="connsiteX7" fmla="*/ 2800350 w 8529637"/>
              <a:gd name="connsiteY7" fmla="*/ 48418 h 1698625"/>
              <a:gd name="connsiteX8" fmla="*/ 2936081 w 8529637"/>
              <a:gd name="connsiteY8" fmla="*/ 55562 h 1698625"/>
              <a:gd name="connsiteX9" fmla="*/ 3214687 w 8529637"/>
              <a:gd name="connsiteY9" fmla="*/ 12700 h 1698625"/>
              <a:gd name="connsiteX10" fmla="*/ 3550443 w 8529637"/>
              <a:gd name="connsiteY10" fmla="*/ 55562 h 1698625"/>
              <a:gd name="connsiteX11" fmla="*/ 3883544 w 8529637"/>
              <a:gd name="connsiteY11" fmla="*/ 2381 h 1698625"/>
              <a:gd name="connsiteX12" fmla="*/ 4421981 w 8529637"/>
              <a:gd name="connsiteY12" fmla="*/ 41275 h 1698625"/>
              <a:gd name="connsiteX13" fmla="*/ 4699701 w 8529637"/>
              <a:gd name="connsiteY13" fmla="*/ 0 h 1698625"/>
              <a:gd name="connsiteX14" fmla="*/ 4990827 w 8529637"/>
              <a:gd name="connsiteY14" fmla="*/ 64293 h 1698625"/>
              <a:gd name="connsiteX15" fmla="*/ 5300662 w 8529637"/>
              <a:gd name="connsiteY15" fmla="*/ 62706 h 1698625"/>
              <a:gd name="connsiteX16" fmla="*/ 5598930 w 8529637"/>
              <a:gd name="connsiteY16" fmla="*/ 192881 h 1698625"/>
              <a:gd name="connsiteX17" fmla="*/ 5879306 w 8529637"/>
              <a:gd name="connsiteY17" fmla="*/ 91281 h 1698625"/>
              <a:gd name="connsiteX18" fmla="*/ 6193631 w 8529637"/>
              <a:gd name="connsiteY18" fmla="*/ 162718 h 1698625"/>
              <a:gd name="connsiteX19" fmla="*/ 6465093 w 8529637"/>
              <a:gd name="connsiteY19" fmla="*/ 184150 h 1698625"/>
              <a:gd name="connsiteX20" fmla="*/ 6774044 w 8529637"/>
              <a:gd name="connsiteY20" fmla="*/ 167745 h 1698625"/>
              <a:gd name="connsiteX21" fmla="*/ 7076802 w 8529637"/>
              <a:gd name="connsiteY21" fmla="*/ 251618 h 1698625"/>
              <a:gd name="connsiteX22" fmla="*/ 7951943 w 8529637"/>
              <a:gd name="connsiteY22" fmla="*/ 173037 h 1698625"/>
              <a:gd name="connsiteX23" fmla="*/ 8272462 w 8529637"/>
              <a:gd name="connsiteY23" fmla="*/ 205317 h 1698625"/>
              <a:gd name="connsiteX24" fmla="*/ 8529637 w 8529637"/>
              <a:gd name="connsiteY24" fmla="*/ 241300 h 1698625"/>
              <a:gd name="connsiteX25" fmla="*/ 8522493 w 8529637"/>
              <a:gd name="connsiteY25" fmla="*/ 1698625 h 1698625"/>
              <a:gd name="connsiteX26" fmla="*/ 0 w 8529637"/>
              <a:gd name="connsiteY26" fmla="*/ 1691481 h 1698625"/>
              <a:gd name="connsiteX27" fmla="*/ 0 w 8529637"/>
              <a:gd name="connsiteY27" fmla="*/ 49741 h 1698625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90827 w 8529637"/>
              <a:gd name="connsiteY14" fmla="*/ 75934 h 1710266"/>
              <a:gd name="connsiteX15" fmla="*/ 5300662 w 8529637"/>
              <a:gd name="connsiteY15" fmla="*/ 74347 h 1710266"/>
              <a:gd name="connsiteX16" fmla="*/ 5598930 w 8529637"/>
              <a:gd name="connsiteY16" fmla="*/ 204522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0 w 8529637"/>
              <a:gd name="connsiteY16" fmla="*/ 204522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0 w 8529637"/>
              <a:gd name="connsiteY16" fmla="*/ 204522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74044 w 8529637"/>
              <a:gd name="connsiteY20" fmla="*/ 179386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76802 w 8529637"/>
              <a:gd name="connsiteY21" fmla="*/ 263259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51943 w 8529637"/>
              <a:gd name="connsiteY22" fmla="*/ 184678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2462 w 8529637"/>
              <a:gd name="connsiteY23" fmla="*/ 216958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252941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50443 w 8529637"/>
              <a:gd name="connsiteY10" fmla="*/ 67203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1 w 8529637"/>
              <a:gd name="connsiteY16" fmla="*/ 199231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2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300662 w 8529637"/>
              <a:gd name="connsiteY15" fmla="*/ 74347 h 1710266"/>
              <a:gd name="connsiteX16" fmla="*/ 5598933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800350 w 8529637"/>
              <a:gd name="connsiteY7" fmla="*/ 60059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598933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598933 w 8529637"/>
              <a:gd name="connsiteY16" fmla="*/ 193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573899 w 8529637"/>
              <a:gd name="connsiteY16" fmla="*/ 66940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1641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0 w 8529637"/>
              <a:gd name="connsiteY0" fmla="*/ 61382 h 1710266"/>
              <a:gd name="connsiteX1" fmla="*/ 264692 w 8529637"/>
              <a:gd name="connsiteY1" fmla="*/ 54238 h 1710266"/>
              <a:gd name="connsiteX2" fmla="*/ 604054 w 8529637"/>
              <a:gd name="connsiteY2" fmla="*/ 133349 h 1710266"/>
              <a:gd name="connsiteX3" fmla="*/ 1185798 w 8529637"/>
              <a:gd name="connsiteY3" fmla="*/ 155045 h 1710266"/>
              <a:gd name="connsiteX4" fmla="*/ 1763557 w 8529637"/>
              <a:gd name="connsiteY4" fmla="*/ 53445 h 1710266"/>
              <a:gd name="connsiteX5" fmla="*/ 2323425 w 8529637"/>
              <a:gd name="connsiteY5" fmla="*/ 59266 h 1710266"/>
              <a:gd name="connsiteX6" fmla="*/ 2578893 w 8529637"/>
              <a:gd name="connsiteY6" fmla="*/ 70378 h 1710266"/>
              <a:gd name="connsiteX7" fmla="*/ 2762797 w 8529637"/>
              <a:gd name="connsiteY7" fmla="*/ 91808 h 1710266"/>
              <a:gd name="connsiteX8" fmla="*/ 2936081 w 8529637"/>
              <a:gd name="connsiteY8" fmla="*/ 67203 h 1710266"/>
              <a:gd name="connsiteX9" fmla="*/ 3214687 w 8529637"/>
              <a:gd name="connsiteY9" fmla="*/ 24341 h 1710266"/>
              <a:gd name="connsiteX10" fmla="*/ 3544185 w 8529637"/>
              <a:gd name="connsiteY10" fmla="*/ 56620 h 1710266"/>
              <a:gd name="connsiteX11" fmla="*/ 3883544 w 8529637"/>
              <a:gd name="connsiteY11" fmla="*/ 14022 h 1710266"/>
              <a:gd name="connsiteX12" fmla="*/ 4421981 w 8529637"/>
              <a:gd name="connsiteY12" fmla="*/ 0 h 1710266"/>
              <a:gd name="connsiteX13" fmla="*/ 4699701 w 8529637"/>
              <a:gd name="connsiteY13" fmla="*/ 1058 h 1710266"/>
              <a:gd name="connsiteX14" fmla="*/ 4984569 w 8529637"/>
              <a:gd name="connsiteY14" fmla="*/ 38891 h 1710266"/>
              <a:gd name="connsiteX15" fmla="*/ 5294403 w 8529637"/>
              <a:gd name="connsiteY15" fmla="*/ 58472 h 1710266"/>
              <a:gd name="connsiteX16" fmla="*/ 5611452 w 8529637"/>
              <a:gd name="connsiteY16" fmla="*/ 178065 h 1710266"/>
              <a:gd name="connsiteX17" fmla="*/ 5879306 w 8529637"/>
              <a:gd name="connsiteY17" fmla="*/ 102922 h 1710266"/>
              <a:gd name="connsiteX18" fmla="*/ 6193631 w 8529637"/>
              <a:gd name="connsiteY18" fmla="*/ 174359 h 1710266"/>
              <a:gd name="connsiteX19" fmla="*/ 6465093 w 8529637"/>
              <a:gd name="connsiteY19" fmla="*/ 195791 h 1710266"/>
              <a:gd name="connsiteX20" fmla="*/ 6792821 w 8529637"/>
              <a:gd name="connsiteY20" fmla="*/ 253469 h 1710266"/>
              <a:gd name="connsiteX21" fmla="*/ 7045509 w 8529637"/>
              <a:gd name="connsiteY21" fmla="*/ 321468 h 1710266"/>
              <a:gd name="connsiteX22" fmla="*/ 7964461 w 8529637"/>
              <a:gd name="connsiteY22" fmla="*/ 242885 h 1710266"/>
              <a:gd name="connsiteX23" fmla="*/ 8278721 w 8529637"/>
              <a:gd name="connsiteY23" fmla="*/ 269875 h 1710266"/>
              <a:gd name="connsiteX24" fmla="*/ 8529637 w 8529637"/>
              <a:gd name="connsiteY24" fmla="*/ 316442 h 1710266"/>
              <a:gd name="connsiteX25" fmla="*/ 8522493 w 8529637"/>
              <a:gd name="connsiteY25" fmla="*/ 1710266 h 1710266"/>
              <a:gd name="connsiteX26" fmla="*/ 0 w 8529637"/>
              <a:gd name="connsiteY26" fmla="*/ 1703122 h 1710266"/>
              <a:gd name="connsiteX27" fmla="*/ 0 w 8529637"/>
              <a:gd name="connsiteY27" fmla="*/ 61382 h 1710266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04054 w 8529637"/>
              <a:gd name="connsiteY2" fmla="*/ 266954 h 1843871"/>
              <a:gd name="connsiteX3" fmla="*/ 1185798 w 8529637"/>
              <a:gd name="connsiteY3" fmla="*/ 288650 h 1843871"/>
              <a:gd name="connsiteX4" fmla="*/ 1763557 w 8529637"/>
              <a:gd name="connsiteY4" fmla="*/ 187050 h 1843871"/>
              <a:gd name="connsiteX5" fmla="*/ 2323425 w 8529637"/>
              <a:gd name="connsiteY5" fmla="*/ 192871 h 1843871"/>
              <a:gd name="connsiteX6" fmla="*/ 2578893 w 8529637"/>
              <a:gd name="connsiteY6" fmla="*/ 203983 h 1843871"/>
              <a:gd name="connsiteX7" fmla="*/ 2762797 w 8529637"/>
              <a:gd name="connsiteY7" fmla="*/ 225413 h 1843871"/>
              <a:gd name="connsiteX8" fmla="*/ 2936081 w 8529637"/>
              <a:gd name="connsiteY8" fmla="*/ 200808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04054 w 8529637"/>
              <a:gd name="connsiteY2" fmla="*/ 266954 h 1843871"/>
              <a:gd name="connsiteX3" fmla="*/ 1185798 w 8529637"/>
              <a:gd name="connsiteY3" fmla="*/ 288650 h 1843871"/>
              <a:gd name="connsiteX4" fmla="*/ 1763557 w 8529637"/>
              <a:gd name="connsiteY4" fmla="*/ 187050 h 1843871"/>
              <a:gd name="connsiteX5" fmla="*/ 2323425 w 8529637"/>
              <a:gd name="connsiteY5" fmla="*/ 192871 h 1843871"/>
              <a:gd name="connsiteX6" fmla="*/ 2578893 w 8529637"/>
              <a:gd name="connsiteY6" fmla="*/ 203983 h 1843871"/>
              <a:gd name="connsiteX7" fmla="*/ 2762797 w 8529637"/>
              <a:gd name="connsiteY7" fmla="*/ 225413 h 1843871"/>
              <a:gd name="connsiteX8" fmla="*/ 2936081 w 8529637"/>
              <a:gd name="connsiteY8" fmla="*/ 200808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85798 w 8529637"/>
              <a:gd name="connsiteY3" fmla="*/ 288650 h 1843871"/>
              <a:gd name="connsiteX4" fmla="*/ 1763557 w 8529637"/>
              <a:gd name="connsiteY4" fmla="*/ 187050 h 1843871"/>
              <a:gd name="connsiteX5" fmla="*/ 2323425 w 8529637"/>
              <a:gd name="connsiteY5" fmla="*/ 192871 h 1843871"/>
              <a:gd name="connsiteX6" fmla="*/ 2578893 w 8529637"/>
              <a:gd name="connsiteY6" fmla="*/ 203983 h 1843871"/>
              <a:gd name="connsiteX7" fmla="*/ 2762797 w 8529637"/>
              <a:gd name="connsiteY7" fmla="*/ 225413 h 1843871"/>
              <a:gd name="connsiteX8" fmla="*/ 2936081 w 8529637"/>
              <a:gd name="connsiteY8" fmla="*/ 200808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85798 w 8529637"/>
              <a:gd name="connsiteY3" fmla="*/ 288650 h 1843871"/>
              <a:gd name="connsiteX4" fmla="*/ 1763557 w 8529637"/>
              <a:gd name="connsiteY4" fmla="*/ 187050 h 1843871"/>
              <a:gd name="connsiteX5" fmla="*/ 2323425 w 8529637"/>
              <a:gd name="connsiteY5" fmla="*/ 192871 h 1843871"/>
              <a:gd name="connsiteX6" fmla="*/ 2578893 w 8529637"/>
              <a:gd name="connsiteY6" fmla="*/ 203983 h 1843871"/>
              <a:gd name="connsiteX7" fmla="*/ 2762797 w 8529637"/>
              <a:gd name="connsiteY7" fmla="*/ 225413 h 1843871"/>
              <a:gd name="connsiteX8" fmla="*/ 2936081 w 8529637"/>
              <a:gd name="connsiteY8" fmla="*/ 200808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63557 w 8529637"/>
              <a:gd name="connsiteY4" fmla="*/ 187050 h 1843871"/>
              <a:gd name="connsiteX5" fmla="*/ 2323425 w 8529637"/>
              <a:gd name="connsiteY5" fmla="*/ 192871 h 1843871"/>
              <a:gd name="connsiteX6" fmla="*/ 2578893 w 8529637"/>
              <a:gd name="connsiteY6" fmla="*/ 203983 h 1843871"/>
              <a:gd name="connsiteX7" fmla="*/ 2762797 w 8529637"/>
              <a:gd name="connsiteY7" fmla="*/ 225413 h 1843871"/>
              <a:gd name="connsiteX8" fmla="*/ 2936081 w 8529637"/>
              <a:gd name="connsiteY8" fmla="*/ 200808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323425 w 8529637"/>
              <a:gd name="connsiteY5" fmla="*/ 192871 h 1843871"/>
              <a:gd name="connsiteX6" fmla="*/ 2578893 w 8529637"/>
              <a:gd name="connsiteY6" fmla="*/ 203983 h 1843871"/>
              <a:gd name="connsiteX7" fmla="*/ 2762797 w 8529637"/>
              <a:gd name="connsiteY7" fmla="*/ 225413 h 1843871"/>
              <a:gd name="connsiteX8" fmla="*/ 2936081 w 8529637"/>
              <a:gd name="connsiteY8" fmla="*/ 200808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578893 w 8529637"/>
              <a:gd name="connsiteY6" fmla="*/ 203983 h 1843871"/>
              <a:gd name="connsiteX7" fmla="*/ 2762797 w 8529637"/>
              <a:gd name="connsiteY7" fmla="*/ 225413 h 1843871"/>
              <a:gd name="connsiteX8" fmla="*/ 2936081 w 8529637"/>
              <a:gd name="connsiteY8" fmla="*/ 200808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762797 w 8529637"/>
              <a:gd name="connsiteY7" fmla="*/ 225413 h 1843871"/>
              <a:gd name="connsiteX8" fmla="*/ 2936081 w 8529637"/>
              <a:gd name="connsiteY8" fmla="*/ 200808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36081 w 8529637"/>
              <a:gd name="connsiteY8" fmla="*/ 200808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14687 w 8529637"/>
              <a:gd name="connsiteY9" fmla="*/ 157946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544185 w 8529637"/>
              <a:gd name="connsiteY10" fmla="*/ 19022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883544 w 8529637"/>
              <a:gd name="connsiteY11" fmla="*/ 147627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21981 w 8529637"/>
              <a:gd name="connsiteY12" fmla="*/ 133605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699701 w 8529637"/>
              <a:gd name="connsiteY13" fmla="*/ 134663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4984569 w 8529637"/>
              <a:gd name="connsiteY14" fmla="*/ 172496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94403 w 8529637"/>
              <a:gd name="connsiteY15" fmla="*/ 19207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77528 w 8529637"/>
              <a:gd name="connsiteY15" fmla="*/ 339507 h 1843871"/>
              <a:gd name="connsiteX16" fmla="*/ 5611452 w 8529637"/>
              <a:gd name="connsiteY16" fmla="*/ 311670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77528 w 8529637"/>
              <a:gd name="connsiteY15" fmla="*/ 339507 h 1843871"/>
              <a:gd name="connsiteX16" fmla="*/ 5611452 w 8529637"/>
              <a:gd name="connsiteY16" fmla="*/ 482878 h 1843871"/>
              <a:gd name="connsiteX17" fmla="*/ 5879306 w 8529637"/>
              <a:gd name="connsiteY17" fmla="*/ 236527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77528 w 8529637"/>
              <a:gd name="connsiteY15" fmla="*/ 339507 h 1843871"/>
              <a:gd name="connsiteX16" fmla="*/ 5611452 w 8529637"/>
              <a:gd name="connsiteY16" fmla="*/ 482878 h 1843871"/>
              <a:gd name="connsiteX17" fmla="*/ 5884931 w 8529637"/>
              <a:gd name="connsiteY17" fmla="*/ 360178 h 1843871"/>
              <a:gd name="connsiteX18" fmla="*/ 6193631 w 8529637"/>
              <a:gd name="connsiteY18" fmla="*/ 307964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77528 w 8529637"/>
              <a:gd name="connsiteY15" fmla="*/ 339507 h 1843871"/>
              <a:gd name="connsiteX16" fmla="*/ 5611452 w 8529637"/>
              <a:gd name="connsiteY16" fmla="*/ 482878 h 1843871"/>
              <a:gd name="connsiteX17" fmla="*/ 5884931 w 8529637"/>
              <a:gd name="connsiteY17" fmla="*/ 360178 h 1843871"/>
              <a:gd name="connsiteX18" fmla="*/ 6182381 w 8529637"/>
              <a:gd name="connsiteY18" fmla="*/ 460149 h 1843871"/>
              <a:gd name="connsiteX19" fmla="*/ 6465093 w 8529637"/>
              <a:gd name="connsiteY19" fmla="*/ 329396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77528 w 8529637"/>
              <a:gd name="connsiteY15" fmla="*/ 339507 h 1843871"/>
              <a:gd name="connsiteX16" fmla="*/ 5611452 w 8529637"/>
              <a:gd name="connsiteY16" fmla="*/ 482878 h 1843871"/>
              <a:gd name="connsiteX17" fmla="*/ 5884931 w 8529637"/>
              <a:gd name="connsiteY17" fmla="*/ 360178 h 1843871"/>
              <a:gd name="connsiteX18" fmla="*/ 6182381 w 8529637"/>
              <a:gd name="connsiteY18" fmla="*/ 460149 h 1843871"/>
              <a:gd name="connsiteX19" fmla="*/ 6453844 w 8529637"/>
              <a:gd name="connsiteY19" fmla="*/ 505360 h 1843871"/>
              <a:gd name="connsiteX20" fmla="*/ 6792821 w 8529637"/>
              <a:gd name="connsiteY20" fmla="*/ 387074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77528 w 8529637"/>
              <a:gd name="connsiteY15" fmla="*/ 339507 h 1843871"/>
              <a:gd name="connsiteX16" fmla="*/ 5611452 w 8529637"/>
              <a:gd name="connsiteY16" fmla="*/ 482878 h 1843871"/>
              <a:gd name="connsiteX17" fmla="*/ 5884931 w 8529637"/>
              <a:gd name="connsiteY17" fmla="*/ 360178 h 1843871"/>
              <a:gd name="connsiteX18" fmla="*/ 6182381 w 8529637"/>
              <a:gd name="connsiteY18" fmla="*/ 460149 h 1843871"/>
              <a:gd name="connsiteX19" fmla="*/ 6453844 w 8529637"/>
              <a:gd name="connsiteY19" fmla="*/ 505360 h 1843871"/>
              <a:gd name="connsiteX20" fmla="*/ 6764696 w 8529637"/>
              <a:gd name="connsiteY20" fmla="*/ 515480 h 1843871"/>
              <a:gd name="connsiteX21" fmla="*/ 7045509 w 8529637"/>
              <a:gd name="connsiteY21" fmla="*/ 455073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77528 w 8529637"/>
              <a:gd name="connsiteY15" fmla="*/ 339507 h 1843871"/>
              <a:gd name="connsiteX16" fmla="*/ 5611452 w 8529637"/>
              <a:gd name="connsiteY16" fmla="*/ 482878 h 1843871"/>
              <a:gd name="connsiteX17" fmla="*/ 5884931 w 8529637"/>
              <a:gd name="connsiteY17" fmla="*/ 360178 h 1843871"/>
              <a:gd name="connsiteX18" fmla="*/ 6182381 w 8529637"/>
              <a:gd name="connsiteY18" fmla="*/ 460149 h 1843871"/>
              <a:gd name="connsiteX19" fmla="*/ 6453844 w 8529637"/>
              <a:gd name="connsiteY19" fmla="*/ 505360 h 1843871"/>
              <a:gd name="connsiteX20" fmla="*/ 6764696 w 8529637"/>
              <a:gd name="connsiteY20" fmla="*/ 515480 h 1843871"/>
              <a:gd name="connsiteX21" fmla="*/ 7079259 w 8529637"/>
              <a:gd name="connsiteY21" fmla="*/ 578724 h 1843871"/>
              <a:gd name="connsiteX22" fmla="*/ 7964461 w 8529637"/>
              <a:gd name="connsiteY22" fmla="*/ 376490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77528 w 8529637"/>
              <a:gd name="connsiteY15" fmla="*/ 339507 h 1843871"/>
              <a:gd name="connsiteX16" fmla="*/ 5611452 w 8529637"/>
              <a:gd name="connsiteY16" fmla="*/ 482878 h 1843871"/>
              <a:gd name="connsiteX17" fmla="*/ 5884931 w 8529637"/>
              <a:gd name="connsiteY17" fmla="*/ 360178 h 1843871"/>
              <a:gd name="connsiteX18" fmla="*/ 6182381 w 8529637"/>
              <a:gd name="connsiteY18" fmla="*/ 460149 h 1843871"/>
              <a:gd name="connsiteX19" fmla="*/ 6453844 w 8529637"/>
              <a:gd name="connsiteY19" fmla="*/ 505360 h 1843871"/>
              <a:gd name="connsiteX20" fmla="*/ 6764696 w 8529637"/>
              <a:gd name="connsiteY20" fmla="*/ 515480 h 1843871"/>
              <a:gd name="connsiteX21" fmla="*/ 7079259 w 8529637"/>
              <a:gd name="connsiteY21" fmla="*/ 578724 h 1843871"/>
              <a:gd name="connsiteX22" fmla="*/ 7621339 w 8529637"/>
              <a:gd name="connsiteY22" fmla="*/ 561966 h 1843871"/>
              <a:gd name="connsiteX23" fmla="*/ 8278721 w 8529637"/>
              <a:gd name="connsiteY23" fmla="*/ 403480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9637"/>
              <a:gd name="connsiteY0" fmla="*/ 0 h 1843871"/>
              <a:gd name="connsiteX1" fmla="*/ 264692 w 8529637"/>
              <a:gd name="connsiteY1" fmla="*/ 187843 h 1843871"/>
              <a:gd name="connsiteX2" fmla="*/ 615304 w 8529637"/>
              <a:gd name="connsiteY2" fmla="*/ 247930 h 1843871"/>
              <a:gd name="connsiteX3" fmla="*/ 1174549 w 8529637"/>
              <a:gd name="connsiteY3" fmla="*/ 383766 h 1843871"/>
              <a:gd name="connsiteX4" fmla="*/ 1797307 w 8529637"/>
              <a:gd name="connsiteY4" fmla="*/ 282166 h 1843871"/>
              <a:gd name="connsiteX5" fmla="*/ 2087177 w 8529637"/>
              <a:gd name="connsiteY5" fmla="*/ 278475 h 1843871"/>
              <a:gd name="connsiteX6" fmla="*/ 2365144 w 8529637"/>
              <a:gd name="connsiteY6" fmla="*/ 337146 h 1843871"/>
              <a:gd name="connsiteX7" fmla="*/ 2655923 w 8529637"/>
              <a:gd name="connsiteY7" fmla="*/ 463203 h 1843871"/>
              <a:gd name="connsiteX8" fmla="*/ 2913581 w 8529637"/>
              <a:gd name="connsiteY8" fmla="*/ 348237 h 1843871"/>
              <a:gd name="connsiteX9" fmla="*/ 3225937 w 8529637"/>
              <a:gd name="connsiteY9" fmla="*/ 310131 h 1843871"/>
              <a:gd name="connsiteX10" fmla="*/ 3499186 w 8529637"/>
              <a:gd name="connsiteY10" fmla="*/ 337655 h 1843871"/>
              <a:gd name="connsiteX11" fmla="*/ 3928544 w 8529637"/>
              <a:gd name="connsiteY11" fmla="*/ 304568 h 1843871"/>
              <a:gd name="connsiteX12" fmla="*/ 4416356 w 8529637"/>
              <a:gd name="connsiteY12" fmla="*/ 304813 h 1843871"/>
              <a:gd name="connsiteX13" fmla="*/ 4761575 w 8529637"/>
              <a:gd name="connsiteY13" fmla="*/ 286849 h 1843871"/>
              <a:gd name="connsiteX14" fmla="*/ 5029569 w 8529637"/>
              <a:gd name="connsiteY14" fmla="*/ 281879 h 1843871"/>
              <a:gd name="connsiteX15" fmla="*/ 5277528 w 8529637"/>
              <a:gd name="connsiteY15" fmla="*/ 339507 h 1843871"/>
              <a:gd name="connsiteX16" fmla="*/ 5611452 w 8529637"/>
              <a:gd name="connsiteY16" fmla="*/ 482878 h 1843871"/>
              <a:gd name="connsiteX17" fmla="*/ 5884931 w 8529637"/>
              <a:gd name="connsiteY17" fmla="*/ 360178 h 1843871"/>
              <a:gd name="connsiteX18" fmla="*/ 6182381 w 8529637"/>
              <a:gd name="connsiteY18" fmla="*/ 460149 h 1843871"/>
              <a:gd name="connsiteX19" fmla="*/ 6453844 w 8529637"/>
              <a:gd name="connsiteY19" fmla="*/ 505360 h 1843871"/>
              <a:gd name="connsiteX20" fmla="*/ 6764696 w 8529637"/>
              <a:gd name="connsiteY20" fmla="*/ 515480 h 1843871"/>
              <a:gd name="connsiteX21" fmla="*/ 7079259 w 8529637"/>
              <a:gd name="connsiteY21" fmla="*/ 578724 h 1843871"/>
              <a:gd name="connsiteX22" fmla="*/ 7621339 w 8529637"/>
              <a:gd name="connsiteY22" fmla="*/ 561966 h 1843871"/>
              <a:gd name="connsiteX23" fmla="*/ 8199972 w 8529637"/>
              <a:gd name="connsiteY23" fmla="*/ 517619 h 1843871"/>
              <a:gd name="connsiteX24" fmla="*/ 8529637 w 8529637"/>
              <a:gd name="connsiteY24" fmla="*/ 450047 h 1843871"/>
              <a:gd name="connsiteX25" fmla="*/ 8522493 w 8529637"/>
              <a:gd name="connsiteY25" fmla="*/ 1843871 h 1843871"/>
              <a:gd name="connsiteX26" fmla="*/ 0 w 8529637"/>
              <a:gd name="connsiteY26" fmla="*/ 1836727 h 1843871"/>
              <a:gd name="connsiteX27" fmla="*/ 5625 w 8529637"/>
              <a:gd name="connsiteY27" fmla="*/ 0 h 1843871"/>
              <a:gd name="connsiteX0" fmla="*/ 5625 w 8524012"/>
              <a:gd name="connsiteY0" fmla="*/ 0 h 1843871"/>
              <a:gd name="connsiteX1" fmla="*/ 264692 w 8524012"/>
              <a:gd name="connsiteY1" fmla="*/ 187843 h 1843871"/>
              <a:gd name="connsiteX2" fmla="*/ 615304 w 8524012"/>
              <a:gd name="connsiteY2" fmla="*/ 247930 h 1843871"/>
              <a:gd name="connsiteX3" fmla="*/ 1174549 w 8524012"/>
              <a:gd name="connsiteY3" fmla="*/ 383766 h 1843871"/>
              <a:gd name="connsiteX4" fmla="*/ 1797307 w 8524012"/>
              <a:gd name="connsiteY4" fmla="*/ 282166 h 1843871"/>
              <a:gd name="connsiteX5" fmla="*/ 2087177 w 8524012"/>
              <a:gd name="connsiteY5" fmla="*/ 278475 h 1843871"/>
              <a:gd name="connsiteX6" fmla="*/ 2365144 w 8524012"/>
              <a:gd name="connsiteY6" fmla="*/ 337146 h 1843871"/>
              <a:gd name="connsiteX7" fmla="*/ 2655923 w 8524012"/>
              <a:gd name="connsiteY7" fmla="*/ 463203 h 1843871"/>
              <a:gd name="connsiteX8" fmla="*/ 2913581 w 8524012"/>
              <a:gd name="connsiteY8" fmla="*/ 348237 h 1843871"/>
              <a:gd name="connsiteX9" fmla="*/ 3225937 w 8524012"/>
              <a:gd name="connsiteY9" fmla="*/ 310131 h 1843871"/>
              <a:gd name="connsiteX10" fmla="*/ 3499186 w 8524012"/>
              <a:gd name="connsiteY10" fmla="*/ 337655 h 1843871"/>
              <a:gd name="connsiteX11" fmla="*/ 3928544 w 8524012"/>
              <a:gd name="connsiteY11" fmla="*/ 304568 h 1843871"/>
              <a:gd name="connsiteX12" fmla="*/ 4416356 w 8524012"/>
              <a:gd name="connsiteY12" fmla="*/ 304813 h 1843871"/>
              <a:gd name="connsiteX13" fmla="*/ 4761575 w 8524012"/>
              <a:gd name="connsiteY13" fmla="*/ 286849 h 1843871"/>
              <a:gd name="connsiteX14" fmla="*/ 5029569 w 8524012"/>
              <a:gd name="connsiteY14" fmla="*/ 281879 h 1843871"/>
              <a:gd name="connsiteX15" fmla="*/ 5277528 w 8524012"/>
              <a:gd name="connsiteY15" fmla="*/ 339507 h 1843871"/>
              <a:gd name="connsiteX16" fmla="*/ 5611452 w 8524012"/>
              <a:gd name="connsiteY16" fmla="*/ 482878 h 1843871"/>
              <a:gd name="connsiteX17" fmla="*/ 5884931 w 8524012"/>
              <a:gd name="connsiteY17" fmla="*/ 360178 h 1843871"/>
              <a:gd name="connsiteX18" fmla="*/ 6182381 w 8524012"/>
              <a:gd name="connsiteY18" fmla="*/ 460149 h 1843871"/>
              <a:gd name="connsiteX19" fmla="*/ 6453844 w 8524012"/>
              <a:gd name="connsiteY19" fmla="*/ 505360 h 1843871"/>
              <a:gd name="connsiteX20" fmla="*/ 6764696 w 8524012"/>
              <a:gd name="connsiteY20" fmla="*/ 515480 h 1843871"/>
              <a:gd name="connsiteX21" fmla="*/ 7079259 w 8524012"/>
              <a:gd name="connsiteY21" fmla="*/ 578724 h 1843871"/>
              <a:gd name="connsiteX22" fmla="*/ 7621339 w 8524012"/>
              <a:gd name="connsiteY22" fmla="*/ 561966 h 1843871"/>
              <a:gd name="connsiteX23" fmla="*/ 8199972 w 8524012"/>
              <a:gd name="connsiteY23" fmla="*/ 517619 h 1843871"/>
              <a:gd name="connsiteX24" fmla="*/ 8524012 w 8524012"/>
              <a:gd name="connsiteY24" fmla="*/ 583209 h 1843871"/>
              <a:gd name="connsiteX25" fmla="*/ 8522493 w 8524012"/>
              <a:gd name="connsiteY25" fmla="*/ 1843871 h 1843871"/>
              <a:gd name="connsiteX26" fmla="*/ 0 w 8524012"/>
              <a:gd name="connsiteY26" fmla="*/ 1836727 h 1843871"/>
              <a:gd name="connsiteX27" fmla="*/ 5625 w 8524012"/>
              <a:gd name="connsiteY27" fmla="*/ 0 h 1843871"/>
              <a:gd name="connsiteX0" fmla="*/ 5625 w 8524012"/>
              <a:gd name="connsiteY0" fmla="*/ 0 h 1843871"/>
              <a:gd name="connsiteX1" fmla="*/ 264692 w 8524012"/>
              <a:gd name="connsiteY1" fmla="*/ 168820 h 1843871"/>
              <a:gd name="connsiteX2" fmla="*/ 615304 w 8524012"/>
              <a:gd name="connsiteY2" fmla="*/ 247930 h 1843871"/>
              <a:gd name="connsiteX3" fmla="*/ 1174549 w 8524012"/>
              <a:gd name="connsiteY3" fmla="*/ 383766 h 1843871"/>
              <a:gd name="connsiteX4" fmla="*/ 1797307 w 8524012"/>
              <a:gd name="connsiteY4" fmla="*/ 282166 h 1843871"/>
              <a:gd name="connsiteX5" fmla="*/ 2087177 w 8524012"/>
              <a:gd name="connsiteY5" fmla="*/ 278475 h 1843871"/>
              <a:gd name="connsiteX6" fmla="*/ 2365144 w 8524012"/>
              <a:gd name="connsiteY6" fmla="*/ 337146 h 1843871"/>
              <a:gd name="connsiteX7" fmla="*/ 2655923 w 8524012"/>
              <a:gd name="connsiteY7" fmla="*/ 463203 h 1843871"/>
              <a:gd name="connsiteX8" fmla="*/ 2913581 w 8524012"/>
              <a:gd name="connsiteY8" fmla="*/ 348237 h 1843871"/>
              <a:gd name="connsiteX9" fmla="*/ 3225937 w 8524012"/>
              <a:gd name="connsiteY9" fmla="*/ 310131 h 1843871"/>
              <a:gd name="connsiteX10" fmla="*/ 3499186 w 8524012"/>
              <a:gd name="connsiteY10" fmla="*/ 337655 h 1843871"/>
              <a:gd name="connsiteX11" fmla="*/ 3928544 w 8524012"/>
              <a:gd name="connsiteY11" fmla="*/ 304568 h 1843871"/>
              <a:gd name="connsiteX12" fmla="*/ 4416356 w 8524012"/>
              <a:gd name="connsiteY12" fmla="*/ 304813 h 1843871"/>
              <a:gd name="connsiteX13" fmla="*/ 4761575 w 8524012"/>
              <a:gd name="connsiteY13" fmla="*/ 286849 h 1843871"/>
              <a:gd name="connsiteX14" fmla="*/ 5029569 w 8524012"/>
              <a:gd name="connsiteY14" fmla="*/ 281879 h 1843871"/>
              <a:gd name="connsiteX15" fmla="*/ 5277528 w 8524012"/>
              <a:gd name="connsiteY15" fmla="*/ 339507 h 1843871"/>
              <a:gd name="connsiteX16" fmla="*/ 5611452 w 8524012"/>
              <a:gd name="connsiteY16" fmla="*/ 482878 h 1843871"/>
              <a:gd name="connsiteX17" fmla="*/ 5884931 w 8524012"/>
              <a:gd name="connsiteY17" fmla="*/ 360178 h 1843871"/>
              <a:gd name="connsiteX18" fmla="*/ 6182381 w 8524012"/>
              <a:gd name="connsiteY18" fmla="*/ 460149 h 1843871"/>
              <a:gd name="connsiteX19" fmla="*/ 6453844 w 8524012"/>
              <a:gd name="connsiteY19" fmla="*/ 505360 h 1843871"/>
              <a:gd name="connsiteX20" fmla="*/ 6764696 w 8524012"/>
              <a:gd name="connsiteY20" fmla="*/ 515480 h 1843871"/>
              <a:gd name="connsiteX21" fmla="*/ 7079259 w 8524012"/>
              <a:gd name="connsiteY21" fmla="*/ 578724 h 1843871"/>
              <a:gd name="connsiteX22" fmla="*/ 7621339 w 8524012"/>
              <a:gd name="connsiteY22" fmla="*/ 561966 h 1843871"/>
              <a:gd name="connsiteX23" fmla="*/ 8199972 w 8524012"/>
              <a:gd name="connsiteY23" fmla="*/ 517619 h 1843871"/>
              <a:gd name="connsiteX24" fmla="*/ 8524012 w 8524012"/>
              <a:gd name="connsiteY24" fmla="*/ 583209 h 1843871"/>
              <a:gd name="connsiteX25" fmla="*/ 8522493 w 8524012"/>
              <a:gd name="connsiteY25" fmla="*/ 1843871 h 1843871"/>
              <a:gd name="connsiteX26" fmla="*/ 0 w 8524012"/>
              <a:gd name="connsiteY26" fmla="*/ 1836727 h 1843871"/>
              <a:gd name="connsiteX27" fmla="*/ 5625 w 8524012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9569 w 8530270"/>
              <a:gd name="connsiteY14" fmla="*/ 281879 h 1843871"/>
              <a:gd name="connsiteX15" fmla="*/ 5277528 w 8530270"/>
              <a:gd name="connsiteY15" fmla="*/ 339507 h 1843871"/>
              <a:gd name="connsiteX16" fmla="*/ 5611452 w 8530270"/>
              <a:gd name="connsiteY16" fmla="*/ 482878 h 1843871"/>
              <a:gd name="connsiteX17" fmla="*/ 5884931 w 8530270"/>
              <a:gd name="connsiteY17" fmla="*/ 360178 h 1843871"/>
              <a:gd name="connsiteX18" fmla="*/ 6182381 w 8530270"/>
              <a:gd name="connsiteY18" fmla="*/ 460149 h 1843871"/>
              <a:gd name="connsiteX19" fmla="*/ 6453844 w 8530270"/>
              <a:gd name="connsiteY19" fmla="*/ 505360 h 1843871"/>
              <a:gd name="connsiteX20" fmla="*/ 6764696 w 8530270"/>
              <a:gd name="connsiteY20" fmla="*/ 515480 h 1843871"/>
              <a:gd name="connsiteX21" fmla="*/ 7079259 w 8530270"/>
              <a:gd name="connsiteY21" fmla="*/ 578724 h 1843871"/>
              <a:gd name="connsiteX22" fmla="*/ 7621339 w 8530270"/>
              <a:gd name="connsiteY22" fmla="*/ 561966 h 1843871"/>
              <a:gd name="connsiteX23" fmla="*/ 8199972 w 8530270"/>
              <a:gd name="connsiteY23" fmla="*/ 517619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9569 w 8530270"/>
              <a:gd name="connsiteY14" fmla="*/ 281879 h 1843871"/>
              <a:gd name="connsiteX15" fmla="*/ 5277528 w 8530270"/>
              <a:gd name="connsiteY15" fmla="*/ 339507 h 1843871"/>
              <a:gd name="connsiteX16" fmla="*/ 5611452 w 8530270"/>
              <a:gd name="connsiteY16" fmla="*/ 482878 h 1843871"/>
              <a:gd name="connsiteX17" fmla="*/ 5884931 w 8530270"/>
              <a:gd name="connsiteY17" fmla="*/ 360178 h 1843871"/>
              <a:gd name="connsiteX18" fmla="*/ 6182381 w 8530270"/>
              <a:gd name="connsiteY18" fmla="*/ 460149 h 1843871"/>
              <a:gd name="connsiteX19" fmla="*/ 6453844 w 8530270"/>
              <a:gd name="connsiteY19" fmla="*/ 505360 h 1843871"/>
              <a:gd name="connsiteX20" fmla="*/ 6764696 w 8530270"/>
              <a:gd name="connsiteY20" fmla="*/ 515480 h 1843871"/>
              <a:gd name="connsiteX21" fmla="*/ 7079259 w 8530270"/>
              <a:gd name="connsiteY21" fmla="*/ 578724 h 1843871"/>
              <a:gd name="connsiteX22" fmla="*/ 7621339 w 8530270"/>
              <a:gd name="connsiteY22" fmla="*/ 561966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9569 w 8530270"/>
              <a:gd name="connsiteY14" fmla="*/ 281879 h 1843871"/>
              <a:gd name="connsiteX15" fmla="*/ 5277528 w 8530270"/>
              <a:gd name="connsiteY15" fmla="*/ 339507 h 1843871"/>
              <a:gd name="connsiteX16" fmla="*/ 5611452 w 8530270"/>
              <a:gd name="connsiteY16" fmla="*/ 482878 h 1843871"/>
              <a:gd name="connsiteX17" fmla="*/ 5884931 w 8530270"/>
              <a:gd name="connsiteY17" fmla="*/ 360178 h 1843871"/>
              <a:gd name="connsiteX18" fmla="*/ 6182381 w 8530270"/>
              <a:gd name="connsiteY18" fmla="*/ 460149 h 1843871"/>
              <a:gd name="connsiteX19" fmla="*/ 6453844 w 8530270"/>
              <a:gd name="connsiteY19" fmla="*/ 505360 h 1843871"/>
              <a:gd name="connsiteX20" fmla="*/ 6764696 w 8530270"/>
              <a:gd name="connsiteY20" fmla="*/ 515480 h 1843871"/>
              <a:gd name="connsiteX21" fmla="*/ 7079259 w 8530270"/>
              <a:gd name="connsiteY21" fmla="*/ 578724 h 1843871"/>
              <a:gd name="connsiteX22" fmla="*/ 7621339 w 8530270"/>
              <a:gd name="connsiteY22" fmla="*/ 561966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9569 w 8530270"/>
              <a:gd name="connsiteY14" fmla="*/ 281879 h 1843871"/>
              <a:gd name="connsiteX15" fmla="*/ 5277528 w 8530270"/>
              <a:gd name="connsiteY15" fmla="*/ 339507 h 1843871"/>
              <a:gd name="connsiteX16" fmla="*/ 5611452 w 8530270"/>
              <a:gd name="connsiteY16" fmla="*/ 482878 h 1843871"/>
              <a:gd name="connsiteX17" fmla="*/ 5884931 w 8530270"/>
              <a:gd name="connsiteY17" fmla="*/ 360178 h 1843871"/>
              <a:gd name="connsiteX18" fmla="*/ 6182381 w 8530270"/>
              <a:gd name="connsiteY18" fmla="*/ 460149 h 1843871"/>
              <a:gd name="connsiteX19" fmla="*/ 6453844 w 8530270"/>
              <a:gd name="connsiteY19" fmla="*/ 505360 h 1843871"/>
              <a:gd name="connsiteX20" fmla="*/ 6764696 w 8530270"/>
              <a:gd name="connsiteY20" fmla="*/ 5154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9569 w 8530270"/>
              <a:gd name="connsiteY14" fmla="*/ 281879 h 1843871"/>
              <a:gd name="connsiteX15" fmla="*/ 5277528 w 8530270"/>
              <a:gd name="connsiteY15" fmla="*/ 339507 h 1843871"/>
              <a:gd name="connsiteX16" fmla="*/ 5611452 w 8530270"/>
              <a:gd name="connsiteY16" fmla="*/ 482878 h 1843871"/>
              <a:gd name="connsiteX17" fmla="*/ 5884931 w 8530270"/>
              <a:gd name="connsiteY17" fmla="*/ 360178 h 1843871"/>
              <a:gd name="connsiteX18" fmla="*/ 6182381 w 8530270"/>
              <a:gd name="connsiteY18" fmla="*/ 46014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9569 w 8530270"/>
              <a:gd name="connsiteY14" fmla="*/ 281879 h 1843871"/>
              <a:gd name="connsiteX15" fmla="*/ 5277528 w 8530270"/>
              <a:gd name="connsiteY15" fmla="*/ 339507 h 1843871"/>
              <a:gd name="connsiteX16" fmla="*/ 5611452 w 8530270"/>
              <a:gd name="connsiteY16" fmla="*/ 482878 h 1843871"/>
              <a:gd name="connsiteX17" fmla="*/ 5884931 w 8530270"/>
              <a:gd name="connsiteY17" fmla="*/ 360178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9569 w 8530270"/>
              <a:gd name="connsiteY14" fmla="*/ 281879 h 1843871"/>
              <a:gd name="connsiteX15" fmla="*/ 5277528 w 8530270"/>
              <a:gd name="connsiteY15" fmla="*/ 339507 h 1843871"/>
              <a:gd name="connsiteX16" fmla="*/ 5611452 w 8530270"/>
              <a:gd name="connsiteY16" fmla="*/ 482878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9569 w 8530270"/>
              <a:gd name="connsiteY14" fmla="*/ 281879 h 1843871"/>
              <a:gd name="connsiteX15" fmla="*/ 5277528 w 8530270"/>
              <a:gd name="connsiteY15" fmla="*/ 339507 h 1843871"/>
              <a:gd name="connsiteX16" fmla="*/ 5398654 w 8530270"/>
              <a:gd name="connsiteY16" fmla="*/ 509336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9569 w 8530270"/>
              <a:gd name="connsiteY14" fmla="*/ 281879 h 1843871"/>
              <a:gd name="connsiteX15" fmla="*/ 5177388 w 8530270"/>
              <a:gd name="connsiteY15" fmla="*/ 371257 h 1843871"/>
              <a:gd name="connsiteX16" fmla="*/ 5398654 w 8530270"/>
              <a:gd name="connsiteY16" fmla="*/ 509336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655923 w 8530270"/>
              <a:gd name="connsiteY7" fmla="*/ 463203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3310 w 8530270"/>
              <a:gd name="connsiteY14" fmla="*/ 340087 h 1843871"/>
              <a:gd name="connsiteX15" fmla="*/ 5177388 w 8530270"/>
              <a:gd name="connsiteY15" fmla="*/ 371257 h 1843871"/>
              <a:gd name="connsiteX16" fmla="*/ 5398654 w 8530270"/>
              <a:gd name="connsiteY16" fmla="*/ 509336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524489 w 8530270"/>
              <a:gd name="connsiteY7" fmla="*/ 473786 h 1843871"/>
              <a:gd name="connsiteX8" fmla="*/ 2913581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3310 w 8530270"/>
              <a:gd name="connsiteY14" fmla="*/ 340087 h 1843871"/>
              <a:gd name="connsiteX15" fmla="*/ 5177388 w 8530270"/>
              <a:gd name="connsiteY15" fmla="*/ 371257 h 1843871"/>
              <a:gd name="connsiteX16" fmla="*/ 5398654 w 8530270"/>
              <a:gd name="connsiteY16" fmla="*/ 509336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524489 w 8530270"/>
              <a:gd name="connsiteY7" fmla="*/ 473786 h 1843871"/>
              <a:gd name="connsiteX8" fmla="*/ 2844735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3310 w 8530270"/>
              <a:gd name="connsiteY14" fmla="*/ 340087 h 1843871"/>
              <a:gd name="connsiteX15" fmla="*/ 5177388 w 8530270"/>
              <a:gd name="connsiteY15" fmla="*/ 371257 h 1843871"/>
              <a:gd name="connsiteX16" fmla="*/ 5398654 w 8530270"/>
              <a:gd name="connsiteY16" fmla="*/ 509336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524489 w 8530270"/>
              <a:gd name="connsiteY7" fmla="*/ 473786 h 1843871"/>
              <a:gd name="connsiteX8" fmla="*/ 2844735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3310 w 8530270"/>
              <a:gd name="connsiteY14" fmla="*/ 340087 h 1843871"/>
              <a:gd name="connsiteX15" fmla="*/ 5177388 w 8530270"/>
              <a:gd name="connsiteY15" fmla="*/ 371257 h 1843871"/>
              <a:gd name="connsiteX16" fmla="*/ 5386137 w 8530270"/>
              <a:gd name="connsiteY16" fmla="*/ 488169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65144 w 8530270"/>
              <a:gd name="connsiteY6" fmla="*/ 337146 h 1843871"/>
              <a:gd name="connsiteX7" fmla="*/ 2543265 w 8530270"/>
              <a:gd name="connsiteY7" fmla="*/ 473786 h 1843871"/>
              <a:gd name="connsiteX8" fmla="*/ 2844735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3310 w 8530270"/>
              <a:gd name="connsiteY14" fmla="*/ 340087 h 1843871"/>
              <a:gd name="connsiteX15" fmla="*/ 5177388 w 8530270"/>
              <a:gd name="connsiteY15" fmla="*/ 371257 h 1843871"/>
              <a:gd name="connsiteX16" fmla="*/ 5386137 w 8530270"/>
              <a:gd name="connsiteY16" fmla="*/ 488169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40109 w 8530270"/>
              <a:gd name="connsiteY6" fmla="*/ 347729 h 1843871"/>
              <a:gd name="connsiteX7" fmla="*/ 2543265 w 8530270"/>
              <a:gd name="connsiteY7" fmla="*/ 473786 h 1843871"/>
              <a:gd name="connsiteX8" fmla="*/ 2844735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3310 w 8530270"/>
              <a:gd name="connsiteY14" fmla="*/ 340087 h 1843871"/>
              <a:gd name="connsiteX15" fmla="*/ 5177388 w 8530270"/>
              <a:gd name="connsiteY15" fmla="*/ 371257 h 1843871"/>
              <a:gd name="connsiteX16" fmla="*/ 5386137 w 8530270"/>
              <a:gd name="connsiteY16" fmla="*/ 488169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  <a:gd name="connsiteX0" fmla="*/ 5625 w 8530270"/>
              <a:gd name="connsiteY0" fmla="*/ 0 h 1843871"/>
              <a:gd name="connsiteX1" fmla="*/ 264692 w 8530270"/>
              <a:gd name="connsiteY1" fmla="*/ 168820 h 1843871"/>
              <a:gd name="connsiteX2" fmla="*/ 615304 w 8530270"/>
              <a:gd name="connsiteY2" fmla="*/ 247930 h 1843871"/>
              <a:gd name="connsiteX3" fmla="*/ 1174549 w 8530270"/>
              <a:gd name="connsiteY3" fmla="*/ 383766 h 1843871"/>
              <a:gd name="connsiteX4" fmla="*/ 1797307 w 8530270"/>
              <a:gd name="connsiteY4" fmla="*/ 282166 h 1843871"/>
              <a:gd name="connsiteX5" fmla="*/ 2087177 w 8530270"/>
              <a:gd name="connsiteY5" fmla="*/ 278475 h 1843871"/>
              <a:gd name="connsiteX6" fmla="*/ 2340109 w 8530270"/>
              <a:gd name="connsiteY6" fmla="*/ 347729 h 1843871"/>
              <a:gd name="connsiteX7" fmla="*/ 2543265 w 8530270"/>
              <a:gd name="connsiteY7" fmla="*/ 463203 h 1843871"/>
              <a:gd name="connsiteX8" fmla="*/ 2844735 w 8530270"/>
              <a:gd name="connsiteY8" fmla="*/ 348237 h 1843871"/>
              <a:gd name="connsiteX9" fmla="*/ 3225937 w 8530270"/>
              <a:gd name="connsiteY9" fmla="*/ 310131 h 1843871"/>
              <a:gd name="connsiteX10" fmla="*/ 3499186 w 8530270"/>
              <a:gd name="connsiteY10" fmla="*/ 337655 h 1843871"/>
              <a:gd name="connsiteX11" fmla="*/ 3928544 w 8530270"/>
              <a:gd name="connsiteY11" fmla="*/ 304568 h 1843871"/>
              <a:gd name="connsiteX12" fmla="*/ 4416356 w 8530270"/>
              <a:gd name="connsiteY12" fmla="*/ 304813 h 1843871"/>
              <a:gd name="connsiteX13" fmla="*/ 4761575 w 8530270"/>
              <a:gd name="connsiteY13" fmla="*/ 286849 h 1843871"/>
              <a:gd name="connsiteX14" fmla="*/ 5023310 w 8530270"/>
              <a:gd name="connsiteY14" fmla="*/ 340087 h 1843871"/>
              <a:gd name="connsiteX15" fmla="*/ 5177388 w 8530270"/>
              <a:gd name="connsiteY15" fmla="*/ 371257 h 1843871"/>
              <a:gd name="connsiteX16" fmla="*/ 5386137 w 8530270"/>
              <a:gd name="connsiteY16" fmla="*/ 488169 h 1843871"/>
              <a:gd name="connsiteX17" fmla="*/ 5684651 w 8530270"/>
              <a:gd name="connsiteY17" fmla="*/ 381344 h 1843871"/>
              <a:gd name="connsiteX18" fmla="*/ 6169864 w 8530270"/>
              <a:gd name="connsiteY18" fmla="*/ 491899 h 1843871"/>
              <a:gd name="connsiteX19" fmla="*/ 6453844 w 8530270"/>
              <a:gd name="connsiteY19" fmla="*/ 505360 h 1843871"/>
              <a:gd name="connsiteX20" fmla="*/ 6777214 w 8530270"/>
              <a:gd name="connsiteY20" fmla="*/ 578980 h 1843871"/>
              <a:gd name="connsiteX21" fmla="*/ 7079259 w 8530270"/>
              <a:gd name="connsiteY21" fmla="*/ 578724 h 1843871"/>
              <a:gd name="connsiteX22" fmla="*/ 7652633 w 8530270"/>
              <a:gd name="connsiteY22" fmla="*/ 519633 h 1843871"/>
              <a:gd name="connsiteX23" fmla="*/ 8218749 w 8530270"/>
              <a:gd name="connsiteY23" fmla="*/ 581118 h 1843871"/>
              <a:gd name="connsiteX24" fmla="*/ 8530270 w 8530270"/>
              <a:gd name="connsiteY24" fmla="*/ 715500 h 1843871"/>
              <a:gd name="connsiteX25" fmla="*/ 8522493 w 8530270"/>
              <a:gd name="connsiteY25" fmla="*/ 1843871 h 1843871"/>
              <a:gd name="connsiteX26" fmla="*/ 0 w 8530270"/>
              <a:gd name="connsiteY26" fmla="*/ 1836727 h 1843871"/>
              <a:gd name="connsiteX27" fmla="*/ 5625 w 8530270"/>
              <a:gd name="connsiteY27" fmla="*/ 0 h 184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530270" h="1843871">
                <a:moveTo>
                  <a:pt x="5625" y="0"/>
                </a:moveTo>
                <a:lnTo>
                  <a:pt x="264692" y="168820"/>
                </a:lnTo>
                <a:lnTo>
                  <a:pt x="615304" y="247930"/>
                </a:lnTo>
                <a:lnTo>
                  <a:pt x="1174549" y="383766"/>
                </a:lnTo>
                <a:lnTo>
                  <a:pt x="1797307" y="282166"/>
                </a:lnTo>
                <a:lnTo>
                  <a:pt x="2087177" y="278475"/>
                </a:lnTo>
                <a:lnTo>
                  <a:pt x="2340109" y="347729"/>
                </a:lnTo>
                <a:lnTo>
                  <a:pt x="2543265" y="463203"/>
                </a:lnTo>
                <a:lnTo>
                  <a:pt x="2844735" y="348237"/>
                </a:lnTo>
                <a:lnTo>
                  <a:pt x="3225937" y="310131"/>
                </a:lnTo>
                <a:lnTo>
                  <a:pt x="3499186" y="337655"/>
                </a:lnTo>
                <a:lnTo>
                  <a:pt x="3928544" y="304568"/>
                </a:lnTo>
                <a:lnTo>
                  <a:pt x="4416356" y="304813"/>
                </a:lnTo>
                <a:lnTo>
                  <a:pt x="4761575" y="286849"/>
                </a:lnTo>
                <a:lnTo>
                  <a:pt x="5023310" y="340087"/>
                </a:lnTo>
                <a:lnTo>
                  <a:pt x="5177388" y="371257"/>
                </a:lnTo>
                <a:lnTo>
                  <a:pt x="5386137" y="488169"/>
                </a:lnTo>
                <a:lnTo>
                  <a:pt x="5684651" y="381344"/>
                </a:lnTo>
                <a:lnTo>
                  <a:pt x="6169864" y="491899"/>
                </a:lnTo>
                <a:lnTo>
                  <a:pt x="6453844" y="505360"/>
                </a:lnTo>
                <a:lnTo>
                  <a:pt x="6777214" y="578980"/>
                </a:lnTo>
                <a:lnTo>
                  <a:pt x="7079259" y="578724"/>
                </a:lnTo>
                <a:lnTo>
                  <a:pt x="7652633" y="519633"/>
                </a:lnTo>
                <a:cubicBezTo>
                  <a:pt x="7851770" y="526017"/>
                  <a:pt x="7731709" y="511234"/>
                  <a:pt x="8218749" y="581118"/>
                </a:cubicBezTo>
                <a:cubicBezTo>
                  <a:pt x="8304474" y="600168"/>
                  <a:pt x="8444545" y="696450"/>
                  <a:pt x="8530270" y="715500"/>
                </a:cubicBezTo>
                <a:cubicBezTo>
                  <a:pt x="8527889" y="1201275"/>
                  <a:pt x="8524874" y="1358096"/>
                  <a:pt x="8522493" y="1843871"/>
                </a:cubicBezTo>
                <a:lnTo>
                  <a:pt x="0" y="1836727"/>
                </a:lnTo>
                <a:lnTo>
                  <a:pt x="5625" y="0"/>
                </a:lnTo>
                <a:close/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1704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6A7714E7-093A-477D-A92C-54AC4ED7AE3A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560521"/>
            <a:ext cx="10336357" cy="4620959"/>
          </a:xfrm>
          <a:prstGeom prst="rect">
            <a:avLst/>
          </a:prstGeom>
        </p:spPr>
      </p:pic>
      <p:sp>
        <p:nvSpPr>
          <p:cNvPr id="6" name="Nadpis 1">
            <a:extLst>
              <a:ext uri="{FF2B5EF4-FFF2-40B4-BE49-F238E27FC236}">
                <a16:creationId xmlns:a16="http://schemas.microsoft.com/office/drawing/2014/main" id="{45EDDFC7-8647-4B69-8BF4-85DBD5580B52}"/>
              </a:ext>
            </a:extLst>
          </p:cNvPr>
          <p:cNvSpPr txBox="1">
            <a:spLocks/>
          </p:cNvSpPr>
          <p:nvPr/>
        </p:nvSpPr>
        <p:spPr>
          <a:xfrm>
            <a:off x="838200" y="122850"/>
            <a:ext cx="10515600" cy="1325563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3600" dirty="0">
                <a:solidFill>
                  <a:srgbClr val="0067A6"/>
                </a:solidFill>
              </a:rPr>
              <a:t>Energetická bilance ČR 2020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324C68D1-0D3A-4E0E-8DBA-1054C1FD7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9" y="1560520"/>
            <a:ext cx="10336357" cy="4620960"/>
          </a:xfrm>
          <a:prstGeom prst="rect">
            <a:avLst/>
          </a:prstGeom>
        </p:spPr>
      </p:pic>
      <p:sp>
        <p:nvSpPr>
          <p:cNvPr id="14" name="Obdélník 13">
            <a:extLst>
              <a:ext uri="{FF2B5EF4-FFF2-40B4-BE49-F238E27FC236}">
                <a16:creationId xmlns:a16="http://schemas.microsoft.com/office/drawing/2014/main" id="{F8889534-A4F6-4AA2-A076-F95545469997}"/>
              </a:ext>
            </a:extLst>
          </p:cNvPr>
          <p:cNvSpPr/>
          <p:nvPr/>
        </p:nvSpPr>
        <p:spPr>
          <a:xfrm>
            <a:off x="6073105" y="2096678"/>
            <a:ext cx="631767" cy="12600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EA058610-7C77-479F-9560-0B2C17EAD22E}"/>
              </a:ext>
            </a:extLst>
          </p:cNvPr>
          <p:cNvSpPr/>
          <p:nvPr/>
        </p:nvSpPr>
        <p:spPr>
          <a:xfrm>
            <a:off x="3518527" y="3492701"/>
            <a:ext cx="631767" cy="126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496184E8-B5F3-4AF5-8C59-7A65C5286FA2}"/>
              </a:ext>
            </a:extLst>
          </p:cNvPr>
          <p:cNvSpPr/>
          <p:nvPr/>
        </p:nvSpPr>
        <p:spPr>
          <a:xfrm>
            <a:off x="6066754" y="3492701"/>
            <a:ext cx="631767" cy="12600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Obdélník 16">
            <a:extLst>
              <a:ext uri="{FF2B5EF4-FFF2-40B4-BE49-F238E27FC236}">
                <a16:creationId xmlns:a16="http://schemas.microsoft.com/office/drawing/2014/main" id="{54C57DF4-3873-4E5E-A478-B8E8C0840CF9}"/>
              </a:ext>
            </a:extLst>
          </p:cNvPr>
          <p:cNvSpPr/>
          <p:nvPr/>
        </p:nvSpPr>
        <p:spPr>
          <a:xfrm>
            <a:off x="3528201" y="2096678"/>
            <a:ext cx="631767" cy="126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>
            <a:extLst>
              <a:ext uri="{FF2B5EF4-FFF2-40B4-BE49-F238E27FC236}">
                <a16:creationId xmlns:a16="http://schemas.microsoft.com/office/drawing/2014/main" id="{B58A8034-9AB7-4847-9B34-7ED1142E9D80}"/>
              </a:ext>
            </a:extLst>
          </p:cNvPr>
          <p:cNvSpPr/>
          <p:nvPr/>
        </p:nvSpPr>
        <p:spPr>
          <a:xfrm>
            <a:off x="6704872" y="2097031"/>
            <a:ext cx="631767" cy="12600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 18">
            <a:extLst>
              <a:ext uri="{FF2B5EF4-FFF2-40B4-BE49-F238E27FC236}">
                <a16:creationId xmlns:a16="http://schemas.microsoft.com/office/drawing/2014/main" id="{B7BF6CE9-572D-4E88-88F8-5596573E1C74}"/>
              </a:ext>
            </a:extLst>
          </p:cNvPr>
          <p:cNvSpPr/>
          <p:nvPr/>
        </p:nvSpPr>
        <p:spPr>
          <a:xfrm>
            <a:off x="6704872" y="3493572"/>
            <a:ext cx="631767" cy="12600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 19">
            <a:extLst>
              <a:ext uri="{FF2B5EF4-FFF2-40B4-BE49-F238E27FC236}">
                <a16:creationId xmlns:a16="http://schemas.microsoft.com/office/drawing/2014/main" id="{3AC37911-9CA6-4386-BBEB-91D5C03DB294}"/>
              </a:ext>
            </a:extLst>
          </p:cNvPr>
          <p:cNvSpPr/>
          <p:nvPr/>
        </p:nvSpPr>
        <p:spPr>
          <a:xfrm>
            <a:off x="6704872" y="5533660"/>
            <a:ext cx="631767" cy="12600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>
            <a:extLst>
              <a:ext uri="{FF2B5EF4-FFF2-40B4-BE49-F238E27FC236}">
                <a16:creationId xmlns:a16="http://schemas.microsoft.com/office/drawing/2014/main" id="{69E45675-6F5B-4640-B6AB-FE79C6578842}"/>
              </a:ext>
            </a:extLst>
          </p:cNvPr>
          <p:cNvSpPr/>
          <p:nvPr/>
        </p:nvSpPr>
        <p:spPr>
          <a:xfrm>
            <a:off x="6698521" y="4897052"/>
            <a:ext cx="631767" cy="126000"/>
          </a:xfrm>
          <a:prstGeom prst="rect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bdélník 22">
            <a:extLst>
              <a:ext uri="{FF2B5EF4-FFF2-40B4-BE49-F238E27FC236}">
                <a16:creationId xmlns:a16="http://schemas.microsoft.com/office/drawing/2014/main" id="{CCB415F4-282F-4A55-80D8-773291FB1555}"/>
              </a:ext>
            </a:extLst>
          </p:cNvPr>
          <p:cNvSpPr/>
          <p:nvPr/>
        </p:nvSpPr>
        <p:spPr>
          <a:xfrm>
            <a:off x="4595584" y="6401561"/>
            <a:ext cx="631767" cy="126000"/>
          </a:xfrm>
          <a:prstGeom prst="rect">
            <a:avLst/>
          </a:prstGeom>
          <a:solidFill>
            <a:srgbClr val="7030A0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bdélník 23">
            <a:extLst>
              <a:ext uri="{FF2B5EF4-FFF2-40B4-BE49-F238E27FC236}">
                <a16:creationId xmlns:a16="http://schemas.microsoft.com/office/drawing/2014/main" id="{E448D670-0885-41AE-BB78-EF5276A881C7}"/>
              </a:ext>
            </a:extLst>
          </p:cNvPr>
          <p:cNvSpPr/>
          <p:nvPr/>
        </p:nvSpPr>
        <p:spPr>
          <a:xfrm>
            <a:off x="838199" y="6401561"/>
            <a:ext cx="631767" cy="126000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bdélník 24">
            <a:extLst>
              <a:ext uri="{FF2B5EF4-FFF2-40B4-BE49-F238E27FC236}">
                <a16:creationId xmlns:a16="http://schemas.microsoft.com/office/drawing/2014/main" id="{197FBB2B-71D5-4545-A267-192C9C9950A6}"/>
              </a:ext>
            </a:extLst>
          </p:cNvPr>
          <p:cNvSpPr/>
          <p:nvPr/>
        </p:nvSpPr>
        <p:spPr>
          <a:xfrm>
            <a:off x="8435518" y="6401561"/>
            <a:ext cx="631767" cy="126000"/>
          </a:xfrm>
          <a:prstGeom prst="rect">
            <a:avLst/>
          </a:prstGeom>
          <a:solidFill>
            <a:srgbClr val="0000FF"/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1A3B9997-96E0-4F15-88EA-BEE623C3677F}"/>
              </a:ext>
            </a:extLst>
          </p:cNvPr>
          <p:cNvSpPr txBox="1"/>
          <p:nvPr/>
        </p:nvSpPr>
        <p:spPr>
          <a:xfrm>
            <a:off x="1428648" y="6295486"/>
            <a:ext cx="32050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C00000"/>
                </a:solidFill>
              </a:rPr>
              <a:t>uhlí </a:t>
            </a:r>
            <a:r>
              <a:rPr lang="cs-CZ" sz="1600" dirty="0" err="1">
                <a:solidFill>
                  <a:srgbClr val="C00000"/>
                </a:solidFill>
              </a:rPr>
              <a:t>etc</a:t>
            </a:r>
            <a:r>
              <a:rPr lang="cs-CZ" sz="1600" dirty="0">
                <a:solidFill>
                  <a:srgbClr val="C00000"/>
                </a:solidFill>
              </a:rPr>
              <a:t>.: 142 </a:t>
            </a:r>
            <a:r>
              <a:rPr lang="cs-CZ" sz="1600" dirty="0" err="1">
                <a:solidFill>
                  <a:srgbClr val="C00000"/>
                </a:solidFill>
              </a:rPr>
              <a:t>TWh</a:t>
            </a:r>
            <a:r>
              <a:rPr lang="cs-CZ" sz="1600" dirty="0">
                <a:solidFill>
                  <a:srgbClr val="C00000"/>
                </a:solidFill>
              </a:rPr>
              <a:t> (</a:t>
            </a:r>
            <a:r>
              <a:rPr lang="cs-CZ" sz="1600" b="1" dirty="0">
                <a:solidFill>
                  <a:srgbClr val="C00000"/>
                </a:solidFill>
              </a:rPr>
              <a:t>užitečně 69</a:t>
            </a:r>
            <a:r>
              <a:rPr lang="cs-CZ" sz="1600" dirty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A97E98F6-BC86-47B2-9B45-32FE37B64016}"/>
              </a:ext>
            </a:extLst>
          </p:cNvPr>
          <p:cNvSpPr txBox="1"/>
          <p:nvPr/>
        </p:nvSpPr>
        <p:spPr>
          <a:xfrm>
            <a:off x="5186961" y="6295486"/>
            <a:ext cx="32775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>
                <a:solidFill>
                  <a:srgbClr val="7030A0"/>
                </a:solidFill>
              </a:rPr>
              <a:t>ropa </a:t>
            </a:r>
            <a:r>
              <a:rPr lang="cs-CZ" sz="1600" dirty="0" err="1">
                <a:solidFill>
                  <a:srgbClr val="7030A0"/>
                </a:solidFill>
              </a:rPr>
              <a:t>etc</a:t>
            </a:r>
            <a:r>
              <a:rPr lang="cs-CZ" sz="1600" dirty="0">
                <a:solidFill>
                  <a:srgbClr val="7030A0"/>
                </a:solidFill>
              </a:rPr>
              <a:t>.: 100 </a:t>
            </a:r>
            <a:r>
              <a:rPr lang="cs-CZ" sz="1600" dirty="0" err="1">
                <a:solidFill>
                  <a:srgbClr val="7030A0"/>
                </a:solidFill>
              </a:rPr>
              <a:t>TWh</a:t>
            </a:r>
            <a:r>
              <a:rPr lang="cs-CZ" sz="1600" dirty="0">
                <a:solidFill>
                  <a:srgbClr val="7030A0"/>
                </a:solidFill>
              </a:rPr>
              <a:t> </a:t>
            </a:r>
            <a:r>
              <a:rPr lang="cs-CZ" sz="1600" b="1" dirty="0">
                <a:solidFill>
                  <a:srgbClr val="7030A0"/>
                </a:solidFill>
              </a:rPr>
              <a:t>(užitečně 53) </a:t>
            </a:r>
          </a:p>
        </p:txBody>
      </p:sp>
      <p:sp>
        <p:nvSpPr>
          <p:cNvPr id="27" name="TextovéPole 26">
            <a:extLst>
              <a:ext uri="{FF2B5EF4-FFF2-40B4-BE49-F238E27FC236}">
                <a16:creationId xmlns:a16="http://schemas.microsoft.com/office/drawing/2014/main" id="{E422FAA6-8743-4931-8ED0-DB156C9CDBFA}"/>
              </a:ext>
            </a:extLst>
          </p:cNvPr>
          <p:cNvSpPr txBox="1"/>
          <p:nvPr/>
        </p:nvSpPr>
        <p:spPr>
          <a:xfrm>
            <a:off x="9034174" y="6295486"/>
            <a:ext cx="26351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600" dirty="0">
                <a:solidFill>
                  <a:srgbClr val="0000FF"/>
                </a:solidFill>
              </a:rPr>
              <a:t>ZP: 85 </a:t>
            </a:r>
            <a:r>
              <a:rPr lang="cs-CZ" sz="1600" dirty="0" err="1">
                <a:solidFill>
                  <a:srgbClr val="0000FF"/>
                </a:solidFill>
              </a:rPr>
              <a:t>TWh</a:t>
            </a:r>
            <a:r>
              <a:rPr lang="cs-CZ" sz="1600" dirty="0">
                <a:solidFill>
                  <a:srgbClr val="0000FF"/>
                </a:solidFill>
              </a:rPr>
              <a:t> (</a:t>
            </a:r>
            <a:r>
              <a:rPr lang="cs-CZ" sz="1600" b="1" dirty="0">
                <a:solidFill>
                  <a:srgbClr val="0000FF"/>
                </a:solidFill>
              </a:rPr>
              <a:t>užitečně 75</a:t>
            </a:r>
            <a:r>
              <a:rPr lang="cs-CZ" sz="1600" dirty="0">
                <a:solidFill>
                  <a:srgbClr val="0000FF"/>
                </a:solidFill>
              </a:rPr>
              <a:t>) </a:t>
            </a:r>
          </a:p>
        </p:txBody>
      </p:sp>
      <p:sp>
        <p:nvSpPr>
          <p:cNvPr id="28" name="Obdélník 27">
            <a:extLst>
              <a:ext uri="{FF2B5EF4-FFF2-40B4-BE49-F238E27FC236}">
                <a16:creationId xmlns:a16="http://schemas.microsoft.com/office/drawing/2014/main" id="{5CC9BE2F-8D14-4E59-8452-1F9F6D6E5F19}"/>
              </a:ext>
            </a:extLst>
          </p:cNvPr>
          <p:cNvSpPr/>
          <p:nvPr/>
        </p:nvSpPr>
        <p:spPr>
          <a:xfrm>
            <a:off x="3528199" y="4897052"/>
            <a:ext cx="631767" cy="126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9" name="Obdélník 28">
            <a:extLst>
              <a:ext uri="{FF2B5EF4-FFF2-40B4-BE49-F238E27FC236}">
                <a16:creationId xmlns:a16="http://schemas.microsoft.com/office/drawing/2014/main" id="{47098A4F-E568-4783-BF9C-E857BBF56FD1}"/>
              </a:ext>
            </a:extLst>
          </p:cNvPr>
          <p:cNvSpPr/>
          <p:nvPr/>
        </p:nvSpPr>
        <p:spPr>
          <a:xfrm>
            <a:off x="3528200" y="5533660"/>
            <a:ext cx="631767" cy="1260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0" name="Obdélník 29">
            <a:extLst>
              <a:ext uri="{FF2B5EF4-FFF2-40B4-BE49-F238E27FC236}">
                <a16:creationId xmlns:a16="http://schemas.microsoft.com/office/drawing/2014/main" id="{FD688AD4-1CC6-4E52-96CF-F12D53A0B353}"/>
              </a:ext>
            </a:extLst>
          </p:cNvPr>
          <p:cNvSpPr/>
          <p:nvPr/>
        </p:nvSpPr>
        <p:spPr>
          <a:xfrm>
            <a:off x="6066026" y="3372698"/>
            <a:ext cx="631767" cy="12600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259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" grpId="0"/>
      <p:bldP spid="26" grpId="0"/>
      <p:bldP spid="27" grpId="0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egúBrno">
  <a:themeElements>
    <a:clrScheme name="egúBrno">
      <a:dk1>
        <a:srgbClr val="0367A2"/>
      </a:dk1>
      <a:lt1>
        <a:srgbClr val="E5F0F6"/>
      </a:lt1>
      <a:dk2>
        <a:srgbClr val="0367A2"/>
      </a:dk2>
      <a:lt2>
        <a:srgbClr val="FFFFFF"/>
      </a:lt2>
      <a:accent1>
        <a:srgbClr val="0367A2"/>
      </a:accent1>
      <a:accent2>
        <a:srgbClr val="ED7D31"/>
      </a:accent2>
      <a:accent3>
        <a:srgbClr val="D8D8D8"/>
      </a:accent3>
      <a:accent4>
        <a:srgbClr val="FFC000"/>
      </a:accent4>
      <a:accent5>
        <a:srgbClr val="5B9BD5"/>
      </a:accent5>
      <a:accent6>
        <a:srgbClr val="70AD47"/>
      </a:accent6>
      <a:hlink>
        <a:srgbClr val="08B0D9"/>
      </a:hlink>
      <a:folHlink>
        <a:srgbClr val="4E94B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gúBrno_prezentace-sablona_10" id="{7D55C49C-64D5-444C-A396-57927B2990D8}" vid="{E1988DC8-ED76-4430-9259-CBDA33BDF794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9166</TotalTime>
  <Words>1417</Words>
  <Application>Microsoft Office PowerPoint</Application>
  <PresentationFormat>Širokoúhlá obrazovka</PresentationFormat>
  <Paragraphs>215</Paragraphs>
  <Slides>17</Slides>
  <Notes>8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1" baseType="lpstr">
      <vt:lpstr>Arial</vt:lpstr>
      <vt:lpstr>Calibri</vt:lpstr>
      <vt:lpstr>Wingdings</vt:lpstr>
      <vt:lpstr>egúBrno</vt:lpstr>
      <vt:lpstr>(Elektro)energetika ČR Je v ní místo pro plyn?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 energií počítáme… … aby se Vám energetika vyplatila!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Macenauer Michal</dc:creator>
  <cp:lastModifiedBy>Martin Michek</cp:lastModifiedBy>
  <cp:revision>207</cp:revision>
  <dcterms:created xsi:type="dcterms:W3CDTF">2021-09-10T00:11:57Z</dcterms:created>
  <dcterms:modified xsi:type="dcterms:W3CDTF">2022-10-18T08:20:28Z</dcterms:modified>
</cp:coreProperties>
</file>