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11" r:id="rId1"/>
    <p:sldMasterId id="2147483697" r:id="rId2"/>
  </p:sldMasterIdLst>
  <p:handoutMasterIdLst>
    <p:handoutMasterId r:id="rId17"/>
  </p:handoutMasterIdLst>
  <p:sldIdLst>
    <p:sldId id="256" r:id="rId3"/>
    <p:sldId id="303" r:id="rId4"/>
    <p:sldId id="272" r:id="rId5"/>
    <p:sldId id="306" r:id="rId6"/>
    <p:sldId id="307" r:id="rId7"/>
    <p:sldId id="320" r:id="rId8"/>
    <p:sldId id="321" r:id="rId9"/>
    <p:sldId id="322" r:id="rId10"/>
    <p:sldId id="318" r:id="rId11"/>
    <p:sldId id="319" r:id="rId12"/>
    <p:sldId id="304" r:id="rId13"/>
    <p:sldId id="312" r:id="rId14"/>
    <p:sldId id="323" r:id="rId15"/>
    <p:sldId id="302" r:id="rId1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Roboto" panose="020B0604020202020204" charset="0"/>
      <p:regular r:id="rId22"/>
      <p:bold r:id="rId23"/>
      <p:italic r:id="rId24"/>
      <p:boldItalic r:id="rId25"/>
    </p:embeddedFont>
    <p:embeddedFont>
      <p:font typeface="Roboto" panose="020B0604020202020204" charset="0"/>
      <p:regular r:id="rId22"/>
      <p:bold r:id="rId23"/>
      <p:italic r:id="rId24"/>
      <p:boldItalic r:id="rId25"/>
    </p:embeddedFont>
    <p:embeddedFont>
      <p:font typeface="Roboto Light" panose="020B0604020202020204" charset="0"/>
      <p:regular r:id="rId26"/>
      <p:italic r:id="rId27"/>
    </p:embeddedFont>
    <p:embeddedFont>
      <p:font typeface="Roboto Medium" panose="020B0604020202020204" charset="0"/>
      <p:regular r:id="rId28"/>
      <p:italic r:id="rId29"/>
    </p:embeddedFont>
    <p:embeddedFont>
      <p:font typeface="Verdana" panose="020B0604030504040204" pitchFamily="34" charset="0"/>
      <p:regular r:id="rId30"/>
      <p:bold r:id="rId31"/>
      <p:italic r:id="rId32"/>
      <p:boldItalic r:id="rId33"/>
    </p:embeddedFont>
  </p:embeddedFont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BA22"/>
    <a:srgbClr val="CC00CC"/>
    <a:srgbClr val="44C616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howGuides="1">
      <p:cViewPr varScale="1">
        <p:scale>
          <a:sx n="137" d="100"/>
          <a:sy n="137" d="100"/>
        </p:scale>
        <p:origin x="138" y="26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291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21" Type="http://schemas.openxmlformats.org/officeDocument/2006/relationships/font" Target="fonts/font4.fntdata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69B38-B5A7-40EA-AAE0-8B851B9A139A}" type="datetimeFigureOut">
              <a:rPr lang="cs-CZ" smtClean="0"/>
              <a:t>17.10.2022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2704E1-792A-4566-AFF2-9794FEC0381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885320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Úvodní snímek - MŽ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275"/>
            <a:ext cx="9158711" cy="515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276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Obrázek a text - 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text 16"/>
          <p:cNvSpPr>
            <a:spLocks noGrp="1" noChangeAspect="1"/>
          </p:cNvSpPr>
          <p:nvPr>
            <p:ph type="body" sz="quarter" idx="20"/>
          </p:nvPr>
        </p:nvSpPr>
        <p:spPr>
          <a:xfrm>
            <a:off x="2411760" y="1545636"/>
            <a:ext cx="6120680" cy="2916324"/>
          </a:xfrm>
          <a:prstGeom prst="rect">
            <a:avLst/>
          </a:prstGeom>
        </p:spPr>
        <p:txBody>
          <a:bodyPr lIns="0" tIns="0" rIns="0" bIns="0" numCol="3" spcCol="216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 sz="1200" kern="0" baseline="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182563" marR="0" indent="-182563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Pct val="100000"/>
              <a:buFont typeface="Roboto" panose="02000000000000000000" pitchFamily="2" charset="0"/>
              <a:buChar char="–"/>
              <a:tabLst/>
              <a:defRPr sz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354013" marR="0" indent="-171450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357188" marR="0" indent="-1746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541338" marR="0" indent="-1841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cxnSp>
        <p:nvCxnSpPr>
          <p:cNvPr id="10" name="Přímá spojnice 9"/>
          <p:cNvCxnSpPr/>
          <p:nvPr userDrawn="1"/>
        </p:nvCxnSpPr>
        <p:spPr>
          <a:xfrm>
            <a:off x="6516216" y="1558549"/>
            <a:ext cx="0" cy="2903411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 userDrawn="1"/>
        </p:nvCxnSpPr>
        <p:spPr>
          <a:xfrm>
            <a:off x="4427984" y="1558549"/>
            <a:ext cx="0" cy="2903411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 userDrawn="1"/>
        </p:nvCxnSpPr>
        <p:spPr>
          <a:xfrm>
            <a:off x="2276379" y="1545636"/>
            <a:ext cx="0" cy="2970330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Nadpis 1"/>
          <p:cNvSpPr>
            <a:spLocks noGrp="1"/>
          </p:cNvSpPr>
          <p:nvPr>
            <p:ph type="title" hasCustomPrompt="1"/>
          </p:nvPr>
        </p:nvSpPr>
        <p:spPr>
          <a:xfrm>
            <a:off x="611560" y="1545636"/>
            <a:ext cx="1584176" cy="4616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l">
              <a:defRPr sz="15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16" name="Zástupný symbol pro obrázek 13"/>
          <p:cNvSpPr>
            <a:spLocks noGrp="1" noChangeAspect="1"/>
          </p:cNvSpPr>
          <p:nvPr>
            <p:ph type="pic" sz="quarter" idx="17"/>
          </p:nvPr>
        </p:nvSpPr>
        <p:spPr>
          <a:xfrm>
            <a:off x="2339752" y="303498"/>
            <a:ext cx="6192688" cy="9721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80791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Obrázek a text - 1 slou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text 16"/>
          <p:cNvSpPr>
            <a:spLocks noGrp="1"/>
          </p:cNvSpPr>
          <p:nvPr>
            <p:ph type="body" sz="quarter" idx="20"/>
          </p:nvPr>
        </p:nvSpPr>
        <p:spPr>
          <a:xfrm>
            <a:off x="2411760" y="1545636"/>
            <a:ext cx="6120680" cy="2916324"/>
          </a:xfrm>
          <a:prstGeom prst="rect">
            <a:avLst/>
          </a:prstGeom>
        </p:spPr>
        <p:txBody>
          <a:bodyPr lIns="0" tIns="0" rIns="0" bIns="0" numCol="1" spcCol="216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 sz="1200" kern="0" baseline="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182563" marR="0" indent="-182563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Pct val="100000"/>
              <a:buFont typeface="Roboto" panose="02000000000000000000" pitchFamily="2" charset="0"/>
              <a:buChar char="–"/>
              <a:tabLst/>
              <a:defRPr sz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354013" marR="0" indent="-171450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2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357188" marR="0" indent="-17462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541338" marR="0" indent="-1841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40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cxnSp>
        <p:nvCxnSpPr>
          <p:cNvPr id="13" name="Přímá spojnice 12"/>
          <p:cNvCxnSpPr/>
          <p:nvPr userDrawn="1"/>
        </p:nvCxnSpPr>
        <p:spPr>
          <a:xfrm>
            <a:off x="2276379" y="1545636"/>
            <a:ext cx="0" cy="2970330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ástupný symbol pro obrázek 13"/>
          <p:cNvSpPr>
            <a:spLocks noGrp="1" noChangeAspect="1"/>
          </p:cNvSpPr>
          <p:nvPr>
            <p:ph type="pic" sz="quarter" idx="17"/>
          </p:nvPr>
        </p:nvSpPr>
        <p:spPr>
          <a:xfrm>
            <a:off x="2339752" y="303498"/>
            <a:ext cx="6192688" cy="9721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6" name="Nadpis 1"/>
          <p:cNvSpPr>
            <a:spLocks noGrp="1"/>
          </p:cNvSpPr>
          <p:nvPr>
            <p:ph type="title" hasCustomPrompt="1"/>
          </p:nvPr>
        </p:nvSpPr>
        <p:spPr>
          <a:xfrm>
            <a:off x="611560" y="1545636"/>
            <a:ext cx="1584176" cy="4616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l">
              <a:defRPr sz="15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2241999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Obrázek a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 noChangeAspect="1"/>
          </p:cNvSpPr>
          <p:nvPr>
            <p:ph sz="quarter" idx="20" hasCustomPrompt="1"/>
          </p:nvPr>
        </p:nvSpPr>
        <p:spPr>
          <a:xfrm>
            <a:off x="2411760" y="1545636"/>
            <a:ext cx="6264697" cy="2916324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cs-CZ" dirty="0"/>
              <a:t>Vložte objekt</a:t>
            </a:r>
          </a:p>
        </p:txBody>
      </p:sp>
      <p:cxnSp>
        <p:nvCxnSpPr>
          <p:cNvPr id="9" name="Přímá spojnice 8"/>
          <p:cNvCxnSpPr/>
          <p:nvPr userDrawn="1"/>
        </p:nvCxnSpPr>
        <p:spPr>
          <a:xfrm>
            <a:off x="2276379" y="1545636"/>
            <a:ext cx="0" cy="2970330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ástupný symbol pro obrázek 13"/>
          <p:cNvSpPr>
            <a:spLocks noGrp="1" noChangeAspect="1"/>
          </p:cNvSpPr>
          <p:nvPr>
            <p:ph type="pic" sz="quarter" idx="17"/>
          </p:nvPr>
        </p:nvSpPr>
        <p:spPr>
          <a:xfrm>
            <a:off x="2339752" y="303498"/>
            <a:ext cx="6192688" cy="972108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/>
              <a:t>Kliknutím na ikonu přidáte obrázek.</a:t>
            </a:r>
          </a:p>
        </p:txBody>
      </p:sp>
      <p:sp>
        <p:nvSpPr>
          <p:cNvPr id="6" name="Nadpis 1"/>
          <p:cNvSpPr>
            <a:spLocks noGrp="1"/>
          </p:cNvSpPr>
          <p:nvPr>
            <p:ph type="title" hasCustomPrompt="1"/>
          </p:nvPr>
        </p:nvSpPr>
        <p:spPr>
          <a:xfrm>
            <a:off x="611560" y="1545636"/>
            <a:ext cx="1584176" cy="4616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l">
              <a:defRPr sz="15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2333362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zlouce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rázek 13"/>
          <p:cNvSpPr>
            <a:spLocks noGrp="1" noChangeAspect="1"/>
          </p:cNvSpPr>
          <p:nvPr>
            <p:ph type="pic" sz="quarter" idx="17"/>
          </p:nvPr>
        </p:nvSpPr>
        <p:spPr>
          <a:xfrm>
            <a:off x="6916992" y="789552"/>
            <a:ext cx="1615448" cy="3631134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7" name="Nadpis 1"/>
          <p:cNvSpPr>
            <a:spLocks noGrp="1"/>
          </p:cNvSpPr>
          <p:nvPr>
            <p:ph type="title" hasCustomPrompt="1"/>
          </p:nvPr>
        </p:nvSpPr>
        <p:spPr>
          <a:xfrm>
            <a:off x="2123728" y="2301720"/>
            <a:ext cx="4230448" cy="75608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ctr">
              <a:defRPr sz="15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cxnSp>
        <p:nvCxnSpPr>
          <p:cNvPr id="8" name="Přímá spojnice 7"/>
          <p:cNvCxnSpPr/>
          <p:nvPr userDrawn="1"/>
        </p:nvCxnSpPr>
        <p:spPr>
          <a:xfrm>
            <a:off x="6804248" y="789552"/>
            <a:ext cx="0" cy="3618402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51205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_Č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523" y="-1748730"/>
            <a:ext cx="5922954" cy="8631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207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_Evr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-884634"/>
            <a:ext cx="4645108" cy="676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7649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_svě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-2108770"/>
            <a:ext cx="6480720" cy="944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923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vodni sni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text 3"/>
          <p:cNvSpPr>
            <a:spLocks noGrp="1"/>
          </p:cNvSpPr>
          <p:nvPr>
            <p:ph type="body" sz="quarter" idx="10"/>
          </p:nvPr>
        </p:nvSpPr>
        <p:spPr>
          <a:xfrm>
            <a:off x="539552" y="735546"/>
            <a:ext cx="6464300" cy="3888432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anchor="b"/>
          <a:lstStyle>
            <a:lvl1pPr marL="0" indent="0" algn="r">
              <a:buNone/>
              <a:defRPr sz="1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10" name="Zástupný symbol pro obrázek 13"/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555304" y="813006"/>
            <a:ext cx="7977136" cy="3607680"/>
          </a:xfrm>
          <a:prstGeom prst="rect">
            <a:avLst/>
          </a:prstGeom>
        </p:spPr>
        <p:txBody>
          <a:bodyPr/>
          <a:lstStyle>
            <a:lvl1pPr algn="r">
              <a:defRPr sz="1000" baseline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/>
              <a:t>Kliknutím na ikonu přidáte obrázek a přeneste jej do pozadí.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9"/>
          </p:nvPr>
        </p:nvSpPr>
        <p:spPr>
          <a:xfrm>
            <a:off x="1036328" y="2662642"/>
            <a:ext cx="5551896" cy="17968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FontTx/>
              <a:buNone/>
              <a:defRPr sz="1600" b="0">
                <a:solidFill>
                  <a:schemeClr val="accent6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  <a:lvl2pPr marL="4572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2pPr>
            <a:lvl3pPr marL="9144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3pPr>
            <a:lvl4pPr marL="13716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18288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12" name="Zástupný symbol pro text 16"/>
          <p:cNvSpPr>
            <a:spLocks noGrp="1"/>
          </p:cNvSpPr>
          <p:nvPr>
            <p:ph type="body" sz="quarter" idx="20"/>
          </p:nvPr>
        </p:nvSpPr>
        <p:spPr>
          <a:xfrm>
            <a:off x="1036328" y="2896122"/>
            <a:ext cx="4810240" cy="17968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100">
                <a:solidFill>
                  <a:schemeClr val="accent6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  <a:lvl2pPr marL="4572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2pPr>
            <a:lvl3pPr marL="9144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3pPr>
            <a:lvl4pPr marL="13716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18288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13" name="Zástupný symbol pro text 16"/>
          <p:cNvSpPr>
            <a:spLocks noGrp="1"/>
          </p:cNvSpPr>
          <p:nvPr>
            <p:ph type="body" sz="quarter" idx="21"/>
          </p:nvPr>
        </p:nvSpPr>
        <p:spPr>
          <a:xfrm>
            <a:off x="1036328" y="3338383"/>
            <a:ext cx="5551896" cy="17968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 sz="1100" b="0">
                <a:solidFill>
                  <a:schemeClr val="accent6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  <a:lvl2pPr marL="4572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2pPr>
            <a:lvl3pPr marL="9144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3pPr>
            <a:lvl4pPr marL="13716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18288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15" name="Zástupný symbol pro text 16"/>
          <p:cNvSpPr>
            <a:spLocks noGrp="1"/>
          </p:cNvSpPr>
          <p:nvPr>
            <p:ph type="body" sz="quarter" idx="22"/>
          </p:nvPr>
        </p:nvSpPr>
        <p:spPr>
          <a:xfrm>
            <a:off x="1036328" y="3473670"/>
            <a:ext cx="3487424" cy="180384"/>
          </a:xfrm>
          <a:prstGeom prst="rect">
            <a:avLst/>
          </a:prstGeom>
        </p:spPr>
        <p:txBody>
          <a:bodyPr lIns="0" tIns="36000" rIns="0" bIns="0">
            <a:normAutofit/>
          </a:bodyPr>
          <a:lstStyle>
            <a:lvl1pPr marL="0" indent="0">
              <a:buFontTx/>
              <a:buNone/>
              <a:defRPr sz="900">
                <a:solidFill>
                  <a:schemeClr val="accent6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2pPr>
            <a:lvl3pPr marL="9144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3pPr>
            <a:lvl4pPr marL="13716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1828800" indent="0">
              <a:buFontTx/>
              <a:buNone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16" name="Nadpis 1"/>
          <p:cNvSpPr>
            <a:spLocks noGrp="1"/>
          </p:cNvSpPr>
          <p:nvPr>
            <p:ph type="title" hasCustomPrompt="1"/>
          </p:nvPr>
        </p:nvSpPr>
        <p:spPr>
          <a:xfrm>
            <a:off x="1038600" y="1309062"/>
            <a:ext cx="5549624" cy="126338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sz="3000" b="1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725431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Text a obra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rázek 13"/>
          <p:cNvSpPr>
            <a:spLocks noGrp="1" noChangeAspect="1"/>
          </p:cNvSpPr>
          <p:nvPr>
            <p:ph type="pic" sz="quarter" idx="17"/>
          </p:nvPr>
        </p:nvSpPr>
        <p:spPr>
          <a:xfrm>
            <a:off x="6916992" y="813006"/>
            <a:ext cx="1683584" cy="360768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7" name="Zástupný symbol pro text 16"/>
          <p:cNvSpPr>
            <a:spLocks noGrp="1"/>
          </p:cNvSpPr>
          <p:nvPr>
            <p:ph type="body" sz="quarter" idx="19"/>
          </p:nvPr>
        </p:nvSpPr>
        <p:spPr>
          <a:xfrm>
            <a:off x="611560" y="1489446"/>
            <a:ext cx="5976664" cy="293124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 sz="1200" kern="0" baseline="0">
                <a:solidFill>
                  <a:schemeClr val="accent6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180975" marR="0" indent="-180975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Pct val="100000"/>
              <a:buFont typeface="Roboto" pitchFamily="2" charset="0"/>
              <a:buChar char="–"/>
              <a:tabLst/>
              <a:defRPr sz="1200">
                <a:solidFill>
                  <a:schemeClr val="accent6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180975" marR="0" indent="180975" algn="l" defTabSz="5429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200">
                <a:solidFill>
                  <a:schemeClr val="accent6"/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361950" marR="0" indent="-1809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200">
                <a:latin typeface="+mn-lt"/>
                <a:ea typeface="Roboto Medium" pitchFamily="2" charset="0"/>
                <a:cs typeface="Roboto Medium" pitchFamily="2" charset="0"/>
              </a:defRPr>
            </a:lvl4pPr>
            <a:lvl5pPr marL="534988" marR="0" indent="-1730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200">
                <a:solidFill>
                  <a:schemeClr val="tx2"/>
                </a:solidFill>
                <a:latin typeface="+mn-lt"/>
                <a:ea typeface="Roboto Medium" pitchFamily="2" charset="0"/>
                <a:cs typeface="Roboto Medium" pitchFamily="2" charset="0"/>
              </a:defRPr>
            </a:lvl5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  <a:endParaRPr kumimoji="0" lang="en-US" dirty="0"/>
          </a:p>
        </p:txBody>
      </p:sp>
      <p:sp>
        <p:nvSpPr>
          <p:cNvPr id="8" name="Nadpis 1"/>
          <p:cNvSpPr>
            <a:spLocks noGrp="1"/>
          </p:cNvSpPr>
          <p:nvPr>
            <p:ph type="title" hasCustomPrompt="1"/>
          </p:nvPr>
        </p:nvSpPr>
        <p:spPr>
          <a:xfrm>
            <a:off x="611560" y="813007"/>
            <a:ext cx="5976664" cy="54115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l">
              <a:defRPr sz="15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4253276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Text 2 sloupce a obra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obrázek 13"/>
          <p:cNvSpPr>
            <a:spLocks noGrp="1" noChangeAspect="1"/>
          </p:cNvSpPr>
          <p:nvPr>
            <p:ph type="pic" sz="quarter" idx="17"/>
          </p:nvPr>
        </p:nvSpPr>
        <p:spPr>
          <a:xfrm>
            <a:off x="6916992" y="813006"/>
            <a:ext cx="1683584" cy="360768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13" name="Zástupný symbol pro text 16"/>
          <p:cNvSpPr>
            <a:spLocks noGrp="1"/>
          </p:cNvSpPr>
          <p:nvPr>
            <p:ph type="body" sz="quarter" idx="20"/>
          </p:nvPr>
        </p:nvSpPr>
        <p:spPr>
          <a:xfrm>
            <a:off x="611560" y="1491630"/>
            <a:ext cx="5976664" cy="2916324"/>
          </a:xfrm>
          <a:prstGeom prst="rect">
            <a:avLst/>
          </a:prstGeom>
        </p:spPr>
        <p:txBody>
          <a:bodyPr wrap="square" lIns="0" tIns="0" rIns="0" bIns="0" numCol="2" spcCol="216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 sz="1200" kern="0" baseline="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180975" marR="0" indent="-180975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Pct val="100000"/>
              <a:buFont typeface="Roboto" pitchFamily="2" charset="0"/>
              <a:buChar char="–"/>
              <a:tabLst/>
              <a:defRPr sz="120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180975" marR="0" indent="180975" algn="l" defTabSz="5429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20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6002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20574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»"/>
              <a:tabLst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5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cxnSp>
        <p:nvCxnSpPr>
          <p:cNvPr id="15" name="Přímá spojnice 14"/>
          <p:cNvCxnSpPr/>
          <p:nvPr userDrawn="1"/>
        </p:nvCxnSpPr>
        <p:spPr>
          <a:xfrm>
            <a:off x="3635896" y="1525098"/>
            <a:ext cx="0" cy="2882856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Nadpis 1"/>
          <p:cNvSpPr>
            <a:spLocks noGrp="1"/>
          </p:cNvSpPr>
          <p:nvPr>
            <p:ph type="title" hasCustomPrompt="1"/>
          </p:nvPr>
        </p:nvSpPr>
        <p:spPr>
          <a:xfrm>
            <a:off x="611560" y="813007"/>
            <a:ext cx="5976664" cy="54115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l">
              <a:defRPr sz="15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2715963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Graf a nadpi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obsah 2"/>
          <p:cNvSpPr>
            <a:spLocks noGrp="1"/>
          </p:cNvSpPr>
          <p:nvPr>
            <p:ph sz="quarter" idx="20" hasCustomPrompt="1"/>
          </p:nvPr>
        </p:nvSpPr>
        <p:spPr>
          <a:xfrm>
            <a:off x="611561" y="1491854"/>
            <a:ext cx="5976664" cy="2915840"/>
          </a:xfrm>
          <a:prstGeom prst="rect">
            <a:avLst/>
          </a:prstGeom>
        </p:spPr>
        <p:txBody>
          <a:bodyPr/>
          <a:lstStyle>
            <a:lvl1pPr>
              <a:defRPr sz="1000" baseline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cs-CZ" dirty="0"/>
              <a:t>Vložit objekt</a:t>
            </a:r>
          </a:p>
        </p:txBody>
      </p:sp>
      <p:sp>
        <p:nvSpPr>
          <p:cNvPr id="9" name="Nadpis 1"/>
          <p:cNvSpPr>
            <a:spLocks noGrp="1"/>
          </p:cNvSpPr>
          <p:nvPr>
            <p:ph type="title" hasCustomPrompt="1"/>
          </p:nvPr>
        </p:nvSpPr>
        <p:spPr>
          <a:xfrm>
            <a:off x="611560" y="813007"/>
            <a:ext cx="5976664" cy="54115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l">
              <a:defRPr sz="15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676407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Obrázek a text - 1 slou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pro obrázek 13"/>
          <p:cNvSpPr>
            <a:spLocks noGrp="1" noChangeAspect="1"/>
          </p:cNvSpPr>
          <p:nvPr>
            <p:ph type="pic" sz="quarter" idx="17"/>
          </p:nvPr>
        </p:nvSpPr>
        <p:spPr>
          <a:xfrm>
            <a:off x="6916992" y="789552"/>
            <a:ext cx="1615448" cy="3631134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Verdana" panose="020B0604030504040204" pitchFamily="34" charset="0"/>
              </a:defRPr>
            </a:lvl1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12" name="Zástupný symbol pro text 16"/>
          <p:cNvSpPr>
            <a:spLocks noGrp="1"/>
          </p:cNvSpPr>
          <p:nvPr>
            <p:ph type="body" sz="quarter" idx="19"/>
          </p:nvPr>
        </p:nvSpPr>
        <p:spPr>
          <a:xfrm>
            <a:off x="2339752" y="789552"/>
            <a:ext cx="4320480" cy="3618402"/>
          </a:xfrm>
          <a:prstGeom prst="rect">
            <a:avLst/>
          </a:prstGeom>
        </p:spPr>
        <p:txBody>
          <a:bodyPr wrap="square" lIns="72000" tIns="0" rIns="72000" bIns="0" numCol="1" spcCol="216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 sz="1200" kern="0" baseline="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180975" marR="0" indent="-180975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Pct val="100000"/>
              <a:buFont typeface="Roboto" pitchFamily="2" charset="0"/>
              <a:buChar char="–"/>
              <a:tabLst/>
              <a:defRPr sz="120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180975" marR="0" indent="180975" algn="l" defTabSz="5429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20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6002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20574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»"/>
              <a:tabLst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5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cxnSp>
        <p:nvCxnSpPr>
          <p:cNvPr id="14" name="Přímá spojnice 13"/>
          <p:cNvCxnSpPr/>
          <p:nvPr userDrawn="1"/>
        </p:nvCxnSpPr>
        <p:spPr>
          <a:xfrm>
            <a:off x="6804248" y="789552"/>
            <a:ext cx="0" cy="3618402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 userDrawn="1"/>
        </p:nvCxnSpPr>
        <p:spPr>
          <a:xfrm>
            <a:off x="2285952" y="789552"/>
            <a:ext cx="0" cy="3618402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Nadpis 1"/>
          <p:cNvSpPr>
            <a:spLocks noGrp="1"/>
          </p:cNvSpPr>
          <p:nvPr>
            <p:ph type="title" hasCustomPrompt="1"/>
          </p:nvPr>
        </p:nvSpPr>
        <p:spPr>
          <a:xfrm>
            <a:off x="611560" y="789553"/>
            <a:ext cx="1584176" cy="4616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l">
              <a:defRPr sz="15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467570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Obrázek a text - 2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Přímá spojnice 11"/>
          <p:cNvCxnSpPr/>
          <p:nvPr userDrawn="1"/>
        </p:nvCxnSpPr>
        <p:spPr>
          <a:xfrm>
            <a:off x="4499992" y="789552"/>
            <a:ext cx="0" cy="3618402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ástupný symbol pro obrázek 13"/>
          <p:cNvSpPr>
            <a:spLocks noGrp="1" noChangeAspect="1"/>
          </p:cNvSpPr>
          <p:nvPr>
            <p:ph type="pic" sz="quarter" idx="17"/>
          </p:nvPr>
        </p:nvSpPr>
        <p:spPr>
          <a:xfrm>
            <a:off x="6916992" y="789552"/>
            <a:ext cx="1615448" cy="3631134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Verdana" panose="020B0604030504040204" pitchFamily="34" charset="0"/>
              </a:defRPr>
            </a:lvl1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15" name="Zástupný symbol pro text 16"/>
          <p:cNvSpPr>
            <a:spLocks noGrp="1"/>
          </p:cNvSpPr>
          <p:nvPr>
            <p:ph type="body" sz="quarter" idx="19"/>
          </p:nvPr>
        </p:nvSpPr>
        <p:spPr>
          <a:xfrm>
            <a:off x="2339752" y="789552"/>
            <a:ext cx="4392488" cy="3618402"/>
          </a:xfrm>
          <a:prstGeom prst="rect">
            <a:avLst/>
          </a:prstGeom>
        </p:spPr>
        <p:txBody>
          <a:bodyPr wrap="square" lIns="72000" tIns="0" rIns="72000" bIns="0" numCol="2" spcCol="216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 sz="1200" kern="0" baseline="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180975" marR="0" indent="-180975" algn="l" defTabSz="5429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Pct val="100000"/>
              <a:buFont typeface="Roboto" pitchFamily="2" charset="0"/>
              <a:buChar char="–"/>
              <a:tabLst/>
              <a:defRPr sz="120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 marL="180975" marR="0" indent="180975" algn="l" defTabSz="54292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sz="1200">
                <a:solidFill>
                  <a:schemeClr val="accent6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 marL="16002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4pPr>
            <a:lvl5pPr marL="20574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»"/>
              <a:tabLst/>
              <a:defRPr sz="2000">
                <a:latin typeface="Roboto Medium" pitchFamily="2" charset="0"/>
                <a:ea typeface="Roboto Medium" pitchFamily="2" charset="0"/>
                <a:cs typeface="Roboto Medium" pitchFamily="2" charset="0"/>
              </a:defRPr>
            </a:lvl5pPr>
          </a:lstStyle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</p:txBody>
      </p:sp>
      <p:sp>
        <p:nvSpPr>
          <p:cNvPr id="16" name="Nadpis 1"/>
          <p:cNvSpPr>
            <a:spLocks noGrp="1"/>
          </p:cNvSpPr>
          <p:nvPr>
            <p:ph type="title" hasCustomPrompt="1"/>
          </p:nvPr>
        </p:nvSpPr>
        <p:spPr>
          <a:xfrm>
            <a:off x="611560" y="789553"/>
            <a:ext cx="1584176" cy="4616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l">
              <a:defRPr sz="15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cxnSp>
        <p:nvCxnSpPr>
          <p:cNvPr id="17" name="Přímá spojnice 16"/>
          <p:cNvCxnSpPr/>
          <p:nvPr userDrawn="1"/>
        </p:nvCxnSpPr>
        <p:spPr>
          <a:xfrm>
            <a:off x="6804248" y="789552"/>
            <a:ext cx="0" cy="3618402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Přímá spojnice 17"/>
          <p:cNvCxnSpPr/>
          <p:nvPr userDrawn="1"/>
        </p:nvCxnSpPr>
        <p:spPr>
          <a:xfrm>
            <a:off x="2285952" y="789552"/>
            <a:ext cx="0" cy="3618402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1187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Graf a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2"/>
          <p:cNvSpPr>
            <a:spLocks noGrp="1" noChangeAspect="1"/>
          </p:cNvSpPr>
          <p:nvPr>
            <p:ph sz="quarter" idx="20" hasCustomPrompt="1"/>
          </p:nvPr>
        </p:nvSpPr>
        <p:spPr>
          <a:xfrm>
            <a:off x="2411761" y="789552"/>
            <a:ext cx="6120680" cy="3618402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lvl="0"/>
            <a:r>
              <a:rPr lang="cs-CZ" dirty="0"/>
              <a:t>Vložte objekt</a:t>
            </a:r>
          </a:p>
        </p:txBody>
      </p:sp>
      <p:cxnSp>
        <p:nvCxnSpPr>
          <p:cNvPr id="13" name="Přímá spojnice 12"/>
          <p:cNvCxnSpPr/>
          <p:nvPr userDrawn="1"/>
        </p:nvCxnSpPr>
        <p:spPr>
          <a:xfrm>
            <a:off x="2285952" y="789552"/>
            <a:ext cx="0" cy="3618402"/>
          </a:xfrm>
          <a:prstGeom prst="line">
            <a:avLst/>
          </a:prstGeom>
          <a:ln w="6350">
            <a:solidFill>
              <a:schemeClr val="bg2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Nadpis 1"/>
          <p:cNvSpPr>
            <a:spLocks noGrp="1"/>
          </p:cNvSpPr>
          <p:nvPr>
            <p:ph type="title" hasCustomPrompt="1"/>
          </p:nvPr>
        </p:nvSpPr>
        <p:spPr>
          <a:xfrm>
            <a:off x="611560" y="789553"/>
            <a:ext cx="1584176" cy="4616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l">
              <a:defRPr sz="1500" b="1" kern="0" cap="all" baseline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3501923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zd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593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554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1" cy="5143500"/>
          </a:xfrm>
          <a:prstGeom prst="rect">
            <a:avLst/>
          </a:prstGeom>
        </p:spPr>
      </p:pic>
      <p:sp>
        <p:nvSpPr>
          <p:cNvPr id="5" name="Ovál 4"/>
          <p:cNvSpPr>
            <a:spLocks/>
          </p:cNvSpPr>
          <p:nvPr/>
        </p:nvSpPr>
        <p:spPr>
          <a:xfrm>
            <a:off x="543424" y="4693481"/>
            <a:ext cx="180000" cy="18038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latin typeface="Verdana" panose="020B0604030504040204" pitchFamily="34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53404" y="4683645"/>
            <a:ext cx="36004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08B67A80-0FB4-4083-B869-6BB4B16DA18A}" type="slidenum">
              <a:rPr lang="cs-CZ" sz="700" b="1" smtClean="0">
                <a:solidFill>
                  <a:schemeClr val="accent5">
                    <a:lumMod val="20000"/>
                    <a:lumOff val="8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pPr algn="ctr"/>
              <a:t>‹#›</a:t>
            </a:fld>
            <a:endParaRPr lang="cs-CZ" sz="700" b="1" dirty="0">
              <a:solidFill>
                <a:schemeClr val="accent5">
                  <a:lumMod val="20000"/>
                  <a:lumOff val="80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277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4" r:id="rId12"/>
    <p:sldLayoutId id="2147483715" r:id="rId13"/>
    <p:sldLayoutId id="2147483716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94845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text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Prioritní projekty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OZE v kombinaci s vysokoúčinnou KVET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ZP a jiné přírodní a syntetické plyny, vždy v kombinaci s vysokoúčinnou KVET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ZEVO v kombinaci s vysokoúčinnou KVET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Elektrickou energii z obnovitelných zdrojů energie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Energii odpadního tepla v kombinaci s vysokoúčinnou KVET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Neprioritní projekty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OZE bez vysokoúčinné KVET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ZP a jiné přírodní a syntetické plyny bez vysokoúčinné KVET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Elektrická energie bez vyžití OZE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Odpadní teplo bez vysokoúčinné KVET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Průmyslová tepelná čerpadla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Předloženo 11 PP, 52 </a:t>
            </a:r>
            <a:r>
              <a:rPr lang="cs-CZ" dirty="0" err="1"/>
              <a:t>MW</a:t>
            </a:r>
            <a:r>
              <a:rPr lang="cs-CZ" baseline="-25000" dirty="0" err="1"/>
              <a:t>e</a:t>
            </a:r>
            <a:r>
              <a:rPr lang="cs-CZ" dirty="0"/>
              <a:t>, 186 </a:t>
            </a:r>
            <a:r>
              <a:rPr lang="cs-CZ" dirty="0" err="1"/>
              <a:t>MW</a:t>
            </a:r>
            <a:r>
              <a:rPr lang="cs-CZ" baseline="-25000" dirty="0" err="1"/>
              <a:t>t</a:t>
            </a:r>
            <a:r>
              <a:rPr lang="cs-CZ" dirty="0"/>
              <a:t>, 1,2 </a:t>
            </a:r>
            <a:r>
              <a:rPr lang="cs-CZ" dirty="0" err="1"/>
              <a:t>Mt</a:t>
            </a:r>
            <a:r>
              <a:rPr lang="cs-CZ" dirty="0"/>
              <a:t> CO</a:t>
            </a:r>
            <a:r>
              <a:rPr lang="cs-CZ" baseline="-25000" dirty="0"/>
              <a:t>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Předchozí výzva 25 projektů, 108 </a:t>
            </a:r>
            <a:r>
              <a:rPr lang="cs-CZ" dirty="0" err="1"/>
              <a:t>MW</a:t>
            </a:r>
            <a:r>
              <a:rPr lang="cs-CZ" baseline="-25000" dirty="0" err="1"/>
              <a:t>e</a:t>
            </a:r>
            <a:r>
              <a:rPr lang="cs-CZ" dirty="0"/>
              <a:t>, 590 </a:t>
            </a:r>
            <a:r>
              <a:rPr lang="cs-CZ" dirty="0" err="1"/>
              <a:t>MW</a:t>
            </a:r>
            <a:r>
              <a:rPr lang="cs-CZ" baseline="-25000" dirty="0" err="1"/>
              <a:t>t</a:t>
            </a:r>
            <a:r>
              <a:rPr lang="cs-CZ" dirty="0"/>
              <a:t>, 1,2 </a:t>
            </a:r>
            <a:r>
              <a:rPr lang="cs-CZ" dirty="0" err="1"/>
              <a:t>Mt</a:t>
            </a:r>
            <a:r>
              <a:rPr lang="cs-CZ" dirty="0"/>
              <a:t> CO</a:t>
            </a:r>
            <a:r>
              <a:rPr lang="cs-CZ" baseline="-25000" dirty="0"/>
              <a:t>2</a:t>
            </a:r>
            <a:endParaRPr lang="cs-CZ" dirty="0"/>
          </a:p>
          <a:p>
            <a:pPr marL="352425" lvl="1" indent="-171450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Aktuální výzva v HEAT (2/2)</a:t>
            </a:r>
          </a:p>
        </p:txBody>
      </p:sp>
      <p:pic>
        <p:nvPicPr>
          <p:cNvPr id="3" name="Zástupný symbol obrázku 2">
            <a:extLst>
              <a:ext uri="{FF2B5EF4-FFF2-40B4-BE49-F238E27FC236}">
                <a16:creationId xmlns:a16="http://schemas.microsoft.com/office/drawing/2014/main" id="{BADF6883-C11B-4D1E-87B3-DFA92291164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1354159"/>
            <a:ext cx="2012399" cy="1755175"/>
          </a:xfrm>
        </p:spPr>
      </p:pic>
    </p:spTree>
    <p:extLst>
      <p:ext uri="{BB962C8B-B14F-4D97-AF65-F5344CB8AC3E}">
        <p14:creationId xmlns:p14="http://schemas.microsoft.com/office/powerpoint/2010/main" val="25664588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Zástupný symbol obrázku 2">
            <a:extLst>
              <a:ext uri="{FF2B5EF4-FFF2-40B4-BE49-F238E27FC236}">
                <a16:creationId xmlns:a16="http://schemas.microsoft.com/office/drawing/2014/main" id="{2E64A839-2635-4F9D-BEB1-E5BCF661D73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8" r="8778"/>
          <a:stretch/>
        </p:blipFill>
        <p:spPr>
          <a:xfrm>
            <a:off x="6590875" y="1354159"/>
            <a:ext cx="2520280" cy="2766856"/>
          </a:xfrm>
        </p:spPr>
      </p:pic>
      <p:sp>
        <p:nvSpPr>
          <p:cNvPr id="7" name="Zástupný symbol pro text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cs-CZ" dirty="0"/>
              <a:t>Hlavní cíle: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sjednocení podpory v segmentu bydlení v jednom dotačním programu,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jednoduchost a variabilita (možnost komplexních projektů),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posílení role OZE a nastartování zájmu o komunitní energetiku.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Pro období 2021-2025 zdroj financování NPO, alokace 19 mld. Kč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(ČR plánuje v letech 2021-2026 čerpat v rámci NPO cca 172 mld. Kč formou grantů a 20 mld. Kč jako půjčky)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Předpoklad pro období 2026-2030 - financování z příjmů z prodeje povolenek na emise skleníkových plynů v zákonem stanoveném objemu 4 mld. Kč/rok.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Tj. celková předpokládaná alokace programu 39 mld. Kč.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Očekávané přínosy (na konci období 2021 – 2025):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 úspora energie 5,1 PJ/rok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- snížení emisí CO</a:t>
            </a:r>
            <a:r>
              <a:rPr lang="cs-CZ" baseline="-25000" dirty="0"/>
              <a:t>2</a:t>
            </a:r>
            <a:r>
              <a:rPr lang="cs-CZ" dirty="0"/>
              <a:t> 1080 </a:t>
            </a:r>
            <a:r>
              <a:rPr lang="cs-CZ" dirty="0" err="1"/>
              <a:t>kt</a:t>
            </a:r>
            <a:r>
              <a:rPr lang="cs-CZ" dirty="0"/>
              <a:t>/rok.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Nová zelená úsporám</a:t>
            </a:r>
          </a:p>
        </p:txBody>
      </p:sp>
    </p:spTree>
    <p:extLst>
      <p:ext uri="{BB962C8B-B14F-4D97-AF65-F5344CB8AC3E}">
        <p14:creationId xmlns:p14="http://schemas.microsoft.com/office/powerpoint/2010/main" val="23463802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Zástupný symbol obrázku 2">
            <a:extLst>
              <a:ext uri="{FF2B5EF4-FFF2-40B4-BE49-F238E27FC236}">
                <a16:creationId xmlns:a16="http://schemas.microsoft.com/office/drawing/2014/main" id="{2E64A839-2635-4F9D-BEB1-E5BCF661D73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8" r="8778"/>
          <a:stretch/>
        </p:blipFill>
        <p:spPr>
          <a:xfrm>
            <a:off x="6590875" y="1354159"/>
            <a:ext cx="2520280" cy="2766856"/>
          </a:xfrm>
        </p:spPr>
      </p:pic>
      <p:sp>
        <p:nvSpPr>
          <p:cNvPr id="7" name="Zástupný symbol pro text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Výzva č. 1/2021 – Rodinné domy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Komponenty NPO 2.4 „Rozvoj čisté mobility“ a 2.5 „Renovace budov a ochrana ovzduší“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dirty="0"/>
              <a:t>Příjem žádostí od 12. 10. 2021 do 30. 6. 2025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dirty="0"/>
              <a:t>Alokace 10,8 mld. Kč, maximálně 590 mil. Kč na novostavby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Žádat mohou: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pl-PL" dirty="0"/>
              <a:t>Vlastníci stávajících rodinných domů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pl-PL" dirty="0"/>
              <a:t>Stavebníci nových rodinných domů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pl-PL" dirty="0"/>
              <a:t>Nabyvatelé nových rodinných domů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pl-PL" dirty="0"/>
              <a:t>Osoby, kterým svědčí právo stavby nového rodinného domu</a:t>
            </a:r>
            <a:endParaRPr lang="cs-CZ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Maximální výše podpory 50 %, 60 % při kombinaci opatření, bonus 10 % pro obyvatele ÚK, KVK, MSK</a:t>
            </a:r>
            <a:endParaRPr lang="pl-PL" dirty="0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Aktuální výzvy NZÚ (1/2)</a:t>
            </a:r>
          </a:p>
        </p:txBody>
      </p:sp>
    </p:spTree>
    <p:extLst>
      <p:ext uri="{BB962C8B-B14F-4D97-AF65-F5344CB8AC3E}">
        <p14:creationId xmlns:p14="http://schemas.microsoft.com/office/powerpoint/2010/main" val="41685444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Zástupný symbol obrázku 2">
            <a:extLst>
              <a:ext uri="{FF2B5EF4-FFF2-40B4-BE49-F238E27FC236}">
                <a16:creationId xmlns:a16="http://schemas.microsoft.com/office/drawing/2014/main" id="{2E64A839-2635-4F9D-BEB1-E5BCF661D73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8" r="8778"/>
          <a:stretch/>
        </p:blipFill>
        <p:spPr>
          <a:xfrm>
            <a:off x="6590875" y="1354159"/>
            <a:ext cx="2520280" cy="2766856"/>
          </a:xfrm>
        </p:spPr>
      </p:pic>
      <p:sp>
        <p:nvSpPr>
          <p:cNvPr id="7" name="Zástupný symbol pro text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Výzva č. 2/2021 – Bytové domy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Komponenty NPO 2.4 „Rozvoj čisté mobility“ a 2.5 „Renovace budov a ochrana ovzduší“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dirty="0"/>
              <a:t>Příjem žádostí od 12. 10. 2021 do 30. 6. 2025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dirty="0"/>
              <a:t>Alokace 5 mld. Kč, maximálně 100 mil. Kč na novostavby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Žádat mohou: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pl-PL" dirty="0"/>
              <a:t>Vlastníci stávajících bytových domů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pl-PL" dirty="0"/>
              <a:t>Stavebníci nových bytových domů,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pl-PL" dirty="0"/>
              <a:t>SVJ, pověření vlastníci bytových jednotek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pl-PL" dirty="0"/>
              <a:t>Nabyvatelé bytových jednotek v nových bytových domech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pl-PL" dirty="0"/>
              <a:t>Osoby, kterým svědčí právo stavby nového bytového domu</a:t>
            </a:r>
            <a:endParaRPr lang="cs-CZ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Maximální výše podpory 50 %</a:t>
            </a:r>
            <a:endParaRPr lang="pl-PL" dirty="0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Aktuální výzvy NZÚ (2/2)</a:t>
            </a:r>
          </a:p>
        </p:txBody>
      </p:sp>
    </p:spTree>
    <p:extLst>
      <p:ext uri="{BB962C8B-B14F-4D97-AF65-F5344CB8AC3E}">
        <p14:creationId xmlns:p14="http://schemas.microsoft.com/office/powerpoint/2010/main" val="8984032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456776" y="1599642"/>
            <a:ext cx="4230448" cy="756084"/>
          </a:xfrm>
        </p:spPr>
        <p:txBody>
          <a:bodyPr>
            <a:noAutofit/>
          </a:bodyPr>
          <a:lstStyle/>
          <a:p>
            <a:r>
              <a:rPr lang="cs-CZ" sz="2800" dirty="0"/>
              <a:t>Děkuji Vám za POZORNOST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6A324CD6-F431-4C92-82BC-18D51AB85E6B}"/>
              </a:ext>
            </a:extLst>
          </p:cNvPr>
          <p:cNvSpPr txBox="1"/>
          <p:nvPr/>
        </p:nvSpPr>
        <p:spPr>
          <a:xfrm>
            <a:off x="2555776" y="2787774"/>
            <a:ext cx="40324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tx2"/>
                </a:solidFill>
              </a:rPr>
              <a:t>Ing. Lukáš Minařík</a:t>
            </a:r>
          </a:p>
          <a:p>
            <a:r>
              <a:rPr lang="cs-CZ" dirty="0">
                <a:solidFill>
                  <a:schemeClr val="tx2"/>
                </a:solidFill>
              </a:rPr>
              <a:t>Odbor energetiky a ochrany klimatu</a:t>
            </a:r>
          </a:p>
          <a:p>
            <a:r>
              <a:rPr lang="cs-CZ" dirty="0">
                <a:solidFill>
                  <a:schemeClr val="tx2"/>
                </a:solidFill>
              </a:rPr>
              <a:t>Ministerstvo životního prostředí</a:t>
            </a:r>
          </a:p>
          <a:p>
            <a:r>
              <a:rPr lang="cs-CZ" dirty="0">
                <a:solidFill>
                  <a:schemeClr val="tx2"/>
                </a:solidFill>
              </a:rPr>
              <a:t>lukas.minarik@mzp.cz</a:t>
            </a:r>
          </a:p>
          <a:p>
            <a:r>
              <a:rPr lang="cs-CZ" dirty="0">
                <a:solidFill>
                  <a:schemeClr val="tx2"/>
                </a:solidFill>
              </a:rPr>
              <a:t>+420 267 122 636</a:t>
            </a:r>
          </a:p>
        </p:txBody>
      </p:sp>
    </p:spTree>
    <p:extLst>
      <p:ext uri="{BB962C8B-B14F-4D97-AF65-F5344CB8AC3E}">
        <p14:creationId xmlns:p14="http://schemas.microsoft.com/office/powerpoint/2010/main" val="1355468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text 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cs-CZ" sz="1200" dirty="0"/>
              <a:t>Konference Rozvoj lokální energetiky a postavení provozovatelů LDS</a:t>
            </a:r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20"/>
          </p:nvPr>
        </p:nvSpPr>
        <p:spPr>
          <a:xfrm>
            <a:off x="1036328" y="3090694"/>
            <a:ext cx="4810240" cy="179684"/>
          </a:xfrm>
        </p:spPr>
        <p:txBody>
          <a:bodyPr/>
          <a:lstStyle/>
          <a:p>
            <a:r>
              <a:rPr lang="cs-CZ" dirty="0"/>
              <a:t>Praha, 19. října 2022</a:t>
            </a:r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21"/>
          </p:nvPr>
        </p:nvSpPr>
        <p:spPr>
          <a:xfrm>
            <a:off x="1036328" y="3500904"/>
            <a:ext cx="5551896" cy="179684"/>
          </a:xfrm>
        </p:spPr>
        <p:txBody>
          <a:bodyPr/>
          <a:lstStyle/>
          <a:p>
            <a:r>
              <a:rPr lang="cs-CZ" dirty="0"/>
              <a:t>Ing. Lukáš Minařík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22"/>
          </p:nvPr>
        </p:nvSpPr>
        <p:spPr>
          <a:xfrm>
            <a:off x="1036328" y="3676243"/>
            <a:ext cx="3487424" cy="180384"/>
          </a:xfrm>
        </p:spPr>
        <p:txBody>
          <a:bodyPr/>
          <a:lstStyle/>
          <a:p>
            <a:r>
              <a:rPr lang="cs-CZ" dirty="0"/>
              <a:t>Odbor energetiky a ochrany klimatu, Ministerstvo životního prostředí</a:t>
            </a:r>
          </a:p>
        </p:txBody>
      </p:sp>
      <p:sp>
        <p:nvSpPr>
          <p:cNvPr id="9" name="Nadpis 8"/>
          <p:cNvSpPr>
            <a:spLocks noGrp="1"/>
          </p:cNvSpPr>
          <p:nvPr>
            <p:ph type="title"/>
          </p:nvPr>
        </p:nvSpPr>
        <p:spPr>
          <a:xfrm>
            <a:off x="1036328" y="756461"/>
            <a:ext cx="5549624" cy="1263388"/>
          </a:xfrm>
        </p:spPr>
        <p:txBody>
          <a:bodyPr/>
          <a:lstStyle/>
          <a:p>
            <a:r>
              <a:rPr lang="cs-CZ" sz="2400" dirty="0"/>
              <a:t>Aktuální výzvy Modernizačního fondu a z Nové Zelené úsporám</a:t>
            </a:r>
          </a:p>
        </p:txBody>
      </p:sp>
    </p:spTree>
    <p:extLst>
      <p:ext uri="{BB962C8B-B14F-4D97-AF65-F5344CB8AC3E}">
        <p14:creationId xmlns:p14="http://schemas.microsoft.com/office/powerpoint/2010/main" val="3000577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rázek 5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7" name="Zástupný symbol pro text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Aktuální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Nová Zelená úsporám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Operační Program Životní Prostředí 2021-2027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Modernizační Fond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Využití prostředků z NPO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Skončené / ukončované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OPŽP 2007-2013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OPŽP 2014-2020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Zelená úsporám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Nová Zelená úsporám 2013</a:t>
            </a:r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Dotační tituly MŽP v oblasti energetiky</a:t>
            </a:r>
          </a:p>
        </p:txBody>
      </p:sp>
    </p:spTree>
    <p:extLst>
      <p:ext uri="{BB962C8B-B14F-4D97-AF65-F5344CB8AC3E}">
        <p14:creationId xmlns:p14="http://schemas.microsoft.com/office/powerpoint/2010/main" val="1778079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Zástupný symbol obrázku 2">
            <a:extLst>
              <a:ext uri="{FF2B5EF4-FFF2-40B4-BE49-F238E27FC236}">
                <a16:creationId xmlns:a16="http://schemas.microsoft.com/office/drawing/2014/main" id="{E457EE0B-250A-4DBE-860B-B970AD0CBC1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r="-335"/>
          <a:stretch/>
        </p:blipFill>
        <p:spPr>
          <a:xfrm>
            <a:off x="2339752" y="1949445"/>
            <a:ext cx="6804248" cy="2381048"/>
          </a:xfrm>
        </p:spPr>
      </p:pic>
      <p:sp>
        <p:nvSpPr>
          <p:cNvPr id="7" name="Zástupný symbol pro text 6"/>
          <p:cNvSpPr>
            <a:spLocks noGrp="1"/>
          </p:cNvSpPr>
          <p:nvPr>
            <p:ph type="body" sz="quarter" idx="19"/>
          </p:nvPr>
        </p:nvSpPr>
        <p:spPr>
          <a:xfrm>
            <a:off x="611560" y="1489446"/>
            <a:ext cx="8496944" cy="2931240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Pro ČR k dispozici minimálně 150 mld. Kč (15,6 % z celého </a:t>
            </a:r>
            <a:r>
              <a:rPr lang="cs-CZ" dirty="0" err="1"/>
              <a:t>ModFondu</a:t>
            </a:r>
            <a:r>
              <a:rPr lang="cs-CZ" dirty="0"/>
              <a:t>), dle vývoje ceny EU ETS nyní spíše přes 300 mld. Kč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Komplementární k OP PIK, OP TAK, NPO a OP FST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9 programů podpory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HEAT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RES+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ENERG ETS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ENERG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 err="1"/>
              <a:t>TRANSCom</a:t>
            </a:r>
            <a:endParaRPr lang="cs-CZ" dirty="0"/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 err="1"/>
              <a:t>TRANSGov</a:t>
            </a:r>
            <a:endParaRPr lang="cs-CZ" dirty="0"/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 err="1"/>
              <a:t>ENERGov</a:t>
            </a:r>
            <a:endParaRPr lang="cs-CZ" dirty="0"/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KOMUENERG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LIGHTPUB</a:t>
            </a:r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Modernizační fond</a:t>
            </a:r>
          </a:p>
        </p:txBody>
      </p:sp>
    </p:spTree>
    <p:extLst>
      <p:ext uri="{BB962C8B-B14F-4D97-AF65-F5344CB8AC3E}">
        <p14:creationId xmlns:p14="http://schemas.microsoft.com/office/powerpoint/2010/main" val="1329342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text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Výzva č. 1/2022 – FVE do 1 MW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Příjem žádostí od 10. 8. 2022 do 15. 3.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Alokace 1,5 mld. Kč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Podporovány: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Samostatné projekty FVE s jedním předávacím místem do DS/PS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Sdružené projekty FVE, které zahrnují více dílčích projektů s více než jedním předávacím místem do DS/PS.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Dále mohou být podpořeny: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Systémy bateriové akumulace vyrobené elektřiny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Systémy výroby vodíku elektrolýzou vody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Žádat mohou stávající nebo budoucí držitelé licence na výrobu elektřiny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Míra podpory max. 50 %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Doposud předloženo 69 projektů, 55 MW + 23 MWh aku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Předchozí výzva 234 projektů (dosud 143 schváleno), 97 MW + 19 MWh aku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Aktuální výzvy v RES+ (1/4)</a:t>
            </a:r>
          </a:p>
        </p:txBody>
      </p:sp>
      <p:pic>
        <p:nvPicPr>
          <p:cNvPr id="3" name="Zástupný symbol obrázku 2">
            <a:extLst>
              <a:ext uri="{FF2B5EF4-FFF2-40B4-BE49-F238E27FC236}">
                <a16:creationId xmlns:a16="http://schemas.microsoft.com/office/drawing/2014/main" id="{BADF6883-C11B-4D1E-87B3-DFA92291164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-841"/>
          <a:stretch/>
        </p:blipFill>
        <p:spPr>
          <a:xfrm>
            <a:off x="6588224" y="1354159"/>
            <a:ext cx="2012399" cy="1865663"/>
          </a:xfrm>
        </p:spPr>
      </p:pic>
    </p:spTree>
    <p:extLst>
      <p:ext uri="{BB962C8B-B14F-4D97-AF65-F5344CB8AC3E}">
        <p14:creationId xmlns:p14="http://schemas.microsoft.com/office/powerpoint/2010/main" val="3041404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text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Výzva č. 2/2022 – FVE nad 1 MW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Příjem žádostí od 3. 8. 2022 do 31. 10. 2022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Alokace 5,5 mld. Kč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Podporovány: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Samostatné projekty FVE s jedním předávacím místem do DS/PS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Sdružené projekty FVE, které zahrnují více dílčích projektů s více než jedním předávacím místem do DS/PS.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Dále mohou být podpořeny: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Systémy bateriové akumulace vyrobené elektřiny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Systémy výroby vodíku elektrolýzou vody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Žádat mohou stávající nebo budoucí držitelé licence na výrobu elektřiny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Míra podpory max. 50 %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Dosud nepředložen žádný projekt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Předchozí výzva 151 projektů (dosud 57 schváleno), 532 MW + 41 MWh aku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Aktuální výzvy v RES+ (2/4)</a:t>
            </a:r>
          </a:p>
        </p:txBody>
      </p:sp>
      <p:pic>
        <p:nvPicPr>
          <p:cNvPr id="3" name="Zástupný symbol obrázku 2">
            <a:extLst>
              <a:ext uri="{FF2B5EF4-FFF2-40B4-BE49-F238E27FC236}">
                <a16:creationId xmlns:a16="http://schemas.microsoft.com/office/drawing/2014/main" id="{BADF6883-C11B-4D1E-87B3-DFA92291164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-841"/>
          <a:stretch/>
        </p:blipFill>
        <p:spPr>
          <a:xfrm>
            <a:off x="6588224" y="1354159"/>
            <a:ext cx="2012399" cy="1865663"/>
          </a:xfrm>
        </p:spPr>
      </p:pic>
    </p:spTree>
    <p:extLst>
      <p:ext uri="{BB962C8B-B14F-4D97-AF65-F5344CB8AC3E}">
        <p14:creationId xmlns:p14="http://schemas.microsoft.com/office/powerpoint/2010/main" val="285627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text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Výzva č. 3/2022 – Komunální FVE pro malé obce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Příjem žádostí od 17. 8. 2022 do 15. 3.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Alokace 1,5 mld. Kč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Podporovány: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Projekty FVE s jedním nebo více předávacími místy do DS/PS instalovanými na budovách včetně přístřešků vlastněných žadatelem a umístěných na území obce žadatele.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Dále mohou být podpořeny: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Systémy bateriové akumulace vyrobené elektřiny.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Vynucené investice do renovací konstrukcí střech, na kterých budou instalovány FVE, a do modernizace elektroinstalace v budovách s nově instalovanými FVE.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Zavedení energetického managementu včetně řídícího SW a měřících a řídících prvků pro optimalizaci výroby a spotřeby energie, projektová příprava a činnost odborného technického a autorského dozoru a BOZP.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Žádat mohou obce s maximálním počtem 3 000 obyvatel  k 1. 1. 2022 dle údajů ČSÚ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Míra podpory max. 75 %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Předloženy 3 projekty, 100 kW + 50 kWh aku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Aktuální výzvy v RES+ (3/4)</a:t>
            </a:r>
          </a:p>
        </p:txBody>
      </p:sp>
      <p:pic>
        <p:nvPicPr>
          <p:cNvPr id="3" name="Zástupný symbol obrázku 2">
            <a:extLst>
              <a:ext uri="{FF2B5EF4-FFF2-40B4-BE49-F238E27FC236}">
                <a16:creationId xmlns:a16="http://schemas.microsoft.com/office/drawing/2014/main" id="{BADF6883-C11B-4D1E-87B3-DFA92291164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-841"/>
          <a:stretch/>
        </p:blipFill>
        <p:spPr>
          <a:xfrm>
            <a:off x="6588224" y="1354159"/>
            <a:ext cx="2012399" cy="1865663"/>
          </a:xfrm>
        </p:spPr>
      </p:pic>
    </p:spTree>
    <p:extLst>
      <p:ext uri="{BB962C8B-B14F-4D97-AF65-F5344CB8AC3E}">
        <p14:creationId xmlns:p14="http://schemas.microsoft.com/office/powerpoint/2010/main" val="1159257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text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Výzva č. 4/2022 – Komunální FVE pro větší obce (energetická společenství)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Příjem žádostí od 17. 8. 2022 do 15. 3.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Alokace 2,5 mld. Kč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Podporovány: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Sdružené projekty výstavby FVE, které zahrnují více dílčích projektů s více než jedním předávacím místem do DS/PS, umístěných na území žadatele nebo zřizovatele či majitele žadatele.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Dále mohou být podpořeny: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Systémy bateriové akumulace vyrobené elektřiny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Systémy výroby vodíku elektrolýzou vody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Systémy energetického managementu včetně řídícího softwaru a prvků pro optimalizaci výroby a spotřeby energie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Žádat mohou obce, samosprávné městské obvody a městské části, jimi zřízené příspěvkové organizace nebo jimi ze 100 % vlastněné právnické osoby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Míra podpory určena vzorcem, dostupný kalkulátor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Předloženy 2 projekty, 500 kW + 100 kWh aku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Aktuální výzvy v RES+ (4/4)</a:t>
            </a:r>
          </a:p>
        </p:txBody>
      </p:sp>
      <p:pic>
        <p:nvPicPr>
          <p:cNvPr id="3" name="Zástupný symbol obrázku 2">
            <a:extLst>
              <a:ext uri="{FF2B5EF4-FFF2-40B4-BE49-F238E27FC236}">
                <a16:creationId xmlns:a16="http://schemas.microsoft.com/office/drawing/2014/main" id="{BADF6883-C11B-4D1E-87B3-DFA92291164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-841"/>
          <a:stretch/>
        </p:blipFill>
        <p:spPr>
          <a:xfrm>
            <a:off x="6588224" y="1354159"/>
            <a:ext cx="2012399" cy="1865663"/>
          </a:xfrm>
        </p:spPr>
      </p:pic>
    </p:spTree>
    <p:extLst>
      <p:ext uri="{BB962C8B-B14F-4D97-AF65-F5344CB8AC3E}">
        <p14:creationId xmlns:p14="http://schemas.microsoft.com/office/powerpoint/2010/main" val="27297853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text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Výzva č. 1/2022 - Modernizace tepláren (SZTE)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Příjem žádostí od 25. 7. 2022 do 30. 6. 2023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Alokace 15 mld. Kč (12 PP a 3 NP)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Rekonstrukce nebo náhrada zdroje tepla v SZTE se změnou palivové základny nebo typu energie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Žádat mohou: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Vlastníci zdroje v SZTE s licencí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Vlastníci SZTE, kteří licencí nedisponují, ale infrastruktura je provozována subjektem s výše uvedenou licencí.</a:t>
            </a:r>
          </a:p>
          <a:p>
            <a:pPr marL="352425" lvl="1" indent="-171450">
              <a:buFont typeface="Arial" panose="020B0604020202020204" pitchFamily="34" charset="0"/>
              <a:buChar char="•"/>
            </a:pPr>
            <a:r>
              <a:rPr lang="cs-CZ" dirty="0"/>
              <a:t>Vlastníci nového zdroje tepelné energie, pokud bude tepelný výkon z tohoto zdroje vyveden do stávající SZTE se souhlasem vlastníka stávající SZTE, za předpokladu, že budovaný nový zdroj nahradí alespoň část zdroje stávajícího.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dirty="0"/>
              <a:t>Míra podpory 30-80 % dle typu a místa realizace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Aktuální výzva v HEAT (1/2)</a:t>
            </a:r>
          </a:p>
        </p:txBody>
      </p:sp>
      <p:pic>
        <p:nvPicPr>
          <p:cNvPr id="3" name="Zástupný symbol obrázku 2">
            <a:extLst>
              <a:ext uri="{FF2B5EF4-FFF2-40B4-BE49-F238E27FC236}">
                <a16:creationId xmlns:a16="http://schemas.microsoft.com/office/drawing/2014/main" id="{BADF6883-C11B-4D1E-87B3-DFA92291164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1354159"/>
            <a:ext cx="2012399" cy="1755175"/>
          </a:xfrm>
        </p:spPr>
      </p:pic>
    </p:spTree>
    <p:extLst>
      <p:ext uri="{BB962C8B-B14F-4D97-AF65-F5344CB8AC3E}">
        <p14:creationId xmlns:p14="http://schemas.microsoft.com/office/powerpoint/2010/main" val="1295322929"/>
      </p:ext>
    </p:extLst>
  </p:cSld>
  <p:clrMapOvr>
    <a:masterClrMapping/>
  </p:clrMapOvr>
</p:sld>
</file>

<file path=ppt/theme/theme1.xml><?xml version="1.0" encoding="utf-8"?>
<a:theme xmlns:a="http://schemas.openxmlformats.org/drawingml/2006/main" name="MZP_2020_16ku9-final">
  <a:themeElements>
    <a:clrScheme name="color MZP2020">
      <a:dk1>
        <a:srgbClr val="7BC143"/>
      </a:dk1>
      <a:lt1>
        <a:srgbClr val="FFFFFF"/>
      </a:lt1>
      <a:dk2>
        <a:srgbClr val="000000"/>
      </a:dk2>
      <a:lt2>
        <a:srgbClr val="FFFFFF"/>
      </a:lt2>
      <a:accent1>
        <a:srgbClr val="7BC143"/>
      </a:accent1>
      <a:accent2>
        <a:srgbClr val="A5A5A5"/>
      </a:accent2>
      <a:accent3>
        <a:srgbClr val="467A26"/>
      </a:accent3>
      <a:accent4>
        <a:srgbClr val="7BC143"/>
      </a:accent4>
      <a:accent5>
        <a:srgbClr val="517B14"/>
      </a:accent5>
      <a:accent6>
        <a:srgbClr val="000000"/>
      </a:accent6>
      <a:hlink>
        <a:srgbClr val="FFC000"/>
      </a:hlink>
      <a:folHlink>
        <a:srgbClr val="84C5D6"/>
      </a:folHlink>
    </a:clrScheme>
    <a:fontScheme name="roboto sada">
      <a:majorFont>
        <a:latin typeface="roboto nadpis"/>
        <a:ea typeface=""/>
        <a:cs typeface=""/>
      </a:majorFont>
      <a:minorFont>
        <a:latin typeface="roboto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zentace1" id="{3BF1A07D-6149-45CB-85EE-D47F25ED6997}" vid="{C588B596-AE8C-477B-B25B-F51060738280}"/>
    </a:ext>
  </a:extLst>
</a:theme>
</file>

<file path=ppt/theme/theme2.xml><?xml version="1.0" encoding="utf-8"?>
<a:theme xmlns:a="http://schemas.openxmlformats.org/drawingml/2006/main" name="Motiv3-finl new">
  <a:themeElements>
    <a:clrScheme name="color MZP2020">
      <a:dk1>
        <a:srgbClr val="7BC143"/>
      </a:dk1>
      <a:lt1>
        <a:srgbClr val="FFFFFF"/>
      </a:lt1>
      <a:dk2>
        <a:srgbClr val="000000"/>
      </a:dk2>
      <a:lt2>
        <a:srgbClr val="FFFFFF"/>
      </a:lt2>
      <a:accent1>
        <a:srgbClr val="7BC143"/>
      </a:accent1>
      <a:accent2>
        <a:srgbClr val="A5A5A5"/>
      </a:accent2>
      <a:accent3>
        <a:srgbClr val="467A26"/>
      </a:accent3>
      <a:accent4>
        <a:srgbClr val="7BC143"/>
      </a:accent4>
      <a:accent5>
        <a:srgbClr val="517B14"/>
      </a:accent5>
      <a:accent6>
        <a:srgbClr val="000000"/>
      </a:accent6>
      <a:hlink>
        <a:srgbClr val="FFC000"/>
      </a:hlink>
      <a:folHlink>
        <a:srgbClr val="84C5D6"/>
      </a:folHlink>
    </a:clrScheme>
    <a:fontScheme name="roboto sada">
      <a:majorFont>
        <a:latin typeface="roboto nadpis"/>
        <a:ea typeface=""/>
        <a:cs typeface=""/>
      </a:majorFont>
      <a:minorFont>
        <a:latin typeface="roboto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zentace1" id="{3BF1A07D-6149-45CB-85EE-D47F25ED6997}" vid="{26188A8A-D3A8-4AA5-9AAE-8B14F0C0F042}"/>
    </a:ext>
  </a:extLst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MŽP (16-9)</Template>
  <TotalTime>320</TotalTime>
  <Words>1275</Words>
  <Application>Microsoft Office PowerPoint</Application>
  <PresentationFormat>Předvádění na obrazovce (16:9)</PresentationFormat>
  <Paragraphs>149</Paragraphs>
  <Slides>14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14</vt:i4>
      </vt:variant>
    </vt:vector>
  </HeadingPairs>
  <TitlesOfParts>
    <vt:vector size="23" baseType="lpstr">
      <vt:lpstr>Roboto Medium</vt:lpstr>
      <vt:lpstr>Roboto</vt:lpstr>
      <vt:lpstr>Roboto</vt:lpstr>
      <vt:lpstr>Roboto Light</vt:lpstr>
      <vt:lpstr>Arial</vt:lpstr>
      <vt:lpstr>Calibri</vt:lpstr>
      <vt:lpstr>Verdana</vt:lpstr>
      <vt:lpstr>MZP_2020_16ku9-final</vt:lpstr>
      <vt:lpstr>Motiv3-finl new</vt:lpstr>
      <vt:lpstr>Prezentace aplikace PowerPoint</vt:lpstr>
      <vt:lpstr>Aktuální výzvy Modernizačního fondu a z Nové Zelené úsporám</vt:lpstr>
      <vt:lpstr>Dotační tituly MŽP v oblasti energetiky</vt:lpstr>
      <vt:lpstr>Modernizační fond</vt:lpstr>
      <vt:lpstr>Aktuální výzvy v RES+ (1/4)</vt:lpstr>
      <vt:lpstr>Aktuální výzvy v RES+ (2/4)</vt:lpstr>
      <vt:lpstr>Aktuální výzvy v RES+ (3/4)</vt:lpstr>
      <vt:lpstr>Aktuální výzvy v RES+ (4/4)</vt:lpstr>
      <vt:lpstr>Aktuální výzva v HEAT (1/2)</vt:lpstr>
      <vt:lpstr>Aktuální výzva v HEAT (2/2)</vt:lpstr>
      <vt:lpstr>Nová zelená úsporám</vt:lpstr>
      <vt:lpstr>Aktuální výzvy NZÚ (1/2)</vt:lpstr>
      <vt:lpstr>Aktuální výzvy NZÚ (2/2)</vt:lpstr>
      <vt:lpstr>Děkuji Vám za POZORNOST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User</dc:creator>
  <cp:lastModifiedBy>Lukas Minarik</cp:lastModifiedBy>
  <cp:revision>51</cp:revision>
  <dcterms:created xsi:type="dcterms:W3CDTF">2021-05-06T07:13:53Z</dcterms:created>
  <dcterms:modified xsi:type="dcterms:W3CDTF">2022-10-17T10:11:40Z</dcterms:modified>
</cp:coreProperties>
</file>