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19"/>
  </p:notesMasterIdLst>
  <p:sldIdLst>
    <p:sldId id="257" r:id="rId2"/>
    <p:sldId id="298" r:id="rId3"/>
    <p:sldId id="301" r:id="rId4"/>
    <p:sldId id="286" r:id="rId5"/>
    <p:sldId id="289" r:id="rId6"/>
    <p:sldId id="292" r:id="rId7"/>
    <p:sldId id="293" r:id="rId8"/>
    <p:sldId id="296" r:id="rId9"/>
    <p:sldId id="299" r:id="rId10"/>
    <p:sldId id="291" r:id="rId11"/>
    <p:sldId id="275" r:id="rId12"/>
    <p:sldId id="312" r:id="rId13"/>
    <p:sldId id="287" r:id="rId14"/>
    <p:sldId id="278" r:id="rId15"/>
    <p:sldId id="300" r:id="rId16"/>
    <p:sldId id="297" r:id="rId17"/>
    <p:sldId id="26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ýchozí oddíl" id="{B1DF9338-BD96-46D8-B89B-58C92DDC6646}">
          <p14:sldIdLst>
            <p14:sldId id="257"/>
            <p14:sldId id="298"/>
            <p14:sldId id="301"/>
            <p14:sldId id="286"/>
            <p14:sldId id="289"/>
            <p14:sldId id="292"/>
          </p14:sldIdLst>
        </p14:section>
        <p14:section name="Oddíl bez názvu" id="{CD5B546D-9401-4C21-9DB2-B0F0B2519535}">
          <p14:sldIdLst>
            <p14:sldId id="293"/>
            <p14:sldId id="296"/>
            <p14:sldId id="299"/>
            <p14:sldId id="291"/>
            <p14:sldId id="275"/>
            <p14:sldId id="312"/>
            <p14:sldId id="287"/>
            <p14:sldId id="278"/>
            <p14:sldId id="300"/>
            <p14:sldId id="297"/>
            <p14:sldId id="26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Šimončík Pavel Ing." initials="ŠPI" lastIdx="8" clrIdx="0">
    <p:extLst>
      <p:ext uri="{19B8F6BF-5375-455C-9EA6-DF929625EA0E}">
        <p15:presenceInfo xmlns:p15="http://schemas.microsoft.com/office/powerpoint/2012/main" userId="S-1-5-21-1085031214-1757981266-839522115-152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883" autoAdjust="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30D6A3-F3CA-48EC-86C3-6ADE0124A1C1}" type="datetimeFigureOut">
              <a:rPr lang="cs-CZ" smtClean="0"/>
              <a:t>18.10.2022</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F60278-79A2-41BB-B917-34E49FEFC39F}" type="slidenum">
              <a:rPr lang="cs-CZ" smtClean="0"/>
              <a:t>‹#›</a:t>
            </a:fld>
            <a:endParaRPr lang="cs-CZ"/>
          </a:p>
        </p:txBody>
      </p:sp>
    </p:spTree>
    <p:extLst>
      <p:ext uri="{BB962C8B-B14F-4D97-AF65-F5344CB8AC3E}">
        <p14:creationId xmlns:p14="http://schemas.microsoft.com/office/powerpoint/2010/main" val="8154292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Úvodní snímek">
    <p:bg>
      <p:bgPr>
        <a:solidFill>
          <a:schemeClr val="bg1"/>
        </a:solidFill>
        <a:effectLst/>
      </p:bgPr>
    </p:bg>
    <p:spTree>
      <p:nvGrpSpPr>
        <p:cNvPr id="1" name=""/>
        <p:cNvGrpSpPr/>
        <p:nvPr/>
      </p:nvGrpSpPr>
      <p:grpSpPr>
        <a:xfrm>
          <a:off x="0" y="0"/>
          <a:ext cx="0" cy="0"/>
          <a:chOff x="0" y="0"/>
          <a:chExt cx="0" cy="0"/>
        </a:xfrm>
      </p:grpSpPr>
      <p:sp>
        <p:nvSpPr>
          <p:cNvPr id="9" name="Nadpis 8">
            <a:extLst>
              <a:ext uri="{FF2B5EF4-FFF2-40B4-BE49-F238E27FC236}">
                <a16:creationId xmlns:a16="http://schemas.microsoft.com/office/drawing/2014/main" id="{98A05E5B-6133-4E93-BEC3-D82EB272C7E3}"/>
              </a:ext>
            </a:extLst>
          </p:cNvPr>
          <p:cNvSpPr>
            <a:spLocks noGrp="1"/>
          </p:cNvSpPr>
          <p:nvPr>
            <p:ph type="title" hasCustomPrompt="1"/>
          </p:nvPr>
        </p:nvSpPr>
        <p:spPr>
          <a:xfrm>
            <a:off x="540000" y="3240000"/>
            <a:ext cx="9000000" cy="1440000"/>
          </a:xfrm>
          <a:prstGeom prst="rect">
            <a:avLst/>
          </a:prstGeom>
        </p:spPr>
        <p:txBody>
          <a:bodyPr tIns="0" anchor="t">
            <a:normAutofit/>
          </a:bodyPr>
          <a:lstStyle>
            <a:lvl1pPr>
              <a:defRPr sz="3600" cap="all" baseline="0">
                <a:solidFill>
                  <a:schemeClr val="accent1"/>
                </a:solidFill>
              </a:defRPr>
            </a:lvl1pPr>
          </a:lstStyle>
          <a:p>
            <a:r>
              <a:rPr lang="cs-CZ" dirty="0"/>
              <a:t>nadpis prezentace</a:t>
            </a:r>
            <a:endParaRPr lang="en-US" dirty="0"/>
          </a:p>
        </p:txBody>
      </p:sp>
      <p:pic>
        <p:nvPicPr>
          <p:cNvPr id="5" name="Grafický objekt 4">
            <a:extLst>
              <a:ext uri="{FF2B5EF4-FFF2-40B4-BE49-F238E27FC236}">
                <a16:creationId xmlns:a16="http://schemas.microsoft.com/office/drawing/2014/main" id="{75484339-CCFD-447A-B7F6-FC2FBF95B8D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797096" y="572350"/>
            <a:ext cx="571500" cy="876300"/>
          </a:xfrm>
          <a:prstGeom prst="rect">
            <a:avLst/>
          </a:prstGeom>
        </p:spPr>
      </p:pic>
      <p:sp>
        <p:nvSpPr>
          <p:cNvPr id="17" name="Zástupný symbol pro text 12">
            <a:extLst>
              <a:ext uri="{FF2B5EF4-FFF2-40B4-BE49-F238E27FC236}">
                <a16:creationId xmlns:a16="http://schemas.microsoft.com/office/drawing/2014/main" id="{7758B545-AE21-4427-B6F7-0467F1B4DA74}"/>
              </a:ext>
            </a:extLst>
          </p:cNvPr>
          <p:cNvSpPr>
            <a:spLocks noGrp="1"/>
          </p:cNvSpPr>
          <p:nvPr>
            <p:ph type="body" sz="quarter" idx="13" hasCustomPrompt="1"/>
          </p:nvPr>
        </p:nvSpPr>
        <p:spPr>
          <a:xfrm>
            <a:off x="540002" y="6126575"/>
            <a:ext cx="8999998" cy="365125"/>
          </a:xfrm>
          <a:prstGeom prst="rect">
            <a:avLst/>
          </a:prstGeom>
        </p:spPr>
        <p:txBody>
          <a:bodyPr/>
          <a:lstStyle>
            <a:lvl1pPr marL="0" indent="0">
              <a:lnSpc>
                <a:spcPct val="100000"/>
              </a:lnSpc>
              <a:spcBef>
                <a:spcPts val="0"/>
              </a:spcBef>
              <a:buFontTx/>
              <a:buNone/>
              <a:defRPr>
                <a:solidFill>
                  <a:srgbClr val="E02820"/>
                </a:solidFill>
              </a:defRPr>
            </a:lvl1pPr>
          </a:lstStyle>
          <a:p>
            <a:pPr lvl="0"/>
            <a:r>
              <a:rPr lang="cs-CZ" dirty="0"/>
              <a:t>Útvar</a:t>
            </a:r>
          </a:p>
        </p:txBody>
      </p:sp>
      <p:sp>
        <p:nvSpPr>
          <p:cNvPr id="18" name="Zástupný symbol pro text 12">
            <a:extLst>
              <a:ext uri="{FF2B5EF4-FFF2-40B4-BE49-F238E27FC236}">
                <a16:creationId xmlns:a16="http://schemas.microsoft.com/office/drawing/2014/main" id="{974EA894-E4BC-4E9A-A4A3-B5FE012F04A9}"/>
              </a:ext>
            </a:extLst>
          </p:cNvPr>
          <p:cNvSpPr>
            <a:spLocks noGrp="1"/>
          </p:cNvSpPr>
          <p:nvPr>
            <p:ph type="body" sz="quarter" idx="14" hasCustomPrompt="1"/>
          </p:nvPr>
        </p:nvSpPr>
        <p:spPr>
          <a:xfrm>
            <a:off x="540002" y="5396324"/>
            <a:ext cx="9000000" cy="365125"/>
          </a:xfrm>
          <a:prstGeom prst="rect">
            <a:avLst/>
          </a:prstGeom>
        </p:spPr>
        <p:txBody>
          <a:bodyPr/>
          <a:lstStyle>
            <a:lvl1pPr marL="0" indent="0">
              <a:lnSpc>
                <a:spcPct val="100000"/>
              </a:lnSpc>
              <a:spcBef>
                <a:spcPts val="0"/>
              </a:spcBef>
              <a:buFontTx/>
              <a:buNone/>
              <a:defRPr b="1">
                <a:solidFill>
                  <a:srgbClr val="23315F"/>
                </a:solidFill>
              </a:defRPr>
            </a:lvl1pPr>
          </a:lstStyle>
          <a:p>
            <a:pPr lvl="0"/>
            <a:r>
              <a:rPr lang="cs-CZ" dirty="0"/>
              <a:t>Jméno Příjmení</a:t>
            </a:r>
          </a:p>
        </p:txBody>
      </p:sp>
      <p:sp>
        <p:nvSpPr>
          <p:cNvPr id="10" name="Zástupný symbol pro text 12">
            <a:extLst>
              <a:ext uri="{FF2B5EF4-FFF2-40B4-BE49-F238E27FC236}">
                <a16:creationId xmlns:a16="http://schemas.microsoft.com/office/drawing/2014/main" id="{048E0589-794F-46B7-9197-A7550F5D60C4}"/>
              </a:ext>
            </a:extLst>
          </p:cNvPr>
          <p:cNvSpPr>
            <a:spLocks noGrp="1"/>
          </p:cNvSpPr>
          <p:nvPr>
            <p:ph type="body" sz="quarter" idx="15" hasCustomPrompt="1"/>
          </p:nvPr>
        </p:nvSpPr>
        <p:spPr>
          <a:xfrm>
            <a:off x="540001" y="5761449"/>
            <a:ext cx="8999999" cy="365125"/>
          </a:xfrm>
          <a:prstGeom prst="rect">
            <a:avLst/>
          </a:prstGeom>
        </p:spPr>
        <p:txBody>
          <a:bodyPr/>
          <a:lstStyle>
            <a:lvl1pPr marL="0" indent="0">
              <a:lnSpc>
                <a:spcPct val="100000"/>
              </a:lnSpc>
              <a:spcBef>
                <a:spcPts val="0"/>
              </a:spcBef>
              <a:buFontTx/>
              <a:buNone/>
              <a:defRPr>
                <a:solidFill>
                  <a:srgbClr val="E02820"/>
                </a:solidFill>
              </a:defRPr>
            </a:lvl1pPr>
          </a:lstStyle>
          <a:p>
            <a:pPr lvl="0"/>
            <a:r>
              <a:rPr lang="cs-CZ" dirty="0"/>
              <a:t>pozice</a:t>
            </a:r>
          </a:p>
        </p:txBody>
      </p:sp>
      <p:pic>
        <p:nvPicPr>
          <p:cNvPr id="8" name="Grafický objekt 7">
            <a:extLst>
              <a:ext uri="{FF2B5EF4-FFF2-40B4-BE49-F238E27FC236}">
                <a16:creationId xmlns:a16="http://schemas.microsoft.com/office/drawing/2014/main" id="{1A44CA93-6A93-4969-9F6A-CACCC866368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11617" y="507822"/>
            <a:ext cx="5101590" cy="3219450"/>
          </a:xfrm>
          <a:prstGeom prst="rect">
            <a:avLst/>
          </a:prstGeom>
        </p:spPr>
      </p:pic>
    </p:spTree>
    <p:extLst>
      <p:ext uri="{BB962C8B-B14F-4D97-AF65-F5344CB8AC3E}">
        <p14:creationId xmlns:p14="http://schemas.microsoft.com/office/powerpoint/2010/main" val="1438321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Závěrečný snímek">
    <p:spTree>
      <p:nvGrpSpPr>
        <p:cNvPr id="1" name=""/>
        <p:cNvGrpSpPr/>
        <p:nvPr/>
      </p:nvGrpSpPr>
      <p:grpSpPr>
        <a:xfrm>
          <a:off x="0" y="0"/>
          <a:ext cx="0" cy="0"/>
          <a:chOff x="0" y="0"/>
          <a:chExt cx="0" cy="0"/>
        </a:xfrm>
      </p:grpSpPr>
      <p:sp>
        <p:nvSpPr>
          <p:cNvPr id="14" name="Zástupný symbol pro text 12">
            <a:extLst>
              <a:ext uri="{FF2B5EF4-FFF2-40B4-BE49-F238E27FC236}">
                <a16:creationId xmlns:a16="http://schemas.microsoft.com/office/drawing/2014/main" id="{0CA5C28B-D5D7-478B-8934-4F781886354E}"/>
              </a:ext>
            </a:extLst>
          </p:cNvPr>
          <p:cNvSpPr>
            <a:spLocks noGrp="1"/>
          </p:cNvSpPr>
          <p:nvPr>
            <p:ph type="body" sz="quarter" idx="12" hasCustomPrompt="1"/>
          </p:nvPr>
        </p:nvSpPr>
        <p:spPr>
          <a:xfrm>
            <a:off x="540000" y="3219997"/>
            <a:ext cx="9000000" cy="360000"/>
          </a:xfrm>
          <a:prstGeom prst="rect">
            <a:avLst/>
          </a:prstGeom>
        </p:spPr>
        <p:txBody>
          <a:bodyPr rIns="0"/>
          <a:lstStyle>
            <a:lvl1pPr marL="0" indent="0">
              <a:lnSpc>
                <a:spcPct val="100000"/>
              </a:lnSpc>
              <a:spcBef>
                <a:spcPts val="0"/>
              </a:spcBef>
              <a:buFontTx/>
              <a:buNone/>
              <a:defRPr b="1">
                <a:solidFill>
                  <a:srgbClr val="23315F"/>
                </a:solidFill>
              </a:defRPr>
            </a:lvl1pPr>
          </a:lstStyle>
          <a:p>
            <a:pPr lvl="0"/>
            <a:r>
              <a:rPr lang="cs-CZ" dirty="0"/>
              <a:t>Jméno Příjmení</a:t>
            </a:r>
          </a:p>
        </p:txBody>
      </p:sp>
      <p:sp>
        <p:nvSpPr>
          <p:cNvPr id="15" name="Zástupný symbol pro text 12">
            <a:extLst>
              <a:ext uri="{FF2B5EF4-FFF2-40B4-BE49-F238E27FC236}">
                <a16:creationId xmlns:a16="http://schemas.microsoft.com/office/drawing/2014/main" id="{F966BD53-E8A0-409A-873F-4D9CE62866C4}"/>
              </a:ext>
            </a:extLst>
          </p:cNvPr>
          <p:cNvSpPr>
            <a:spLocks noGrp="1"/>
          </p:cNvSpPr>
          <p:nvPr>
            <p:ph type="body" sz="quarter" idx="13" hasCustomPrompt="1"/>
          </p:nvPr>
        </p:nvSpPr>
        <p:spPr>
          <a:xfrm>
            <a:off x="540000" y="3579997"/>
            <a:ext cx="9000000" cy="360000"/>
          </a:xfrm>
          <a:prstGeom prst="rect">
            <a:avLst/>
          </a:prstGeom>
        </p:spPr>
        <p:txBody>
          <a:bodyPr rIns="0"/>
          <a:lstStyle>
            <a:lvl1pPr marL="0" indent="0">
              <a:lnSpc>
                <a:spcPct val="100000"/>
              </a:lnSpc>
              <a:spcBef>
                <a:spcPts val="0"/>
              </a:spcBef>
              <a:buFontTx/>
              <a:buNone/>
              <a:defRPr>
                <a:solidFill>
                  <a:srgbClr val="E02820"/>
                </a:solidFill>
              </a:defRPr>
            </a:lvl1pPr>
          </a:lstStyle>
          <a:p>
            <a:pPr lvl="0"/>
            <a:r>
              <a:rPr lang="cs-CZ" dirty="0"/>
              <a:t>pozice</a:t>
            </a:r>
          </a:p>
        </p:txBody>
      </p:sp>
      <p:sp>
        <p:nvSpPr>
          <p:cNvPr id="17" name="Zástupný symbol pro text 12">
            <a:extLst>
              <a:ext uri="{FF2B5EF4-FFF2-40B4-BE49-F238E27FC236}">
                <a16:creationId xmlns:a16="http://schemas.microsoft.com/office/drawing/2014/main" id="{0F9DE0DA-382C-4C58-979A-B70EE301BB97}"/>
              </a:ext>
            </a:extLst>
          </p:cNvPr>
          <p:cNvSpPr>
            <a:spLocks noGrp="1"/>
          </p:cNvSpPr>
          <p:nvPr>
            <p:ph type="body" sz="quarter" idx="14" hasCustomPrompt="1"/>
          </p:nvPr>
        </p:nvSpPr>
        <p:spPr>
          <a:xfrm>
            <a:off x="540000" y="3939997"/>
            <a:ext cx="9000000" cy="360000"/>
          </a:xfrm>
          <a:prstGeom prst="rect">
            <a:avLst/>
          </a:prstGeom>
        </p:spPr>
        <p:txBody>
          <a:bodyPr tIns="0"/>
          <a:lstStyle>
            <a:lvl1pPr marL="0" indent="0">
              <a:lnSpc>
                <a:spcPct val="100000"/>
              </a:lnSpc>
              <a:spcBef>
                <a:spcPts val="0"/>
              </a:spcBef>
              <a:buFontTx/>
              <a:buNone/>
              <a:defRPr>
                <a:solidFill>
                  <a:srgbClr val="E02820"/>
                </a:solidFill>
              </a:defRPr>
            </a:lvl1pPr>
          </a:lstStyle>
          <a:p>
            <a:pPr lvl="0"/>
            <a:r>
              <a:rPr lang="cs-CZ" dirty="0"/>
              <a:t>Útvar</a:t>
            </a:r>
          </a:p>
        </p:txBody>
      </p:sp>
      <p:pic>
        <p:nvPicPr>
          <p:cNvPr id="16" name="Grafický objekt 15">
            <a:extLst>
              <a:ext uri="{FF2B5EF4-FFF2-40B4-BE49-F238E27FC236}">
                <a16:creationId xmlns:a16="http://schemas.microsoft.com/office/drawing/2014/main" id="{DBCB8EF5-6001-4E2E-8362-89DBEF0B47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0000" y="2624958"/>
            <a:ext cx="4835920" cy="371994"/>
          </a:xfrm>
          <a:prstGeom prst="rect">
            <a:avLst/>
          </a:prstGeom>
        </p:spPr>
      </p:pic>
      <p:pic>
        <p:nvPicPr>
          <p:cNvPr id="18" name="Grafický objekt 17">
            <a:extLst>
              <a:ext uri="{FF2B5EF4-FFF2-40B4-BE49-F238E27FC236}">
                <a16:creationId xmlns:a16="http://schemas.microsoft.com/office/drawing/2014/main" id="{C0CF8379-AA74-44E7-B3EE-533AFDD361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8799" y="360000"/>
            <a:ext cx="1620000" cy="540000"/>
          </a:xfrm>
          <a:prstGeom prst="rect">
            <a:avLst/>
          </a:prstGeom>
        </p:spPr>
      </p:pic>
      <p:pic>
        <p:nvPicPr>
          <p:cNvPr id="20" name="Grafický objekt 19">
            <a:extLst>
              <a:ext uri="{FF2B5EF4-FFF2-40B4-BE49-F238E27FC236}">
                <a16:creationId xmlns:a16="http://schemas.microsoft.com/office/drawing/2014/main" id="{38419520-1451-4EEE-80AC-5B8B33BF99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72752" y="3516769"/>
            <a:ext cx="3640455" cy="2934653"/>
          </a:xfrm>
          <a:prstGeom prst="rect">
            <a:avLst/>
          </a:prstGeom>
        </p:spPr>
      </p:pic>
      <p:pic>
        <p:nvPicPr>
          <p:cNvPr id="11" name="Grafický objekt 6">
            <a:extLst>
              <a:ext uri="{FF2B5EF4-FFF2-40B4-BE49-F238E27FC236}">
                <a16:creationId xmlns:a16="http://schemas.microsoft.com/office/drawing/2014/main" id="{B5E303DE-F1D5-44D5-A43C-1D4000F5DDFA}"/>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38800" y="5484655"/>
            <a:ext cx="3158905" cy="950722"/>
          </a:xfrm>
          <a:prstGeom prst="rect">
            <a:avLst/>
          </a:prstGeom>
        </p:spPr>
      </p:pic>
    </p:spTree>
    <p:extLst>
      <p:ext uri="{BB962C8B-B14F-4D97-AF65-F5344CB8AC3E}">
        <p14:creationId xmlns:p14="http://schemas.microsoft.com/office/powerpoint/2010/main" val="36071563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Úvodní snímek">
    <p:spTree>
      <p:nvGrpSpPr>
        <p:cNvPr id="1" name=""/>
        <p:cNvGrpSpPr/>
        <p:nvPr/>
      </p:nvGrpSpPr>
      <p:grpSpPr>
        <a:xfrm>
          <a:off x="0" y="0"/>
          <a:ext cx="0" cy="0"/>
          <a:chOff x="0" y="0"/>
          <a:chExt cx="0" cy="0"/>
        </a:xfrm>
      </p:grpSpPr>
      <p:sp>
        <p:nvSpPr>
          <p:cNvPr id="4" name="Zástupný symbol pro datum 3">
            <a:extLst>
              <a:ext uri="{FF2B5EF4-FFF2-40B4-BE49-F238E27FC236}">
                <a16:creationId xmlns:a16="http://schemas.microsoft.com/office/drawing/2014/main" id="{AC77256E-263E-49A4-862F-61E7D3ACEE88}"/>
              </a:ext>
            </a:extLst>
          </p:cNvPr>
          <p:cNvSpPr>
            <a:spLocks noGrp="1"/>
          </p:cNvSpPr>
          <p:nvPr>
            <p:ph type="dt" sz="half" idx="10"/>
          </p:nvPr>
        </p:nvSpPr>
        <p:spPr/>
        <p:txBody>
          <a:bodyPr/>
          <a:lstStyle/>
          <a:p>
            <a:fld id="{80750E47-7BD1-49F6-88A8-67FFE5DB55A5}" type="datetimeFigureOut">
              <a:rPr lang="cs-CZ" smtClean="0"/>
              <a:t>18.10.2022</a:t>
            </a:fld>
            <a:endParaRPr lang="cs-CZ"/>
          </a:p>
        </p:txBody>
      </p:sp>
      <p:sp>
        <p:nvSpPr>
          <p:cNvPr id="5" name="Zástupný symbol pro zápatí 4">
            <a:extLst>
              <a:ext uri="{FF2B5EF4-FFF2-40B4-BE49-F238E27FC236}">
                <a16:creationId xmlns:a16="http://schemas.microsoft.com/office/drawing/2014/main" id="{D145EF69-D39F-4D58-8CB4-8D188DADB00D}"/>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C018C9F0-7561-4549-916F-9FBC36B04C65}"/>
              </a:ext>
            </a:extLst>
          </p:cNvPr>
          <p:cNvSpPr>
            <a:spLocks noGrp="1"/>
          </p:cNvSpPr>
          <p:nvPr>
            <p:ph type="sldNum" sz="quarter" idx="12"/>
          </p:nvPr>
        </p:nvSpPr>
        <p:spPr/>
        <p:txBody>
          <a:bodyPr/>
          <a:lstStyle/>
          <a:p>
            <a:fld id="{4B8BB48D-BC10-412C-9036-4064F84CE8F3}" type="slidenum">
              <a:rPr lang="cs-CZ" smtClean="0"/>
              <a:t>‹#›</a:t>
            </a:fld>
            <a:endParaRPr lang="cs-CZ"/>
          </a:p>
        </p:txBody>
      </p:sp>
      <p:sp>
        <p:nvSpPr>
          <p:cNvPr id="7" name="Obdélník 6">
            <a:extLst>
              <a:ext uri="{FF2B5EF4-FFF2-40B4-BE49-F238E27FC236}">
                <a16:creationId xmlns:a16="http://schemas.microsoft.com/office/drawing/2014/main" id="{07FEA616-6DB4-4B51-8153-197AC4A0D131}"/>
              </a:ext>
            </a:extLst>
          </p:cNvPr>
          <p:cNvSpPr/>
          <p:nvPr/>
        </p:nvSpPr>
        <p:spPr>
          <a:xfrm>
            <a:off x="-73152" y="-100584"/>
            <a:ext cx="12265152" cy="6958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749179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Zákla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6CAD00A-327A-4410-BF2A-8EB388D85FE0}"/>
              </a:ext>
            </a:extLst>
          </p:cNvPr>
          <p:cNvSpPr>
            <a:spLocks noGrp="1"/>
          </p:cNvSpPr>
          <p:nvPr>
            <p:ph type="title"/>
          </p:nvPr>
        </p:nvSpPr>
        <p:spPr/>
        <p:txBody>
          <a:bodyPr/>
          <a:lstStyle/>
          <a:p>
            <a:r>
              <a:rPr lang="cs-CZ"/>
              <a:t>Kliknutím lze upravit styl.</a:t>
            </a:r>
            <a:endParaRPr lang="cs-CZ" dirty="0"/>
          </a:p>
        </p:txBody>
      </p:sp>
      <p:sp>
        <p:nvSpPr>
          <p:cNvPr id="8" name="Zástupný symbol pro text 5">
            <a:extLst>
              <a:ext uri="{FF2B5EF4-FFF2-40B4-BE49-F238E27FC236}">
                <a16:creationId xmlns:a16="http://schemas.microsoft.com/office/drawing/2014/main" id="{F519D14A-367C-4E0A-BFBD-5207B8408616}"/>
              </a:ext>
            </a:extLst>
          </p:cNvPr>
          <p:cNvSpPr>
            <a:spLocks noGrp="1"/>
          </p:cNvSpPr>
          <p:nvPr>
            <p:ph idx="1"/>
          </p:nvPr>
        </p:nvSpPr>
        <p:spPr>
          <a:xfrm>
            <a:off x="538799" y="2340000"/>
            <a:ext cx="11113200"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0" name="TextovéPole 9">
            <a:extLst>
              <a:ext uri="{FF2B5EF4-FFF2-40B4-BE49-F238E27FC236}">
                <a16:creationId xmlns:a16="http://schemas.microsoft.com/office/drawing/2014/main" id="{19E5316F-8F5A-49B5-B1CB-0F9A41D45CB1}"/>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1520756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va sloupce">
    <p:spTree>
      <p:nvGrpSpPr>
        <p:cNvPr id="1" name=""/>
        <p:cNvGrpSpPr/>
        <p:nvPr/>
      </p:nvGrpSpPr>
      <p:grpSpPr>
        <a:xfrm>
          <a:off x="0" y="0"/>
          <a:ext cx="0" cy="0"/>
          <a:chOff x="0" y="0"/>
          <a:chExt cx="0" cy="0"/>
        </a:xfrm>
      </p:grpSpPr>
      <p:sp>
        <p:nvSpPr>
          <p:cNvPr id="4" name="Nadpis 3">
            <a:extLst>
              <a:ext uri="{FF2B5EF4-FFF2-40B4-BE49-F238E27FC236}">
                <a16:creationId xmlns:a16="http://schemas.microsoft.com/office/drawing/2014/main" id="{A86C42AE-A7C0-4FE4-AB6C-0C0186B6F018}"/>
              </a:ext>
            </a:extLst>
          </p:cNvPr>
          <p:cNvSpPr>
            <a:spLocks noGrp="1"/>
          </p:cNvSpPr>
          <p:nvPr>
            <p:ph type="title"/>
          </p:nvPr>
        </p:nvSpPr>
        <p:spPr/>
        <p:txBody>
          <a:bodyPr/>
          <a:lstStyle/>
          <a:p>
            <a:r>
              <a:rPr lang="cs-CZ"/>
              <a:t>Kliknutím lze upravit styl.</a:t>
            </a:r>
            <a:endParaRPr lang="cs-CZ" dirty="0"/>
          </a:p>
        </p:txBody>
      </p:sp>
      <p:sp>
        <p:nvSpPr>
          <p:cNvPr id="16" name="Zástupný symbol pro text 5">
            <a:extLst>
              <a:ext uri="{FF2B5EF4-FFF2-40B4-BE49-F238E27FC236}">
                <a16:creationId xmlns:a16="http://schemas.microsoft.com/office/drawing/2014/main" id="{69D824AA-3DEF-41A1-86DD-AECA36AC68D1}"/>
              </a:ext>
            </a:extLst>
          </p:cNvPr>
          <p:cNvSpPr>
            <a:spLocks noGrp="1"/>
          </p:cNvSpPr>
          <p:nvPr>
            <p:ph idx="1"/>
          </p:nvPr>
        </p:nvSpPr>
        <p:spPr>
          <a:xfrm>
            <a:off x="538799" y="2340000"/>
            <a:ext cx="5374799"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8" name="Zástupný symbol pro text 5">
            <a:extLst>
              <a:ext uri="{FF2B5EF4-FFF2-40B4-BE49-F238E27FC236}">
                <a16:creationId xmlns:a16="http://schemas.microsoft.com/office/drawing/2014/main" id="{D9EC12E6-2BD5-407D-92B8-44F87A6E01CD}"/>
              </a:ext>
            </a:extLst>
          </p:cNvPr>
          <p:cNvSpPr>
            <a:spLocks noGrp="1"/>
          </p:cNvSpPr>
          <p:nvPr>
            <p:ph idx="19"/>
          </p:nvPr>
        </p:nvSpPr>
        <p:spPr>
          <a:xfrm>
            <a:off x="6277199" y="2340000"/>
            <a:ext cx="5374799"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20" name="TextovéPole 19">
            <a:extLst>
              <a:ext uri="{FF2B5EF4-FFF2-40B4-BE49-F238E27FC236}">
                <a16:creationId xmlns:a16="http://schemas.microsoft.com/office/drawing/2014/main" id="{AF31D9AF-3CFA-413B-978A-B97EBFF26FD4}"/>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1807864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va sloupce s nadpisy">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8800" y="2340000"/>
            <a:ext cx="5374800" cy="720000"/>
          </a:xfrm>
          <a:prstGeom prst="rect">
            <a:avLst/>
          </a:prstGeom>
        </p:spPr>
        <p:txBody>
          <a:bodyPr lIns="0" anchor="ctr">
            <a:normAutofit/>
          </a:bodyPr>
          <a:lstStyle>
            <a:lvl1pPr marL="0" indent="0">
              <a:lnSpc>
                <a:spcPct val="90000"/>
              </a:lnSpc>
              <a:spcBef>
                <a:spcPts val="0"/>
              </a:spcBef>
              <a:buNone/>
              <a:defRPr sz="2000" b="1" cap="all" baseline="0">
                <a:solidFill>
                  <a:srgbClr val="1A336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dirty="0"/>
              <a:t>NADPIS </a:t>
            </a:r>
            <a:r>
              <a:rPr lang="cs-CZ" dirty="0" err="1"/>
              <a:t>2a</a:t>
            </a:r>
            <a:endParaRPr lang="cs-CZ" dirty="0"/>
          </a:p>
        </p:txBody>
      </p:sp>
      <p:sp>
        <p:nvSpPr>
          <p:cNvPr id="13" name="Text Placeholder 2">
            <a:extLst>
              <a:ext uri="{FF2B5EF4-FFF2-40B4-BE49-F238E27FC236}">
                <a16:creationId xmlns:a16="http://schemas.microsoft.com/office/drawing/2014/main" id="{2812199E-DD6D-498C-A332-9965CECEE968}"/>
              </a:ext>
            </a:extLst>
          </p:cNvPr>
          <p:cNvSpPr>
            <a:spLocks noGrp="1"/>
          </p:cNvSpPr>
          <p:nvPr>
            <p:ph type="body" idx="13" hasCustomPrompt="1"/>
          </p:nvPr>
        </p:nvSpPr>
        <p:spPr>
          <a:xfrm>
            <a:off x="6278403" y="2340000"/>
            <a:ext cx="5378402" cy="720000"/>
          </a:xfrm>
          <a:prstGeom prst="rect">
            <a:avLst/>
          </a:prstGeom>
        </p:spPr>
        <p:txBody>
          <a:bodyPr lIns="0" anchor="ctr">
            <a:noAutofit/>
          </a:bodyPr>
          <a:lstStyle>
            <a:lvl1pPr marL="0" indent="0">
              <a:lnSpc>
                <a:spcPct val="90000"/>
              </a:lnSpc>
              <a:spcBef>
                <a:spcPts val="0"/>
              </a:spcBef>
              <a:buNone/>
              <a:defRPr sz="2000" b="1" cap="all" baseline="0">
                <a:solidFill>
                  <a:srgbClr val="1A3366"/>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dirty="0"/>
              <a:t>NADPIS </a:t>
            </a:r>
            <a:r>
              <a:rPr lang="cs-CZ" dirty="0" err="1"/>
              <a:t>2b</a:t>
            </a:r>
            <a:endParaRPr lang="cs-CZ" dirty="0"/>
          </a:p>
        </p:txBody>
      </p:sp>
      <p:sp>
        <p:nvSpPr>
          <p:cNvPr id="4" name="Nadpis 3">
            <a:extLst>
              <a:ext uri="{FF2B5EF4-FFF2-40B4-BE49-F238E27FC236}">
                <a16:creationId xmlns:a16="http://schemas.microsoft.com/office/drawing/2014/main" id="{A86C42AE-A7C0-4FE4-AB6C-0C0186B6F018}"/>
              </a:ext>
            </a:extLst>
          </p:cNvPr>
          <p:cNvSpPr>
            <a:spLocks noGrp="1"/>
          </p:cNvSpPr>
          <p:nvPr>
            <p:ph type="title" hasCustomPrompt="1"/>
          </p:nvPr>
        </p:nvSpPr>
        <p:spPr/>
        <p:txBody>
          <a:bodyPr/>
          <a:lstStyle>
            <a:lvl1pPr>
              <a:defRPr/>
            </a:lvl1pPr>
          </a:lstStyle>
          <a:p>
            <a:r>
              <a:rPr lang="cs-CZ" dirty="0"/>
              <a:t>Nadpis 1</a:t>
            </a:r>
          </a:p>
        </p:txBody>
      </p:sp>
      <p:sp>
        <p:nvSpPr>
          <p:cNvPr id="17" name="Zástupný symbol pro text 5">
            <a:extLst>
              <a:ext uri="{FF2B5EF4-FFF2-40B4-BE49-F238E27FC236}">
                <a16:creationId xmlns:a16="http://schemas.microsoft.com/office/drawing/2014/main" id="{D95C5599-A341-4F65-8331-49C8A37E01FE}"/>
              </a:ext>
            </a:extLst>
          </p:cNvPr>
          <p:cNvSpPr>
            <a:spLocks noGrp="1"/>
          </p:cNvSpPr>
          <p:nvPr>
            <p:ph idx="19"/>
          </p:nvPr>
        </p:nvSpPr>
        <p:spPr>
          <a:xfrm>
            <a:off x="538799" y="3239510"/>
            <a:ext cx="5374799" cy="325849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8" name="Zástupný symbol pro text 5">
            <a:extLst>
              <a:ext uri="{FF2B5EF4-FFF2-40B4-BE49-F238E27FC236}">
                <a16:creationId xmlns:a16="http://schemas.microsoft.com/office/drawing/2014/main" id="{1EE63531-6876-4FBC-BA71-6863DD06E9BC}"/>
              </a:ext>
            </a:extLst>
          </p:cNvPr>
          <p:cNvSpPr>
            <a:spLocks noGrp="1"/>
          </p:cNvSpPr>
          <p:nvPr>
            <p:ph idx="20"/>
          </p:nvPr>
        </p:nvSpPr>
        <p:spPr>
          <a:xfrm>
            <a:off x="6273595" y="3239510"/>
            <a:ext cx="5378403" cy="325849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20" name="TextovéPole 19">
            <a:extLst>
              <a:ext uri="{FF2B5EF4-FFF2-40B4-BE49-F238E27FC236}">
                <a16:creationId xmlns:a16="http://schemas.microsoft.com/office/drawing/2014/main" id="{2BF04508-0711-4477-B585-6BB074D472D7}"/>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2795553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3 ilustrace vlevo">
    <p:spTree>
      <p:nvGrpSpPr>
        <p:cNvPr id="1" name=""/>
        <p:cNvGrpSpPr/>
        <p:nvPr/>
      </p:nvGrpSpPr>
      <p:grpSpPr>
        <a:xfrm>
          <a:off x="0" y="0"/>
          <a:ext cx="0" cy="0"/>
          <a:chOff x="0" y="0"/>
          <a:chExt cx="0" cy="0"/>
        </a:xfrm>
      </p:grpSpPr>
      <p:sp>
        <p:nvSpPr>
          <p:cNvPr id="10" name="Nadpis 9">
            <a:extLst>
              <a:ext uri="{FF2B5EF4-FFF2-40B4-BE49-F238E27FC236}">
                <a16:creationId xmlns:a16="http://schemas.microsoft.com/office/drawing/2014/main" id="{2AB3EC4C-E127-4D95-B594-552771669911}"/>
              </a:ext>
            </a:extLst>
          </p:cNvPr>
          <p:cNvSpPr>
            <a:spLocks noGrp="1"/>
          </p:cNvSpPr>
          <p:nvPr>
            <p:ph type="title" hasCustomPrompt="1"/>
          </p:nvPr>
        </p:nvSpPr>
        <p:spPr/>
        <p:txBody>
          <a:bodyPr/>
          <a:lstStyle>
            <a:lvl1pPr>
              <a:defRPr/>
            </a:lvl1pPr>
          </a:lstStyle>
          <a:p>
            <a:r>
              <a:rPr lang="cs-CZ" dirty="0"/>
              <a:t>Nadpis 1</a:t>
            </a:r>
          </a:p>
        </p:txBody>
      </p:sp>
      <p:sp>
        <p:nvSpPr>
          <p:cNvPr id="11" name="Zástupný symbol pro text 5">
            <a:extLst>
              <a:ext uri="{FF2B5EF4-FFF2-40B4-BE49-F238E27FC236}">
                <a16:creationId xmlns:a16="http://schemas.microsoft.com/office/drawing/2014/main" id="{DF02DBE7-47B6-4C9F-B1B2-53CDF11315E8}"/>
              </a:ext>
            </a:extLst>
          </p:cNvPr>
          <p:cNvSpPr>
            <a:spLocks noGrp="1"/>
          </p:cNvSpPr>
          <p:nvPr>
            <p:ph idx="1"/>
          </p:nvPr>
        </p:nvSpPr>
        <p:spPr>
          <a:xfrm>
            <a:off x="4367807" y="2340000"/>
            <a:ext cx="7284191"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2" name="Zástupný symbol pro obsah 14">
            <a:extLst>
              <a:ext uri="{FF2B5EF4-FFF2-40B4-BE49-F238E27FC236}">
                <a16:creationId xmlns:a16="http://schemas.microsoft.com/office/drawing/2014/main" id="{39C60164-BB4A-4B08-8320-BB4B8D2E6503}"/>
              </a:ext>
            </a:extLst>
          </p:cNvPr>
          <p:cNvSpPr>
            <a:spLocks noGrp="1"/>
          </p:cNvSpPr>
          <p:nvPr>
            <p:ph sz="quarter" idx="14" hasCustomPrompt="1"/>
          </p:nvPr>
        </p:nvSpPr>
        <p:spPr>
          <a:xfrm>
            <a:off x="540001" y="2340000"/>
            <a:ext cx="3539776" cy="4158000"/>
          </a:xfrm>
          <a:prstGeom prst="rect">
            <a:avLst/>
          </a:prstGeom>
        </p:spPr>
        <p:txBody>
          <a:bodyPr lIns="0">
            <a:normAutofit/>
          </a:bodyPr>
          <a:lstStyle>
            <a:lvl1pPr>
              <a:defRPr lang="cs-CZ" sz="2000" kern="1200" baseline="0" dirty="0">
                <a:solidFill>
                  <a:srgbClr val="23315F"/>
                </a:solidFill>
                <a:latin typeface="Arial" panose="020B0604020202020204" pitchFamily="34" charset="0"/>
                <a:ea typeface="+mn-ea"/>
                <a:cs typeface="Arial" panose="020B0604020202020204" pitchFamily="34" charset="0"/>
              </a:defRPr>
            </a:lvl1pPr>
            <a:lvl2pPr marL="270000" marR="0" indent="-270000" algn="l" defTabSz="914400" rtl="0" eaLnBrk="1" fontAlgn="auto" latinLnBrk="0" hangingPunct="1">
              <a:lnSpc>
                <a:spcPct val="90000"/>
              </a:lnSpc>
              <a:spcBef>
                <a:spcPts val="600"/>
              </a:spcBef>
              <a:spcAft>
                <a:spcPts val="0"/>
              </a:spcAft>
              <a:buClrTx/>
              <a:buSzPct val="75000"/>
              <a:buFontTx/>
              <a:buBlip>
                <a:blip r:embed="rId2"/>
              </a:buBlip>
              <a:tabLst/>
              <a:defRPr sz="2000"/>
            </a:lvl2pPr>
            <a:lvl3pPr marL="453600" indent="-270000" algn="l" defTabSz="914400" rtl="0" eaLnBrk="1" latinLnBrk="0" hangingPunct="1">
              <a:lnSpc>
                <a:spcPct val="90000"/>
              </a:lnSpc>
              <a:spcBef>
                <a:spcPts val="600"/>
              </a:spcBef>
              <a:buSzPct val="75000"/>
              <a:buFontTx/>
              <a:buBlip>
                <a:blip r:embed="rId2"/>
              </a:buBlip>
              <a:defRPr/>
            </a:lvl3pPr>
            <a:lvl4pPr marL="633600" indent="-270000" algn="l" defTabSz="914400" rtl="0" eaLnBrk="1" latinLnBrk="0" hangingPunct="1">
              <a:lnSpc>
                <a:spcPct val="90000"/>
              </a:lnSpc>
              <a:spcBef>
                <a:spcPts val="600"/>
              </a:spcBef>
              <a:buSzPct val="75000"/>
              <a:buFontTx/>
              <a:buBlip>
                <a:blip r:embed="rId2"/>
              </a:buBlip>
              <a:defRPr/>
            </a:lvl4pPr>
            <a:lvl5pPr marL="813600" indent="-270000" algn="l" defTabSz="914400" rtl="0" eaLnBrk="1" latinLnBrk="0" hangingPunct="1">
              <a:lnSpc>
                <a:spcPct val="90000"/>
              </a:lnSpc>
              <a:spcBef>
                <a:spcPts val="600"/>
              </a:spcBef>
              <a:buSzPct val="75000"/>
              <a:buFontTx/>
              <a:buBlip>
                <a:blip r:embed="rId2"/>
              </a:buBlip>
              <a:defRPr/>
            </a:lvl5pPr>
            <a:lvl6pPr marL="993600" indent="-270000">
              <a:buSzPct val="75000"/>
              <a:buFontTx/>
              <a:buBlip>
                <a:blip r:embed="rId2"/>
              </a:buBlip>
              <a:defRPr/>
            </a:lvl6pPr>
            <a:lvl7pPr>
              <a:defRPr/>
            </a:lvl7pPr>
            <a:lvl8pPr>
              <a:defRPr/>
            </a:lvl8pPr>
            <a:lvl9pPr marL="1533600" indent="-270000">
              <a:buFontTx/>
              <a:buBlip>
                <a:blip r:embed="rId2"/>
              </a:buBlip>
              <a:defRPr/>
            </a:lvl9pPr>
          </a:lstStyle>
          <a:p>
            <a:r>
              <a:rPr lang="cs-CZ" dirty="0">
                <a:solidFill>
                  <a:srgbClr val="233060"/>
                </a:solidFill>
                <a:latin typeface="+mn-lt"/>
              </a:rPr>
              <a:t>Prostor pro ilustrační foto, obrázek, </a:t>
            </a:r>
            <a:r>
              <a:rPr lang="cs-CZ" dirty="0" err="1">
                <a:solidFill>
                  <a:srgbClr val="233060"/>
                </a:solidFill>
                <a:latin typeface="+mn-lt"/>
              </a:rPr>
              <a:t>minigraf</a:t>
            </a:r>
            <a:r>
              <a:rPr lang="cs-CZ" dirty="0">
                <a:solidFill>
                  <a:srgbClr val="233060"/>
                </a:solidFill>
                <a:latin typeface="+mn-lt"/>
              </a:rPr>
              <a:t>, nebo nějaký ilustrační znak</a:t>
            </a:r>
          </a:p>
        </p:txBody>
      </p:sp>
      <p:sp>
        <p:nvSpPr>
          <p:cNvPr id="14" name="TextovéPole 13">
            <a:extLst>
              <a:ext uri="{FF2B5EF4-FFF2-40B4-BE49-F238E27FC236}">
                <a16:creationId xmlns:a16="http://schemas.microsoft.com/office/drawing/2014/main" id="{226DDEEE-52CD-4B5F-8223-390FC555941C}"/>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12376370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3 ilustrace vlevo">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A237B2C-B5B7-47D9-9D74-1FF96E7E12A5}"/>
              </a:ext>
            </a:extLst>
          </p:cNvPr>
          <p:cNvSpPr>
            <a:spLocks noGrp="1"/>
          </p:cNvSpPr>
          <p:nvPr>
            <p:ph type="title" hasCustomPrompt="1"/>
          </p:nvPr>
        </p:nvSpPr>
        <p:spPr/>
        <p:txBody>
          <a:bodyPr/>
          <a:lstStyle>
            <a:lvl1pPr>
              <a:defRPr/>
            </a:lvl1pPr>
          </a:lstStyle>
          <a:p>
            <a:r>
              <a:rPr lang="cs-CZ" dirty="0"/>
              <a:t>Nadpis 1</a:t>
            </a:r>
          </a:p>
        </p:txBody>
      </p:sp>
      <p:sp>
        <p:nvSpPr>
          <p:cNvPr id="16" name="Zástupný symbol pro text 5">
            <a:extLst>
              <a:ext uri="{FF2B5EF4-FFF2-40B4-BE49-F238E27FC236}">
                <a16:creationId xmlns:a16="http://schemas.microsoft.com/office/drawing/2014/main" id="{2AAC8DA5-28E5-44AC-9967-7C1F298D5417}"/>
              </a:ext>
            </a:extLst>
          </p:cNvPr>
          <p:cNvSpPr>
            <a:spLocks noGrp="1"/>
          </p:cNvSpPr>
          <p:nvPr>
            <p:ph idx="1"/>
          </p:nvPr>
        </p:nvSpPr>
        <p:spPr>
          <a:xfrm>
            <a:off x="8040215" y="2340000"/>
            <a:ext cx="3611783"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7" name="Zástupný symbol pro obsah 14">
            <a:extLst>
              <a:ext uri="{FF2B5EF4-FFF2-40B4-BE49-F238E27FC236}">
                <a16:creationId xmlns:a16="http://schemas.microsoft.com/office/drawing/2014/main" id="{E076C8D6-5CB9-43AE-84B2-5556FE20534E}"/>
              </a:ext>
            </a:extLst>
          </p:cNvPr>
          <p:cNvSpPr>
            <a:spLocks noGrp="1"/>
          </p:cNvSpPr>
          <p:nvPr>
            <p:ph sz="quarter" idx="14" hasCustomPrompt="1"/>
          </p:nvPr>
        </p:nvSpPr>
        <p:spPr>
          <a:xfrm>
            <a:off x="545694" y="2340000"/>
            <a:ext cx="7212183" cy="4158000"/>
          </a:xfrm>
          <a:prstGeom prst="rect">
            <a:avLst/>
          </a:prstGeom>
        </p:spPr>
        <p:txBody>
          <a:bodyPr lIns="0">
            <a:normAutofit/>
          </a:bodyPr>
          <a:lstStyle>
            <a:lvl1pPr>
              <a:defRPr lang="cs-CZ" sz="2000" kern="1200" baseline="0" dirty="0">
                <a:solidFill>
                  <a:srgbClr val="23315F"/>
                </a:solidFill>
                <a:latin typeface="Arial" panose="020B0604020202020204" pitchFamily="34" charset="0"/>
                <a:ea typeface="+mn-ea"/>
                <a:cs typeface="Arial" panose="020B0604020202020204" pitchFamily="34" charset="0"/>
              </a:defRPr>
            </a:lvl1pPr>
            <a:lvl2pPr marL="270000" marR="0" indent="-270000" algn="l" defTabSz="914400" rtl="0" eaLnBrk="1" fontAlgn="auto" latinLnBrk="0" hangingPunct="1">
              <a:lnSpc>
                <a:spcPct val="90000"/>
              </a:lnSpc>
              <a:spcBef>
                <a:spcPts val="600"/>
              </a:spcBef>
              <a:spcAft>
                <a:spcPts val="0"/>
              </a:spcAft>
              <a:buClrTx/>
              <a:buSzPct val="75000"/>
              <a:buFontTx/>
              <a:buBlip>
                <a:blip r:embed="rId2"/>
              </a:buBlip>
              <a:tabLst/>
              <a:defRPr sz="2000"/>
            </a:lvl2pPr>
            <a:lvl3pPr marL="453600" indent="-270000" algn="l" defTabSz="914400" rtl="0" eaLnBrk="1" latinLnBrk="0" hangingPunct="1">
              <a:lnSpc>
                <a:spcPct val="90000"/>
              </a:lnSpc>
              <a:spcBef>
                <a:spcPts val="600"/>
              </a:spcBef>
              <a:buSzPct val="75000"/>
              <a:buFontTx/>
              <a:buBlip>
                <a:blip r:embed="rId2"/>
              </a:buBlip>
              <a:defRPr/>
            </a:lvl3pPr>
            <a:lvl4pPr marL="633600" indent="-270000" algn="l" defTabSz="914400" rtl="0" eaLnBrk="1" latinLnBrk="0" hangingPunct="1">
              <a:lnSpc>
                <a:spcPct val="90000"/>
              </a:lnSpc>
              <a:spcBef>
                <a:spcPts val="600"/>
              </a:spcBef>
              <a:buSzPct val="75000"/>
              <a:buFontTx/>
              <a:buBlip>
                <a:blip r:embed="rId2"/>
              </a:buBlip>
              <a:defRPr/>
            </a:lvl4pPr>
            <a:lvl5pPr marL="813600" indent="-270000" algn="l" defTabSz="914400" rtl="0" eaLnBrk="1" latinLnBrk="0" hangingPunct="1">
              <a:lnSpc>
                <a:spcPct val="90000"/>
              </a:lnSpc>
              <a:spcBef>
                <a:spcPts val="600"/>
              </a:spcBef>
              <a:buSzPct val="75000"/>
              <a:buFontTx/>
              <a:buBlip>
                <a:blip r:embed="rId2"/>
              </a:buBlip>
              <a:defRPr/>
            </a:lvl5pPr>
            <a:lvl6pPr marL="993600" indent="-270000">
              <a:buSzPct val="75000"/>
              <a:buFontTx/>
              <a:buBlip>
                <a:blip r:embed="rId2"/>
              </a:buBlip>
              <a:defRPr/>
            </a:lvl6pPr>
            <a:lvl7pPr>
              <a:defRPr/>
            </a:lvl7pPr>
            <a:lvl8pPr>
              <a:defRPr/>
            </a:lvl8pPr>
            <a:lvl9pPr marL="1533600" indent="-270000">
              <a:buFontTx/>
              <a:buBlip>
                <a:blip r:embed="rId2"/>
              </a:buBlip>
              <a:defRPr/>
            </a:lvl9pPr>
          </a:lstStyle>
          <a:p>
            <a:r>
              <a:rPr lang="cs-CZ" dirty="0">
                <a:solidFill>
                  <a:srgbClr val="233060"/>
                </a:solidFill>
                <a:latin typeface="+mn-lt"/>
              </a:rPr>
              <a:t>Prostor pro ilustrační foto, obrázek, </a:t>
            </a:r>
            <a:r>
              <a:rPr lang="cs-CZ" dirty="0" err="1">
                <a:solidFill>
                  <a:srgbClr val="233060"/>
                </a:solidFill>
                <a:latin typeface="+mn-lt"/>
              </a:rPr>
              <a:t>minigraf</a:t>
            </a:r>
            <a:r>
              <a:rPr lang="cs-CZ" dirty="0">
                <a:solidFill>
                  <a:srgbClr val="233060"/>
                </a:solidFill>
                <a:latin typeface="+mn-lt"/>
              </a:rPr>
              <a:t>, nebo nějaký ilustrační znak.</a:t>
            </a:r>
          </a:p>
        </p:txBody>
      </p:sp>
      <p:sp>
        <p:nvSpPr>
          <p:cNvPr id="19" name="TextovéPole 18">
            <a:extLst>
              <a:ext uri="{FF2B5EF4-FFF2-40B4-BE49-F238E27FC236}">
                <a16:creationId xmlns:a16="http://schemas.microsoft.com/office/drawing/2014/main" id="{9C057D6D-43E7-4EC7-9D60-92115621BCDB}"/>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92987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3 ilustrace vpravo">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A237B2C-B5B7-47D9-9D74-1FF96E7E12A5}"/>
              </a:ext>
            </a:extLst>
          </p:cNvPr>
          <p:cNvSpPr>
            <a:spLocks noGrp="1"/>
          </p:cNvSpPr>
          <p:nvPr>
            <p:ph type="title" hasCustomPrompt="1"/>
          </p:nvPr>
        </p:nvSpPr>
        <p:spPr/>
        <p:txBody>
          <a:bodyPr/>
          <a:lstStyle>
            <a:lvl1pPr>
              <a:defRPr/>
            </a:lvl1pPr>
          </a:lstStyle>
          <a:p>
            <a:r>
              <a:rPr lang="cs-CZ" dirty="0"/>
              <a:t>Nadpis 1</a:t>
            </a:r>
          </a:p>
        </p:txBody>
      </p:sp>
      <p:sp>
        <p:nvSpPr>
          <p:cNvPr id="10" name="Zástupný symbol pro text 5">
            <a:extLst>
              <a:ext uri="{FF2B5EF4-FFF2-40B4-BE49-F238E27FC236}">
                <a16:creationId xmlns:a16="http://schemas.microsoft.com/office/drawing/2014/main" id="{442AABE0-F629-4D22-8630-3B4DDFDB3B25}"/>
              </a:ext>
            </a:extLst>
          </p:cNvPr>
          <p:cNvSpPr>
            <a:spLocks noGrp="1"/>
          </p:cNvSpPr>
          <p:nvPr>
            <p:ph idx="1"/>
          </p:nvPr>
        </p:nvSpPr>
        <p:spPr>
          <a:xfrm>
            <a:off x="538799" y="2340000"/>
            <a:ext cx="7213385"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3" name="Zástupný symbol pro obsah 14">
            <a:extLst>
              <a:ext uri="{FF2B5EF4-FFF2-40B4-BE49-F238E27FC236}">
                <a16:creationId xmlns:a16="http://schemas.microsoft.com/office/drawing/2014/main" id="{F117E0C7-9D80-4C9A-9B46-D2DD8CDFF94F}"/>
              </a:ext>
            </a:extLst>
          </p:cNvPr>
          <p:cNvSpPr>
            <a:spLocks noGrp="1"/>
          </p:cNvSpPr>
          <p:nvPr>
            <p:ph sz="quarter" idx="14" hasCustomPrompt="1"/>
          </p:nvPr>
        </p:nvSpPr>
        <p:spPr>
          <a:xfrm>
            <a:off x="8040216" y="2340000"/>
            <a:ext cx="3611783" cy="4158000"/>
          </a:xfrm>
          <a:prstGeom prst="rect">
            <a:avLst/>
          </a:prstGeom>
        </p:spPr>
        <p:txBody>
          <a:bodyPr lIns="0">
            <a:normAutofit/>
          </a:bodyPr>
          <a:lstStyle>
            <a:lvl1pPr>
              <a:defRPr lang="cs-CZ" sz="2000" kern="1200" baseline="0" dirty="0">
                <a:solidFill>
                  <a:srgbClr val="23315F"/>
                </a:solidFill>
                <a:latin typeface="Arial" panose="020B0604020202020204" pitchFamily="34" charset="0"/>
                <a:ea typeface="+mn-ea"/>
                <a:cs typeface="Arial" panose="020B0604020202020204" pitchFamily="34" charset="0"/>
              </a:defRPr>
            </a:lvl1pPr>
            <a:lvl2pPr marL="270000" marR="0" indent="-270000" algn="l" defTabSz="914400" rtl="0" eaLnBrk="1" fontAlgn="auto" latinLnBrk="0" hangingPunct="1">
              <a:lnSpc>
                <a:spcPct val="90000"/>
              </a:lnSpc>
              <a:spcBef>
                <a:spcPts val="600"/>
              </a:spcBef>
              <a:spcAft>
                <a:spcPts val="0"/>
              </a:spcAft>
              <a:buClrTx/>
              <a:buSzPct val="75000"/>
              <a:buFontTx/>
              <a:buBlip>
                <a:blip r:embed="rId2"/>
              </a:buBlip>
              <a:tabLst/>
              <a:defRPr sz="2000"/>
            </a:lvl2pPr>
            <a:lvl3pPr marL="453600" indent="-270000" algn="l" defTabSz="914400" rtl="0" eaLnBrk="1" latinLnBrk="0" hangingPunct="1">
              <a:lnSpc>
                <a:spcPct val="90000"/>
              </a:lnSpc>
              <a:spcBef>
                <a:spcPts val="600"/>
              </a:spcBef>
              <a:buSzPct val="75000"/>
              <a:buFontTx/>
              <a:buBlip>
                <a:blip r:embed="rId2"/>
              </a:buBlip>
              <a:defRPr/>
            </a:lvl3pPr>
            <a:lvl4pPr marL="633600" indent="-270000" algn="l" defTabSz="914400" rtl="0" eaLnBrk="1" latinLnBrk="0" hangingPunct="1">
              <a:lnSpc>
                <a:spcPct val="90000"/>
              </a:lnSpc>
              <a:spcBef>
                <a:spcPts val="600"/>
              </a:spcBef>
              <a:buSzPct val="75000"/>
              <a:buFontTx/>
              <a:buBlip>
                <a:blip r:embed="rId2"/>
              </a:buBlip>
              <a:defRPr/>
            </a:lvl4pPr>
            <a:lvl5pPr marL="813600" indent="-270000" algn="l" defTabSz="914400" rtl="0" eaLnBrk="1" latinLnBrk="0" hangingPunct="1">
              <a:lnSpc>
                <a:spcPct val="90000"/>
              </a:lnSpc>
              <a:spcBef>
                <a:spcPts val="600"/>
              </a:spcBef>
              <a:buSzPct val="75000"/>
              <a:buFontTx/>
              <a:buBlip>
                <a:blip r:embed="rId2"/>
              </a:buBlip>
              <a:defRPr/>
            </a:lvl5pPr>
            <a:lvl6pPr marL="993600" indent="-270000">
              <a:buSzPct val="75000"/>
              <a:buFontTx/>
              <a:buBlip>
                <a:blip r:embed="rId2"/>
              </a:buBlip>
              <a:defRPr/>
            </a:lvl6pPr>
            <a:lvl7pPr>
              <a:defRPr/>
            </a:lvl7pPr>
            <a:lvl8pPr>
              <a:defRPr/>
            </a:lvl8pPr>
            <a:lvl9pPr marL="1533600" indent="-270000">
              <a:buFontTx/>
              <a:buBlip>
                <a:blip r:embed="rId2"/>
              </a:buBlip>
              <a:defRPr/>
            </a:lvl9pPr>
          </a:lstStyle>
          <a:p>
            <a:r>
              <a:rPr lang="cs-CZ" dirty="0">
                <a:solidFill>
                  <a:srgbClr val="233060"/>
                </a:solidFill>
                <a:latin typeface="+mn-lt"/>
              </a:rPr>
              <a:t>Prostor pro ilustrační foto, obrázek, </a:t>
            </a:r>
            <a:r>
              <a:rPr lang="cs-CZ" dirty="0" err="1">
                <a:solidFill>
                  <a:srgbClr val="233060"/>
                </a:solidFill>
                <a:latin typeface="+mn-lt"/>
              </a:rPr>
              <a:t>minigraf</a:t>
            </a:r>
            <a:r>
              <a:rPr lang="cs-CZ" dirty="0">
                <a:solidFill>
                  <a:srgbClr val="233060"/>
                </a:solidFill>
                <a:latin typeface="+mn-lt"/>
              </a:rPr>
              <a:t>, nebo nějaký ilustrační znak.</a:t>
            </a:r>
          </a:p>
        </p:txBody>
      </p:sp>
      <p:sp>
        <p:nvSpPr>
          <p:cNvPr id="15" name="TextovéPole 14">
            <a:extLst>
              <a:ext uri="{FF2B5EF4-FFF2-40B4-BE49-F238E27FC236}">
                <a16:creationId xmlns:a16="http://schemas.microsoft.com/office/drawing/2014/main" id="{4C010966-D2B2-4CBC-BDE8-35BFE0082432}"/>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1357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3 ilustrace vpravo">
    <p:spTree>
      <p:nvGrpSpPr>
        <p:cNvPr id="1" name=""/>
        <p:cNvGrpSpPr/>
        <p:nvPr/>
      </p:nvGrpSpPr>
      <p:grpSpPr>
        <a:xfrm>
          <a:off x="0" y="0"/>
          <a:ext cx="0" cy="0"/>
          <a:chOff x="0" y="0"/>
          <a:chExt cx="0" cy="0"/>
        </a:xfrm>
      </p:grpSpPr>
      <p:sp>
        <p:nvSpPr>
          <p:cNvPr id="10" name="Nadpis 9">
            <a:extLst>
              <a:ext uri="{FF2B5EF4-FFF2-40B4-BE49-F238E27FC236}">
                <a16:creationId xmlns:a16="http://schemas.microsoft.com/office/drawing/2014/main" id="{2AB3EC4C-E127-4D95-B594-552771669911}"/>
              </a:ext>
            </a:extLst>
          </p:cNvPr>
          <p:cNvSpPr>
            <a:spLocks noGrp="1"/>
          </p:cNvSpPr>
          <p:nvPr>
            <p:ph type="title" hasCustomPrompt="1"/>
          </p:nvPr>
        </p:nvSpPr>
        <p:spPr/>
        <p:txBody>
          <a:bodyPr/>
          <a:lstStyle>
            <a:lvl1pPr>
              <a:defRPr/>
            </a:lvl1pPr>
          </a:lstStyle>
          <a:p>
            <a:r>
              <a:rPr lang="cs-CZ" dirty="0"/>
              <a:t>Nadpis 1</a:t>
            </a:r>
          </a:p>
        </p:txBody>
      </p:sp>
      <p:sp>
        <p:nvSpPr>
          <p:cNvPr id="12" name="Zástupný symbol pro obsah 14">
            <a:extLst>
              <a:ext uri="{FF2B5EF4-FFF2-40B4-BE49-F238E27FC236}">
                <a16:creationId xmlns:a16="http://schemas.microsoft.com/office/drawing/2014/main" id="{D8D7BBEB-AAF0-4DA7-9A08-0084FC493AB5}"/>
              </a:ext>
            </a:extLst>
          </p:cNvPr>
          <p:cNvSpPr>
            <a:spLocks noGrp="1"/>
          </p:cNvSpPr>
          <p:nvPr>
            <p:ph sz="quarter" idx="14" hasCustomPrompt="1"/>
          </p:nvPr>
        </p:nvSpPr>
        <p:spPr>
          <a:xfrm>
            <a:off x="4439816" y="2340000"/>
            <a:ext cx="7212183" cy="4158000"/>
          </a:xfrm>
          <a:prstGeom prst="rect">
            <a:avLst/>
          </a:prstGeom>
        </p:spPr>
        <p:txBody>
          <a:bodyPr lIns="0">
            <a:normAutofit/>
          </a:bodyPr>
          <a:lstStyle>
            <a:lvl1pPr>
              <a:defRPr lang="cs-CZ" sz="2000" kern="1200" baseline="0" dirty="0">
                <a:solidFill>
                  <a:srgbClr val="23315F"/>
                </a:solidFill>
                <a:latin typeface="Arial" panose="020B0604020202020204" pitchFamily="34" charset="0"/>
                <a:ea typeface="+mn-ea"/>
                <a:cs typeface="Arial" panose="020B0604020202020204" pitchFamily="34" charset="0"/>
              </a:defRPr>
            </a:lvl1pPr>
            <a:lvl2pPr marL="270000" marR="0" indent="-270000" algn="l" defTabSz="914400" rtl="0" eaLnBrk="1" fontAlgn="auto" latinLnBrk="0" hangingPunct="1">
              <a:lnSpc>
                <a:spcPct val="90000"/>
              </a:lnSpc>
              <a:spcBef>
                <a:spcPts val="600"/>
              </a:spcBef>
              <a:spcAft>
                <a:spcPts val="0"/>
              </a:spcAft>
              <a:buClrTx/>
              <a:buSzPct val="75000"/>
              <a:buFontTx/>
              <a:buBlip>
                <a:blip r:embed="rId2"/>
              </a:buBlip>
              <a:tabLst/>
              <a:defRPr sz="2000"/>
            </a:lvl2pPr>
            <a:lvl3pPr marL="453600" indent="-270000" algn="l" defTabSz="914400" rtl="0" eaLnBrk="1" latinLnBrk="0" hangingPunct="1">
              <a:lnSpc>
                <a:spcPct val="90000"/>
              </a:lnSpc>
              <a:spcBef>
                <a:spcPts val="600"/>
              </a:spcBef>
              <a:buSzPct val="75000"/>
              <a:buFontTx/>
              <a:buBlip>
                <a:blip r:embed="rId2"/>
              </a:buBlip>
              <a:defRPr/>
            </a:lvl3pPr>
            <a:lvl4pPr marL="633600" indent="-270000" algn="l" defTabSz="914400" rtl="0" eaLnBrk="1" latinLnBrk="0" hangingPunct="1">
              <a:lnSpc>
                <a:spcPct val="90000"/>
              </a:lnSpc>
              <a:spcBef>
                <a:spcPts val="600"/>
              </a:spcBef>
              <a:buSzPct val="75000"/>
              <a:buFontTx/>
              <a:buBlip>
                <a:blip r:embed="rId2"/>
              </a:buBlip>
              <a:defRPr/>
            </a:lvl4pPr>
            <a:lvl5pPr marL="813600" indent="-270000" algn="l" defTabSz="914400" rtl="0" eaLnBrk="1" latinLnBrk="0" hangingPunct="1">
              <a:lnSpc>
                <a:spcPct val="90000"/>
              </a:lnSpc>
              <a:spcBef>
                <a:spcPts val="600"/>
              </a:spcBef>
              <a:buSzPct val="75000"/>
              <a:buFontTx/>
              <a:buBlip>
                <a:blip r:embed="rId2"/>
              </a:buBlip>
              <a:defRPr/>
            </a:lvl5pPr>
            <a:lvl6pPr marL="993600" indent="-270000">
              <a:buSzPct val="75000"/>
              <a:buFontTx/>
              <a:buBlip>
                <a:blip r:embed="rId2"/>
              </a:buBlip>
              <a:defRPr/>
            </a:lvl6pPr>
            <a:lvl7pPr>
              <a:defRPr/>
            </a:lvl7pPr>
            <a:lvl8pPr>
              <a:defRPr/>
            </a:lvl8pPr>
            <a:lvl9pPr marL="1533600" indent="-270000">
              <a:buFontTx/>
              <a:buBlip>
                <a:blip r:embed="rId2"/>
              </a:buBlip>
              <a:defRPr/>
            </a:lvl9pPr>
          </a:lstStyle>
          <a:p>
            <a:r>
              <a:rPr lang="cs-CZ" dirty="0">
                <a:solidFill>
                  <a:srgbClr val="233060"/>
                </a:solidFill>
                <a:latin typeface="+mn-lt"/>
              </a:rPr>
              <a:t>Prostor pro ilustrační foto, obrázek, </a:t>
            </a:r>
            <a:r>
              <a:rPr lang="cs-CZ" dirty="0" err="1">
                <a:solidFill>
                  <a:srgbClr val="233060"/>
                </a:solidFill>
                <a:latin typeface="+mn-lt"/>
              </a:rPr>
              <a:t>minigraf</a:t>
            </a:r>
            <a:r>
              <a:rPr lang="cs-CZ" dirty="0">
                <a:solidFill>
                  <a:srgbClr val="233060"/>
                </a:solidFill>
                <a:latin typeface="+mn-lt"/>
              </a:rPr>
              <a:t>, nebo nějaký ilustrační znak.</a:t>
            </a:r>
          </a:p>
        </p:txBody>
      </p:sp>
      <p:sp>
        <p:nvSpPr>
          <p:cNvPr id="13" name="Zástupný symbol pro text 5">
            <a:extLst>
              <a:ext uri="{FF2B5EF4-FFF2-40B4-BE49-F238E27FC236}">
                <a16:creationId xmlns:a16="http://schemas.microsoft.com/office/drawing/2014/main" id="{FF2E1A75-B30E-4184-B7CE-50089F994EB5}"/>
              </a:ext>
            </a:extLst>
          </p:cNvPr>
          <p:cNvSpPr>
            <a:spLocks noGrp="1"/>
          </p:cNvSpPr>
          <p:nvPr>
            <p:ph idx="1"/>
          </p:nvPr>
        </p:nvSpPr>
        <p:spPr>
          <a:xfrm>
            <a:off x="538799" y="2340000"/>
            <a:ext cx="3612985" cy="4158000"/>
          </a:xfrm>
          <a:prstGeom prst="rect">
            <a:avLst/>
          </a:prstGeom>
        </p:spPr>
        <p:txBody>
          <a:bodyPr vert="horz" lIns="0" tIns="0" rIns="0" bIns="0" rtlCol="0">
            <a:normAutofit/>
          </a:bodyPr>
          <a:lstStyle/>
          <a:p>
            <a:pPr lvl="0"/>
            <a:r>
              <a:rPr lang="cs-CZ">
                <a:solidFill>
                  <a:srgbClr val="233060"/>
                </a:solidFill>
                <a:latin typeface="+mn-lt"/>
              </a:rPr>
              <a:t>Upravte styly předlohy textu.</a:t>
            </a:r>
          </a:p>
          <a:p>
            <a:pPr lvl="1"/>
            <a:r>
              <a:rPr lang="cs-CZ">
                <a:solidFill>
                  <a:srgbClr val="233060"/>
                </a:solidFill>
                <a:latin typeface="+mn-lt"/>
              </a:rPr>
              <a:t>Druhá úroveň</a:t>
            </a:r>
          </a:p>
          <a:p>
            <a:pPr lvl="2"/>
            <a:r>
              <a:rPr lang="cs-CZ">
                <a:solidFill>
                  <a:srgbClr val="233060"/>
                </a:solidFill>
                <a:latin typeface="+mn-lt"/>
              </a:rPr>
              <a:t>Třetí úroveň</a:t>
            </a:r>
          </a:p>
          <a:p>
            <a:pPr lvl="3"/>
            <a:r>
              <a:rPr lang="cs-CZ">
                <a:solidFill>
                  <a:srgbClr val="233060"/>
                </a:solidFill>
                <a:latin typeface="+mn-lt"/>
              </a:rPr>
              <a:t>Čtvrtá úroveň</a:t>
            </a:r>
          </a:p>
          <a:p>
            <a:pPr lvl="4"/>
            <a:r>
              <a:rPr lang="cs-CZ">
                <a:solidFill>
                  <a:srgbClr val="233060"/>
                </a:solidFill>
                <a:latin typeface="+mn-lt"/>
              </a:rPr>
              <a:t>Pátá úroveň</a:t>
            </a:r>
            <a:endParaRPr lang="cs-CZ" dirty="0">
              <a:solidFill>
                <a:srgbClr val="233060"/>
              </a:solidFill>
              <a:latin typeface="+mn-lt"/>
            </a:endParaRPr>
          </a:p>
        </p:txBody>
      </p:sp>
      <p:sp>
        <p:nvSpPr>
          <p:cNvPr id="17" name="TextovéPole 16">
            <a:extLst>
              <a:ext uri="{FF2B5EF4-FFF2-40B4-BE49-F238E27FC236}">
                <a16:creationId xmlns:a16="http://schemas.microsoft.com/office/drawing/2014/main" id="{CA1A3E7D-D2C8-4A98-A7B5-B21F0F391154}"/>
              </a:ext>
            </a:extLst>
          </p:cNvPr>
          <p:cNvSpPr txBox="1"/>
          <p:nvPr/>
        </p:nvSpPr>
        <p:spPr>
          <a:xfrm>
            <a:off x="10416480" y="360000"/>
            <a:ext cx="1235519" cy="276999"/>
          </a:xfrm>
          <a:prstGeom prst="rect">
            <a:avLst/>
          </a:prstGeom>
          <a:noFill/>
        </p:spPr>
        <p:txBody>
          <a:bodyPr wrap="square" rtlCol="0">
            <a:spAutoFit/>
          </a:bodyPr>
          <a:lstStyle/>
          <a:p>
            <a:pPr algn="r"/>
            <a:fld id="{97990DEE-A5F0-484D-81FF-1A68BA7B45FC}" type="slidenum">
              <a:rPr lang="cs-CZ" sz="1200" b="1" smtClean="0">
                <a:solidFill>
                  <a:schemeClr val="tx2"/>
                </a:solidFill>
              </a:rPr>
              <a:pPr algn="r"/>
              <a:t>‹#›</a:t>
            </a:fld>
            <a:endParaRPr lang="cs-CZ" b="1" dirty="0">
              <a:solidFill>
                <a:schemeClr val="tx2"/>
              </a:solidFill>
            </a:endParaRPr>
          </a:p>
        </p:txBody>
      </p:sp>
    </p:spTree>
    <p:extLst>
      <p:ext uri="{BB962C8B-B14F-4D97-AF65-F5344CB8AC3E}">
        <p14:creationId xmlns:p14="http://schemas.microsoft.com/office/powerpoint/2010/main" val="2784045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ředělový snímek">
    <p:spTree>
      <p:nvGrpSpPr>
        <p:cNvPr id="1" name=""/>
        <p:cNvGrpSpPr/>
        <p:nvPr/>
      </p:nvGrpSpPr>
      <p:grpSpPr>
        <a:xfrm>
          <a:off x="0" y="0"/>
          <a:ext cx="0" cy="0"/>
          <a:chOff x="0" y="0"/>
          <a:chExt cx="0" cy="0"/>
        </a:xfrm>
      </p:grpSpPr>
      <p:sp>
        <p:nvSpPr>
          <p:cNvPr id="3" name="Nadpis 8">
            <a:extLst>
              <a:ext uri="{FF2B5EF4-FFF2-40B4-BE49-F238E27FC236}">
                <a16:creationId xmlns:a16="http://schemas.microsoft.com/office/drawing/2014/main" id="{5EFD8203-D3A6-4A52-AB62-BA75BBD5D957}"/>
              </a:ext>
            </a:extLst>
          </p:cNvPr>
          <p:cNvSpPr>
            <a:spLocks noGrp="1"/>
          </p:cNvSpPr>
          <p:nvPr>
            <p:ph type="title" hasCustomPrompt="1"/>
          </p:nvPr>
        </p:nvSpPr>
        <p:spPr>
          <a:xfrm>
            <a:off x="540000" y="3240000"/>
            <a:ext cx="9000000" cy="1440000"/>
          </a:xfrm>
          <a:prstGeom prst="rect">
            <a:avLst/>
          </a:prstGeom>
        </p:spPr>
        <p:txBody>
          <a:bodyPr anchor="t">
            <a:normAutofit/>
          </a:bodyPr>
          <a:lstStyle>
            <a:lvl1pPr>
              <a:defRPr sz="3600" cap="all" baseline="0">
                <a:solidFill>
                  <a:srgbClr val="23315F"/>
                </a:solidFill>
              </a:defRPr>
            </a:lvl1pPr>
          </a:lstStyle>
          <a:p>
            <a:r>
              <a:rPr lang="cs-CZ" dirty="0"/>
              <a:t>nadpis oddílu prezentace</a:t>
            </a:r>
            <a:endParaRPr lang="en-US" dirty="0"/>
          </a:p>
        </p:txBody>
      </p:sp>
      <p:pic>
        <p:nvPicPr>
          <p:cNvPr id="6" name="Grafický objekt 5">
            <a:extLst>
              <a:ext uri="{FF2B5EF4-FFF2-40B4-BE49-F238E27FC236}">
                <a16:creationId xmlns:a16="http://schemas.microsoft.com/office/drawing/2014/main" id="{295E6D0E-7F3F-4EE7-91E1-E0BB90F237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88208" y="507822"/>
            <a:ext cx="9525000" cy="5943600"/>
          </a:xfrm>
          <a:prstGeom prst="rect">
            <a:avLst/>
          </a:prstGeom>
        </p:spPr>
      </p:pic>
    </p:spTree>
    <p:extLst>
      <p:ext uri="{BB962C8B-B14F-4D97-AF65-F5344CB8AC3E}">
        <p14:creationId xmlns:p14="http://schemas.microsoft.com/office/powerpoint/2010/main" val="3738892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0000" y="1080000"/>
            <a:ext cx="11113200" cy="1080000"/>
          </a:xfrm>
          <a:prstGeom prst="rect">
            <a:avLst/>
          </a:prstGeom>
        </p:spPr>
        <p:txBody>
          <a:bodyPr vert="horz" lIns="0" tIns="0" rIns="0" bIns="0" rtlCol="0" anchor="ctr">
            <a:normAutofit/>
          </a:bodyPr>
          <a:lstStyle/>
          <a:p>
            <a:r>
              <a:rPr lang="cs-CZ" dirty="0"/>
              <a:t>Nadpis</a:t>
            </a:r>
            <a:endParaRPr lang="en-US" dirty="0"/>
          </a:p>
        </p:txBody>
      </p:sp>
      <p:pic>
        <p:nvPicPr>
          <p:cNvPr id="7" name="Grafický objekt 6">
            <a:extLst>
              <a:ext uri="{FF2B5EF4-FFF2-40B4-BE49-F238E27FC236}">
                <a16:creationId xmlns:a16="http://schemas.microsoft.com/office/drawing/2014/main" id="{AAAE1B21-A151-4F03-8C26-2C31DC4BD3B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538799" y="361203"/>
            <a:ext cx="1620000" cy="537594"/>
          </a:xfrm>
          <a:prstGeom prst="rect">
            <a:avLst/>
          </a:prstGeom>
        </p:spPr>
      </p:pic>
      <p:sp>
        <p:nvSpPr>
          <p:cNvPr id="6" name="Zástupný symbol pro text 5">
            <a:extLst>
              <a:ext uri="{FF2B5EF4-FFF2-40B4-BE49-F238E27FC236}">
                <a16:creationId xmlns:a16="http://schemas.microsoft.com/office/drawing/2014/main" id="{44B228E9-DEAF-474A-B89C-A2DBDC247951}"/>
              </a:ext>
            </a:extLst>
          </p:cNvPr>
          <p:cNvSpPr>
            <a:spLocks noGrp="1"/>
          </p:cNvSpPr>
          <p:nvPr>
            <p:ph type="body" idx="1"/>
          </p:nvPr>
        </p:nvSpPr>
        <p:spPr>
          <a:xfrm>
            <a:off x="538799" y="2340000"/>
            <a:ext cx="11113200" cy="4158000"/>
          </a:xfrm>
          <a:prstGeom prst="rect">
            <a:avLst/>
          </a:prstGeom>
        </p:spPr>
        <p:txBody>
          <a:bodyPr vert="horz" lIns="0" tIns="0" rIns="0" bIns="0" rtlCol="0">
            <a:normAutofit/>
          </a:bodyPr>
          <a:lstStyle/>
          <a:p>
            <a:r>
              <a:rPr lang="cs-CZ" dirty="0">
                <a:solidFill>
                  <a:srgbClr val="233060"/>
                </a:solidFill>
                <a:latin typeface="+mn-lt"/>
              </a:rPr>
              <a:t>01</a:t>
            </a:r>
          </a:p>
          <a:p>
            <a:pPr lvl="1"/>
            <a:r>
              <a:rPr lang="cs-CZ" dirty="0">
                <a:solidFill>
                  <a:srgbClr val="233060"/>
                </a:solidFill>
                <a:latin typeface="+mn-lt"/>
              </a:rPr>
              <a:t>02</a:t>
            </a:r>
          </a:p>
          <a:p>
            <a:pPr lvl="2"/>
            <a:r>
              <a:rPr lang="cs-CZ" dirty="0">
                <a:solidFill>
                  <a:srgbClr val="233060"/>
                </a:solidFill>
                <a:latin typeface="+mn-lt"/>
              </a:rPr>
              <a:t>03</a:t>
            </a:r>
          </a:p>
          <a:p>
            <a:pPr lvl="3"/>
            <a:r>
              <a:rPr lang="cs-CZ" dirty="0">
                <a:solidFill>
                  <a:srgbClr val="233060"/>
                </a:solidFill>
                <a:latin typeface="+mn-lt"/>
              </a:rPr>
              <a:t>04</a:t>
            </a:r>
          </a:p>
          <a:p>
            <a:pPr lvl="4"/>
            <a:r>
              <a:rPr lang="cs-CZ" dirty="0">
                <a:solidFill>
                  <a:srgbClr val="233060"/>
                </a:solidFill>
                <a:latin typeface="+mn-lt"/>
              </a:rPr>
              <a:t>05</a:t>
            </a:r>
          </a:p>
          <a:p>
            <a:pPr lvl="5"/>
            <a:r>
              <a:rPr lang="cs-CZ" dirty="0">
                <a:solidFill>
                  <a:srgbClr val="233060"/>
                </a:solidFill>
                <a:latin typeface="+mn-lt"/>
              </a:rPr>
              <a:t>06</a:t>
            </a:r>
          </a:p>
          <a:p>
            <a:pPr lvl="6"/>
            <a:r>
              <a:rPr lang="cs-CZ" dirty="0">
                <a:solidFill>
                  <a:srgbClr val="233060"/>
                </a:solidFill>
                <a:latin typeface="+mn-lt"/>
              </a:rPr>
              <a:t>07</a:t>
            </a:r>
          </a:p>
          <a:p>
            <a:pPr lvl="7"/>
            <a:r>
              <a:rPr lang="cs-CZ" dirty="0">
                <a:solidFill>
                  <a:srgbClr val="233060"/>
                </a:solidFill>
                <a:latin typeface="+mn-lt"/>
              </a:rPr>
              <a:t>08</a:t>
            </a:r>
          </a:p>
          <a:p>
            <a:pPr lvl="8"/>
            <a:r>
              <a:rPr lang="cs-CZ" dirty="0">
                <a:solidFill>
                  <a:srgbClr val="233060"/>
                </a:solidFill>
                <a:latin typeface="+mn-lt"/>
              </a:rPr>
              <a:t>09</a:t>
            </a:r>
          </a:p>
        </p:txBody>
      </p:sp>
    </p:spTree>
    <p:extLst>
      <p:ext uri="{BB962C8B-B14F-4D97-AF65-F5344CB8AC3E}">
        <p14:creationId xmlns:p14="http://schemas.microsoft.com/office/powerpoint/2010/main" val="1129970986"/>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3200" b="1" kern="1200" cap="all" baseline="0">
          <a:solidFill>
            <a:srgbClr val="23315F"/>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600"/>
        </a:spcBef>
        <a:buSzPct val="75000"/>
        <a:buFontTx/>
        <a:buNone/>
        <a:defRPr lang="cs-CZ" sz="2000" kern="1200" smtClean="0">
          <a:solidFill>
            <a:srgbClr val="233060"/>
          </a:solidFill>
          <a:latin typeface="Arial" panose="020B0604020202020204" pitchFamily="34" charset="0"/>
          <a:ea typeface="+mn-ea"/>
          <a:cs typeface="Arial" panose="020B0604020202020204" pitchFamily="34" charset="0"/>
        </a:defRPr>
      </a:lvl1pPr>
      <a:lvl2pPr marL="270000" indent="-270000" algn="l" defTabSz="914400" rtl="0" eaLnBrk="1" latinLnBrk="0" hangingPunct="1">
        <a:lnSpc>
          <a:spcPct val="90000"/>
        </a:lnSpc>
        <a:spcBef>
          <a:spcPts val="600"/>
        </a:spcBef>
        <a:buSzPct val="75000"/>
        <a:buFontTx/>
        <a:buBlip>
          <a:blip r:embed="rId15"/>
        </a:buBlip>
        <a:defRPr lang="cs-CZ" sz="2000" kern="1200" baseline="0" smtClean="0">
          <a:solidFill>
            <a:srgbClr val="233060"/>
          </a:solidFill>
          <a:latin typeface="Arial" panose="020B0604020202020204" pitchFamily="34" charset="0"/>
          <a:ea typeface="+mn-ea"/>
          <a:cs typeface="Arial" panose="020B0604020202020204" pitchFamily="34" charset="0"/>
        </a:defRPr>
      </a:lvl2pPr>
      <a:lvl3pPr marL="453600" indent="-270000" algn="l" defTabSz="914400" rtl="0" eaLnBrk="1" latinLnBrk="0" hangingPunct="1">
        <a:lnSpc>
          <a:spcPct val="90000"/>
        </a:lnSpc>
        <a:spcBef>
          <a:spcPts val="600"/>
        </a:spcBef>
        <a:buSzPct val="75000"/>
        <a:buFontTx/>
        <a:buBlip>
          <a:blip r:embed="rId15"/>
        </a:buBlip>
        <a:defRPr lang="cs-CZ" sz="2000" kern="1200" smtClean="0">
          <a:solidFill>
            <a:srgbClr val="233060"/>
          </a:solidFill>
          <a:latin typeface="Arial" panose="020B0604020202020204" pitchFamily="34" charset="0"/>
          <a:ea typeface="+mn-ea"/>
          <a:cs typeface="Arial" panose="020B0604020202020204" pitchFamily="34" charset="0"/>
        </a:defRPr>
      </a:lvl3pPr>
      <a:lvl4pPr marL="633600" indent="-270000" algn="l" defTabSz="914400" rtl="0" eaLnBrk="1" latinLnBrk="0" hangingPunct="1">
        <a:lnSpc>
          <a:spcPct val="90000"/>
        </a:lnSpc>
        <a:spcBef>
          <a:spcPts val="600"/>
        </a:spcBef>
        <a:buSzPct val="75000"/>
        <a:buFontTx/>
        <a:buBlip>
          <a:blip r:embed="rId15"/>
        </a:buBlip>
        <a:defRPr lang="cs-CZ" sz="2000" kern="1200" smtClean="0">
          <a:solidFill>
            <a:srgbClr val="233060"/>
          </a:solidFill>
          <a:latin typeface="Arial" panose="020B0604020202020204" pitchFamily="34" charset="0"/>
          <a:ea typeface="+mn-ea"/>
          <a:cs typeface="Arial" panose="020B0604020202020204" pitchFamily="34" charset="0"/>
        </a:defRPr>
      </a:lvl4pPr>
      <a:lvl5pPr marL="813600" indent="-270000" algn="l" defTabSz="914400" rtl="0" eaLnBrk="1" latinLnBrk="0" hangingPunct="1">
        <a:lnSpc>
          <a:spcPct val="90000"/>
        </a:lnSpc>
        <a:spcBef>
          <a:spcPts val="600"/>
        </a:spcBef>
        <a:buSzPct val="75000"/>
        <a:buFontTx/>
        <a:buBlip>
          <a:blip r:embed="rId15"/>
        </a:buBlip>
        <a:defRPr lang="cs-CZ" sz="2000" kern="1200" smtClean="0">
          <a:solidFill>
            <a:srgbClr val="233060"/>
          </a:solidFill>
          <a:latin typeface="Arial" panose="020B0604020202020204" pitchFamily="34" charset="0"/>
          <a:ea typeface="+mn-ea"/>
          <a:cs typeface="Arial" panose="020B0604020202020204" pitchFamily="34" charset="0"/>
        </a:defRPr>
      </a:lvl5pPr>
      <a:lvl6pPr marL="993600" indent="-270000" algn="l" defTabSz="914400" rtl="0" eaLnBrk="1" latinLnBrk="0" hangingPunct="1">
        <a:lnSpc>
          <a:spcPct val="90000"/>
        </a:lnSpc>
        <a:spcBef>
          <a:spcPts val="500"/>
        </a:spcBef>
        <a:buSzPct val="75000"/>
        <a:buFontTx/>
        <a:buBlip>
          <a:blip r:embed="rId15"/>
        </a:buBlip>
        <a:defRPr sz="2000" kern="1200">
          <a:solidFill>
            <a:schemeClr val="tx1"/>
          </a:solidFill>
          <a:latin typeface="+mn-lt"/>
          <a:ea typeface="+mn-ea"/>
          <a:cs typeface="+mn-cs"/>
        </a:defRPr>
      </a:lvl6pPr>
      <a:lvl7pPr marL="1173600" indent="-270000" algn="l" defTabSz="914400" rtl="0" eaLnBrk="1" latinLnBrk="0" hangingPunct="1">
        <a:lnSpc>
          <a:spcPct val="90000"/>
        </a:lnSpc>
        <a:spcBef>
          <a:spcPts val="500"/>
        </a:spcBef>
        <a:buSzPct val="75000"/>
        <a:buFontTx/>
        <a:buBlip>
          <a:blip r:embed="rId15"/>
        </a:buBlip>
        <a:defRPr sz="2000" kern="1200">
          <a:solidFill>
            <a:schemeClr val="tx1"/>
          </a:solidFill>
          <a:latin typeface="+mn-lt"/>
          <a:ea typeface="+mn-ea"/>
          <a:cs typeface="+mn-cs"/>
        </a:defRPr>
      </a:lvl7pPr>
      <a:lvl8pPr marL="1353600" indent="-270000" algn="l" defTabSz="914400" rtl="0" eaLnBrk="1" latinLnBrk="0" hangingPunct="1">
        <a:lnSpc>
          <a:spcPct val="90000"/>
        </a:lnSpc>
        <a:spcBef>
          <a:spcPts val="500"/>
        </a:spcBef>
        <a:buSzPct val="75000"/>
        <a:buFontTx/>
        <a:buBlip>
          <a:blip r:embed="rId15"/>
        </a:buBlip>
        <a:defRPr sz="2000" kern="1200">
          <a:solidFill>
            <a:schemeClr val="tx1"/>
          </a:solidFill>
          <a:latin typeface="+mn-lt"/>
          <a:ea typeface="+mn-ea"/>
          <a:cs typeface="+mn-cs"/>
        </a:defRPr>
      </a:lvl8pPr>
      <a:lvl9pPr marL="1533600" indent="-270000" algn="l" defTabSz="914400" rtl="0" eaLnBrk="1" latinLnBrk="0" hangingPunct="1">
        <a:lnSpc>
          <a:spcPct val="90000"/>
        </a:lnSpc>
        <a:spcBef>
          <a:spcPts val="500"/>
        </a:spcBef>
        <a:buSzPct val="75000"/>
        <a:buFontTx/>
        <a:buBlip>
          <a:blip r:embed="rId15"/>
        </a:buBlip>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0.sv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eru.cz/navrh-novely-vyhlasky-c-4082015-sb-o-pravidlech-trhu-s-elektrinou"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4823A1F-59FE-415E-84A7-22AEDFF3BBFF}"/>
              </a:ext>
            </a:extLst>
          </p:cNvPr>
          <p:cNvSpPr>
            <a:spLocks noGrp="1"/>
          </p:cNvSpPr>
          <p:nvPr>
            <p:ph type="title"/>
          </p:nvPr>
        </p:nvSpPr>
        <p:spPr>
          <a:xfrm>
            <a:off x="738406" y="2929449"/>
            <a:ext cx="8489484" cy="1780574"/>
          </a:xfrm>
        </p:spPr>
        <p:txBody>
          <a:bodyPr>
            <a:normAutofit fontScale="90000"/>
          </a:bodyPr>
          <a:lstStyle/>
          <a:p>
            <a:pPr algn="ctr"/>
            <a:r>
              <a:rPr lang="cs-CZ" dirty="0"/>
              <a:t>Novela vyhlášky o Pravidlech trhu </a:t>
            </a:r>
            <a:br>
              <a:rPr lang="cs-CZ" dirty="0"/>
            </a:br>
            <a:r>
              <a:rPr lang="cs-CZ" dirty="0"/>
              <a:t>s elektřinou </a:t>
            </a:r>
            <a:br>
              <a:rPr lang="cs-CZ" dirty="0"/>
            </a:br>
            <a:br>
              <a:rPr lang="en-US" dirty="0"/>
            </a:br>
            <a:r>
              <a:rPr lang="en-US" sz="2000" i="1" dirty="0" err="1"/>
              <a:t>noveliz</a:t>
            </a:r>
            <a:r>
              <a:rPr lang="cs-CZ" sz="2000" i="1" dirty="0" err="1"/>
              <a:t>ace</a:t>
            </a:r>
            <a:r>
              <a:rPr lang="en-US" sz="2000" i="1" dirty="0"/>
              <a:t> </a:t>
            </a:r>
            <a:r>
              <a:rPr lang="en-US" sz="2000" i="1" dirty="0" err="1"/>
              <a:t>vyhlášk</a:t>
            </a:r>
            <a:r>
              <a:rPr lang="cs-CZ" sz="2000" i="1" dirty="0"/>
              <a:t>y  ERÚ č. 408/2015 S</a:t>
            </a:r>
            <a:r>
              <a:rPr lang="cs-CZ" sz="2000" i="1" cap="none" dirty="0"/>
              <a:t>b</a:t>
            </a:r>
            <a:r>
              <a:rPr lang="cs-CZ" sz="2000" i="1" dirty="0"/>
              <a:t>. </a:t>
            </a:r>
            <a:r>
              <a:rPr lang="en-US" sz="2000" i="1" dirty="0"/>
              <a:t>od 1. 1. 2023</a:t>
            </a:r>
            <a:r>
              <a:rPr lang="cs-CZ" sz="2000" i="1" dirty="0"/>
              <a:t> </a:t>
            </a:r>
          </a:p>
        </p:txBody>
      </p:sp>
      <p:sp>
        <p:nvSpPr>
          <p:cNvPr id="3" name="Zástupný symbol pro text 2">
            <a:extLst>
              <a:ext uri="{FF2B5EF4-FFF2-40B4-BE49-F238E27FC236}">
                <a16:creationId xmlns:a16="http://schemas.microsoft.com/office/drawing/2014/main" id="{E4E03EF4-F6E6-4DFB-80CE-3DA82CBB707E}"/>
              </a:ext>
            </a:extLst>
          </p:cNvPr>
          <p:cNvSpPr>
            <a:spLocks noGrp="1"/>
          </p:cNvSpPr>
          <p:nvPr>
            <p:ph type="body" sz="quarter" idx="13"/>
          </p:nvPr>
        </p:nvSpPr>
        <p:spPr>
          <a:xfrm>
            <a:off x="540002" y="5761449"/>
            <a:ext cx="8999998" cy="365125"/>
          </a:xfrm>
        </p:spPr>
        <p:txBody>
          <a:bodyPr>
            <a:normAutofit/>
          </a:bodyPr>
          <a:lstStyle/>
          <a:p>
            <a:r>
              <a:rPr lang="cs-CZ" b="1" dirty="0">
                <a:solidFill>
                  <a:srgbClr val="23315F"/>
                </a:solidFill>
              </a:rPr>
              <a:t>Oddělení sítí a organizace trhu v elektroenergetice </a:t>
            </a:r>
          </a:p>
        </p:txBody>
      </p:sp>
      <p:sp>
        <p:nvSpPr>
          <p:cNvPr id="4" name="Zástupný symbol pro text 3">
            <a:extLst>
              <a:ext uri="{FF2B5EF4-FFF2-40B4-BE49-F238E27FC236}">
                <a16:creationId xmlns:a16="http://schemas.microsoft.com/office/drawing/2014/main" id="{F1FC2DC0-A342-4FED-A798-A3FF270F9EE7}"/>
              </a:ext>
            </a:extLst>
          </p:cNvPr>
          <p:cNvSpPr>
            <a:spLocks noGrp="1"/>
          </p:cNvSpPr>
          <p:nvPr>
            <p:ph type="body" sz="quarter" idx="14"/>
          </p:nvPr>
        </p:nvSpPr>
        <p:spPr/>
        <p:txBody>
          <a:bodyPr>
            <a:normAutofit/>
          </a:bodyPr>
          <a:lstStyle/>
          <a:p>
            <a:r>
              <a:rPr lang="cs-CZ" dirty="0"/>
              <a:t>Pavel Rodryč</a:t>
            </a:r>
          </a:p>
        </p:txBody>
      </p:sp>
    </p:spTree>
    <p:extLst>
      <p:ext uri="{BB962C8B-B14F-4D97-AF65-F5344CB8AC3E}">
        <p14:creationId xmlns:p14="http://schemas.microsoft.com/office/powerpoint/2010/main" val="28154515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8798" y="1761688"/>
            <a:ext cx="10786339" cy="4736312"/>
          </a:xfrm>
        </p:spPr>
        <p:txBody>
          <a:bodyPr>
            <a:normAutofit fontScale="85000" lnSpcReduction="10000"/>
          </a:bodyPr>
          <a:lstStyle/>
          <a:p>
            <a:pPr lvl="1" algn="just"/>
            <a:r>
              <a:rPr lang="cs-CZ" sz="2200" dirty="0"/>
              <a:t>Ad 5 </a:t>
            </a:r>
            <a:r>
              <a:rPr lang="cs-CZ" sz="2200" b="1" dirty="0"/>
              <a:t>sdílení elektřiny v bytových domech - zavedení nových postupů pro sdílení vyrobené elektřiny v rámci zákazníků v bytovém domě</a:t>
            </a:r>
          </a:p>
          <a:p>
            <a:endParaRPr lang="cs-CZ" dirty="0"/>
          </a:p>
          <a:p>
            <a:r>
              <a:rPr lang="cs-CZ" dirty="0"/>
              <a:t>Směrnice (EU) 2019/944 upravuje problematiku energetických společenství, aktivního zákazníka a sdílení elektřiny. Základem pro komunitní energetiku je pak čl. 16 upravující občanská energetická společenství. </a:t>
            </a:r>
          </a:p>
          <a:p>
            <a:endParaRPr lang="cs-CZ" dirty="0"/>
          </a:p>
          <a:p>
            <a:pPr algn="just">
              <a:lnSpc>
                <a:spcPct val="100000"/>
              </a:lnSpc>
            </a:pPr>
            <a:r>
              <a:rPr lang="cs-CZ" sz="1900" dirty="0"/>
              <a:t>Vyhláška navrhuje úpravy, které umožní zákazníkům v rámci bytového domu, kteří mají zájem, mezi sebou sdílet elektřinu vyrobenou ve výrobně elektřiny, která je připojena v bytovém domě. Jedná se o návrh zjednodušeného modelu sdílení, které je možné při uplatnění omezujících podmínek implementovat i v rámci aktuální platné právní úpravy. Při implementaci tohoto modelu bylo využito maximum již platných postupů stanovených ve vyhlášce</a:t>
            </a:r>
          </a:p>
          <a:p>
            <a:endParaRPr lang="cs-CZ" sz="2100" b="1" dirty="0"/>
          </a:p>
          <a:p>
            <a:r>
              <a:rPr lang="cs-CZ" sz="2100" b="1" dirty="0"/>
              <a:t>Cílem je:</a:t>
            </a:r>
          </a:p>
          <a:p>
            <a:pPr marL="400050" indent="-400050">
              <a:buAutoNum type="romanLcParenBoth"/>
            </a:pPr>
            <a:r>
              <a:rPr lang="cs-CZ" sz="1900" dirty="0"/>
              <a:t>vytvoření jednoduchého modelu, který nebude vyžadovat složitá technická řešení nebo slučování odběrných míst </a:t>
            </a:r>
          </a:p>
          <a:p>
            <a:pPr marL="400050" indent="-400050">
              <a:buAutoNum type="romanLcParenBoth"/>
            </a:pPr>
            <a:r>
              <a:rPr lang="cs-CZ" sz="1900" dirty="0"/>
              <a:t>reakce na rostoucí poptávku mezi členy sdružení bytových jednotek </a:t>
            </a:r>
          </a:p>
          <a:p>
            <a:pPr marL="400050" indent="-400050">
              <a:buAutoNum type="romanLcParenBoth"/>
            </a:pPr>
            <a:r>
              <a:rPr lang="cs-CZ" sz="1900" dirty="0"/>
              <a:t>umožnění obyvatelům bytových domů stejné nebo srovnatelné výhody související se samovýrobou elektřiny, jako mají obyvatelé rodinných domů </a:t>
            </a:r>
          </a:p>
          <a:p>
            <a:pPr marL="400050" indent="-400050">
              <a:buAutoNum type="romanLcParenBoth"/>
            </a:pPr>
            <a:r>
              <a:rPr lang="cs-CZ" sz="1900" dirty="0"/>
              <a:t>vytvoření modelu, který bude plně </a:t>
            </a:r>
            <a:r>
              <a:rPr lang="cs-CZ" sz="1900" dirty="0" err="1"/>
              <a:t>integrovatelný</a:t>
            </a:r>
            <a:r>
              <a:rPr lang="cs-CZ" sz="1900" dirty="0"/>
              <a:t> v rámci budoucích modelů občanských energetických společenství a společenství pro obnovitelné zdroje.</a:t>
            </a:r>
          </a:p>
          <a:p>
            <a:endParaRPr lang="cs-CZ" sz="1800" dirty="0"/>
          </a:p>
        </p:txBody>
      </p:sp>
      <p:sp>
        <p:nvSpPr>
          <p:cNvPr id="5" name="Obdélník 4">
            <a:extLst>
              <a:ext uri="{FF2B5EF4-FFF2-40B4-BE49-F238E27FC236}">
                <a16:creationId xmlns:a16="http://schemas.microsoft.com/office/drawing/2014/main" id="{71CF7C2C-F6A0-451E-83FB-2C7728E8F1D5}"/>
              </a:ext>
            </a:extLst>
          </p:cNvPr>
          <p:cNvSpPr/>
          <p:nvPr/>
        </p:nvSpPr>
        <p:spPr>
          <a:xfrm>
            <a:off x="463298" y="1180643"/>
            <a:ext cx="5283819" cy="400110"/>
          </a:xfrm>
          <a:prstGeom prst="rect">
            <a:avLst/>
          </a:prstGeom>
        </p:spPr>
        <p:txBody>
          <a:bodyPr wrap="none">
            <a:spAutoFit/>
          </a:bodyPr>
          <a:lstStyle/>
          <a:p>
            <a:r>
              <a:rPr lang="cs-CZ" sz="2000" b="1" u="sng" dirty="0">
                <a:solidFill>
                  <a:schemeClr val="accent1"/>
                </a:solidFill>
              </a:rPr>
              <a:t>Hlavní změny (okruhy úprav) ve vyhlášce:</a:t>
            </a:r>
          </a:p>
        </p:txBody>
      </p:sp>
    </p:spTree>
    <p:extLst>
      <p:ext uri="{BB962C8B-B14F-4D97-AF65-F5344CB8AC3E}">
        <p14:creationId xmlns:p14="http://schemas.microsoft.com/office/powerpoint/2010/main" val="16899000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F2A43C4-DCED-4BB5-8ABB-207BAD1AF550}"/>
              </a:ext>
            </a:extLst>
          </p:cNvPr>
          <p:cNvSpPr>
            <a:spLocks noGrp="1"/>
          </p:cNvSpPr>
          <p:nvPr>
            <p:ph type="title"/>
          </p:nvPr>
        </p:nvSpPr>
        <p:spPr>
          <a:xfrm>
            <a:off x="3489820" y="243277"/>
            <a:ext cx="7863980" cy="636657"/>
          </a:xfrm>
        </p:spPr>
        <p:txBody>
          <a:bodyPr>
            <a:normAutofit/>
          </a:bodyPr>
          <a:lstStyle/>
          <a:p>
            <a:r>
              <a:rPr lang="cs-CZ" sz="2800" dirty="0"/>
              <a:t>Základní popis modelu</a:t>
            </a:r>
          </a:p>
        </p:txBody>
      </p:sp>
      <p:sp>
        <p:nvSpPr>
          <p:cNvPr id="6" name="AutoShape 6">
            <a:extLst>
              <a:ext uri="{FF2B5EF4-FFF2-40B4-BE49-F238E27FC236}">
                <a16:creationId xmlns:a16="http://schemas.microsoft.com/office/drawing/2014/main" id="{EBCC04E8-EEED-424B-ACC6-44496739432D}"/>
              </a:ext>
            </a:extLst>
          </p:cNvPr>
          <p:cNvSpPr>
            <a:spLocks noChangeAspect="1" noChangeArrowheads="1" noTextEdit="1"/>
          </p:cNvSpPr>
          <p:nvPr/>
        </p:nvSpPr>
        <p:spPr bwMode="auto">
          <a:xfrm>
            <a:off x="1931196" y="2547900"/>
            <a:ext cx="3627833" cy="3461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cs-CZ" dirty="0"/>
          </a:p>
        </p:txBody>
      </p:sp>
      <p:sp>
        <p:nvSpPr>
          <p:cNvPr id="7" name="Freeform 8">
            <a:extLst>
              <a:ext uri="{FF2B5EF4-FFF2-40B4-BE49-F238E27FC236}">
                <a16:creationId xmlns:a16="http://schemas.microsoft.com/office/drawing/2014/main" id="{8AA7B227-EF5A-4819-8EBD-05AC4E49F978}"/>
              </a:ext>
            </a:extLst>
          </p:cNvPr>
          <p:cNvSpPr>
            <a:spLocks noEditPoints="1"/>
          </p:cNvSpPr>
          <p:nvPr/>
        </p:nvSpPr>
        <p:spPr bwMode="auto">
          <a:xfrm>
            <a:off x="3686494" y="2364019"/>
            <a:ext cx="5037630" cy="3191059"/>
          </a:xfrm>
          <a:custGeom>
            <a:avLst/>
            <a:gdLst>
              <a:gd name="T0" fmla="*/ 904 w 1298"/>
              <a:gd name="T1" fmla="*/ 540 h 1973"/>
              <a:gd name="T2" fmla="*/ 1043 w 1298"/>
              <a:gd name="T3" fmla="*/ 399 h 1973"/>
              <a:gd name="T4" fmla="*/ 1043 w 1298"/>
              <a:gd name="T5" fmla="*/ 916 h 1973"/>
              <a:gd name="T6" fmla="*/ 904 w 1298"/>
              <a:gd name="T7" fmla="*/ 775 h 1973"/>
              <a:gd name="T8" fmla="*/ 1043 w 1298"/>
              <a:gd name="T9" fmla="*/ 916 h 1973"/>
              <a:gd name="T10" fmla="*/ 904 w 1298"/>
              <a:gd name="T11" fmla="*/ 1292 h 1973"/>
              <a:gd name="T12" fmla="*/ 1043 w 1298"/>
              <a:gd name="T13" fmla="*/ 1151 h 1973"/>
              <a:gd name="T14" fmla="*/ 1043 w 1298"/>
              <a:gd name="T15" fmla="*/ 1668 h 1973"/>
              <a:gd name="T16" fmla="*/ 904 w 1298"/>
              <a:gd name="T17" fmla="*/ 1527 h 1973"/>
              <a:gd name="T18" fmla="*/ 1043 w 1298"/>
              <a:gd name="T19" fmla="*/ 1668 h 1973"/>
              <a:gd name="T20" fmla="*/ 579 w 1298"/>
              <a:gd name="T21" fmla="*/ 540 h 1973"/>
              <a:gd name="T22" fmla="*/ 718 w 1298"/>
              <a:gd name="T23" fmla="*/ 399 h 1973"/>
              <a:gd name="T24" fmla="*/ 718 w 1298"/>
              <a:gd name="T25" fmla="*/ 916 h 1973"/>
              <a:gd name="T26" fmla="*/ 579 w 1298"/>
              <a:gd name="T27" fmla="*/ 775 h 1973"/>
              <a:gd name="T28" fmla="*/ 718 w 1298"/>
              <a:gd name="T29" fmla="*/ 916 h 1973"/>
              <a:gd name="T30" fmla="*/ 579 w 1298"/>
              <a:gd name="T31" fmla="*/ 1292 h 1973"/>
              <a:gd name="T32" fmla="*/ 718 w 1298"/>
              <a:gd name="T33" fmla="*/ 1151 h 1973"/>
              <a:gd name="T34" fmla="*/ 718 w 1298"/>
              <a:gd name="T35" fmla="*/ 1809 h 1973"/>
              <a:gd name="T36" fmla="*/ 579 w 1298"/>
              <a:gd name="T37" fmla="*/ 1527 h 1973"/>
              <a:gd name="T38" fmla="*/ 718 w 1298"/>
              <a:gd name="T39" fmla="*/ 1809 h 1973"/>
              <a:gd name="T40" fmla="*/ 255 w 1298"/>
              <a:gd name="T41" fmla="*/ 540 h 1973"/>
              <a:gd name="T42" fmla="*/ 394 w 1298"/>
              <a:gd name="T43" fmla="*/ 399 h 1973"/>
              <a:gd name="T44" fmla="*/ 394 w 1298"/>
              <a:gd name="T45" fmla="*/ 916 h 1973"/>
              <a:gd name="T46" fmla="*/ 255 w 1298"/>
              <a:gd name="T47" fmla="*/ 775 h 1973"/>
              <a:gd name="T48" fmla="*/ 394 w 1298"/>
              <a:gd name="T49" fmla="*/ 916 h 1973"/>
              <a:gd name="T50" fmla="*/ 255 w 1298"/>
              <a:gd name="T51" fmla="*/ 1292 h 1973"/>
              <a:gd name="T52" fmla="*/ 394 w 1298"/>
              <a:gd name="T53" fmla="*/ 1151 h 1973"/>
              <a:gd name="T54" fmla="*/ 394 w 1298"/>
              <a:gd name="T55" fmla="*/ 1668 h 1973"/>
              <a:gd name="T56" fmla="*/ 255 w 1298"/>
              <a:gd name="T57" fmla="*/ 1527 h 1973"/>
              <a:gd name="T58" fmla="*/ 394 w 1298"/>
              <a:gd name="T59" fmla="*/ 1668 h 1973"/>
              <a:gd name="T60" fmla="*/ 1205 w 1298"/>
              <a:gd name="T61" fmla="*/ 235 h 1973"/>
              <a:gd name="T62" fmla="*/ 1135 w 1298"/>
              <a:gd name="T63" fmla="*/ 94 h 1973"/>
              <a:gd name="T64" fmla="*/ 1066 w 1298"/>
              <a:gd name="T65" fmla="*/ 0 h 1973"/>
              <a:gd name="T66" fmla="*/ 232 w 1298"/>
              <a:gd name="T67" fmla="*/ 94 h 1973"/>
              <a:gd name="T68" fmla="*/ 163 w 1298"/>
              <a:gd name="T69" fmla="*/ 235 h 1973"/>
              <a:gd name="T70" fmla="*/ 93 w 1298"/>
              <a:gd name="T71" fmla="*/ 1809 h 1973"/>
              <a:gd name="T72" fmla="*/ 0 w 1298"/>
              <a:gd name="T73" fmla="*/ 1973 h 1973"/>
              <a:gd name="T74" fmla="*/ 1298 w 1298"/>
              <a:gd name="T75" fmla="*/ 1809 h 1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8" h="1973">
                <a:moveTo>
                  <a:pt x="1043" y="540"/>
                </a:moveTo>
                <a:lnTo>
                  <a:pt x="904" y="540"/>
                </a:lnTo>
                <a:lnTo>
                  <a:pt x="904" y="399"/>
                </a:lnTo>
                <a:lnTo>
                  <a:pt x="1043" y="399"/>
                </a:lnTo>
                <a:lnTo>
                  <a:pt x="1043" y="540"/>
                </a:lnTo>
                <a:close/>
                <a:moveTo>
                  <a:pt x="1043" y="916"/>
                </a:moveTo>
                <a:lnTo>
                  <a:pt x="904" y="916"/>
                </a:lnTo>
                <a:lnTo>
                  <a:pt x="904" y="775"/>
                </a:lnTo>
                <a:lnTo>
                  <a:pt x="1043" y="775"/>
                </a:lnTo>
                <a:lnTo>
                  <a:pt x="1043" y="916"/>
                </a:lnTo>
                <a:close/>
                <a:moveTo>
                  <a:pt x="1043" y="1292"/>
                </a:moveTo>
                <a:lnTo>
                  <a:pt x="904" y="1292"/>
                </a:lnTo>
                <a:lnTo>
                  <a:pt x="904" y="1151"/>
                </a:lnTo>
                <a:lnTo>
                  <a:pt x="1043" y="1151"/>
                </a:lnTo>
                <a:lnTo>
                  <a:pt x="1043" y="1292"/>
                </a:lnTo>
                <a:close/>
                <a:moveTo>
                  <a:pt x="1043" y="1668"/>
                </a:moveTo>
                <a:lnTo>
                  <a:pt x="904" y="1668"/>
                </a:lnTo>
                <a:lnTo>
                  <a:pt x="904" y="1527"/>
                </a:lnTo>
                <a:lnTo>
                  <a:pt x="1043" y="1527"/>
                </a:lnTo>
                <a:lnTo>
                  <a:pt x="1043" y="1668"/>
                </a:lnTo>
                <a:close/>
                <a:moveTo>
                  <a:pt x="718" y="540"/>
                </a:moveTo>
                <a:lnTo>
                  <a:pt x="579" y="540"/>
                </a:lnTo>
                <a:lnTo>
                  <a:pt x="579" y="399"/>
                </a:lnTo>
                <a:lnTo>
                  <a:pt x="718" y="399"/>
                </a:lnTo>
                <a:lnTo>
                  <a:pt x="718" y="540"/>
                </a:lnTo>
                <a:close/>
                <a:moveTo>
                  <a:pt x="718" y="916"/>
                </a:moveTo>
                <a:lnTo>
                  <a:pt x="579" y="916"/>
                </a:lnTo>
                <a:lnTo>
                  <a:pt x="579" y="775"/>
                </a:lnTo>
                <a:lnTo>
                  <a:pt x="718" y="775"/>
                </a:lnTo>
                <a:lnTo>
                  <a:pt x="718" y="916"/>
                </a:lnTo>
                <a:close/>
                <a:moveTo>
                  <a:pt x="718" y="1292"/>
                </a:moveTo>
                <a:lnTo>
                  <a:pt x="579" y="1292"/>
                </a:lnTo>
                <a:lnTo>
                  <a:pt x="579" y="1151"/>
                </a:lnTo>
                <a:lnTo>
                  <a:pt x="718" y="1151"/>
                </a:lnTo>
                <a:lnTo>
                  <a:pt x="718" y="1292"/>
                </a:lnTo>
                <a:close/>
                <a:moveTo>
                  <a:pt x="718" y="1809"/>
                </a:moveTo>
                <a:lnTo>
                  <a:pt x="579" y="1809"/>
                </a:lnTo>
                <a:lnTo>
                  <a:pt x="579" y="1527"/>
                </a:lnTo>
                <a:lnTo>
                  <a:pt x="718" y="1527"/>
                </a:lnTo>
                <a:lnTo>
                  <a:pt x="718" y="1809"/>
                </a:lnTo>
                <a:close/>
                <a:moveTo>
                  <a:pt x="394" y="540"/>
                </a:moveTo>
                <a:lnTo>
                  <a:pt x="255" y="540"/>
                </a:lnTo>
                <a:lnTo>
                  <a:pt x="255" y="399"/>
                </a:lnTo>
                <a:lnTo>
                  <a:pt x="394" y="399"/>
                </a:lnTo>
                <a:lnTo>
                  <a:pt x="394" y="540"/>
                </a:lnTo>
                <a:close/>
                <a:moveTo>
                  <a:pt x="394" y="916"/>
                </a:moveTo>
                <a:lnTo>
                  <a:pt x="255" y="916"/>
                </a:lnTo>
                <a:lnTo>
                  <a:pt x="255" y="775"/>
                </a:lnTo>
                <a:lnTo>
                  <a:pt x="394" y="775"/>
                </a:lnTo>
                <a:lnTo>
                  <a:pt x="394" y="916"/>
                </a:lnTo>
                <a:close/>
                <a:moveTo>
                  <a:pt x="394" y="1292"/>
                </a:moveTo>
                <a:lnTo>
                  <a:pt x="255" y="1292"/>
                </a:lnTo>
                <a:lnTo>
                  <a:pt x="255" y="1151"/>
                </a:lnTo>
                <a:lnTo>
                  <a:pt x="394" y="1151"/>
                </a:lnTo>
                <a:lnTo>
                  <a:pt x="394" y="1292"/>
                </a:lnTo>
                <a:close/>
                <a:moveTo>
                  <a:pt x="394" y="1668"/>
                </a:moveTo>
                <a:lnTo>
                  <a:pt x="255" y="1668"/>
                </a:lnTo>
                <a:lnTo>
                  <a:pt x="255" y="1527"/>
                </a:lnTo>
                <a:lnTo>
                  <a:pt x="394" y="1527"/>
                </a:lnTo>
                <a:lnTo>
                  <a:pt x="394" y="1668"/>
                </a:lnTo>
                <a:close/>
                <a:moveTo>
                  <a:pt x="1205" y="1809"/>
                </a:moveTo>
                <a:lnTo>
                  <a:pt x="1205" y="235"/>
                </a:lnTo>
                <a:lnTo>
                  <a:pt x="1135" y="235"/>
                </a:lnTo>
                <a:lnTo>
                  <a:pt x="1135" y="94"/>
                </a:lnTo>
                <a:lnTo>
                  <a:pt x="1066" y="94"/>
                </a:lnTo>
                <a:lnTo>
                  <a:pt x="1066" y="0"/>
                </a:lnTo>
                <a:lnTo>
                  <a:pt x="232" y="0"/>
                </a:lnTo>
                <a:lnTo>
                  <a:pt x="232" y="94"/>
                </a:lnTo>
                <a:lnTo>
                  <a:pt x="163" y="94"/>
                </a:lnTo>
                <a:lnTo>
                  <a:pt x="163" y="235"/>
                </a:lnTo>
                <a:lnTo>
                  <a:pt x="93" y="235"/>
                </a:lnTo>
                <a:lnTo>
                  <a:pt x="93" y="1809"/>
                </a:lnTo>
                <a:lnTo>
                  <a:pt x="0" y="1809"/>
                </a:lnTo>
                <a:lnTo>
                  <a:pt x="0" y="1973"/>
                </a:lnTo>
                <a:lnTo>
                  <a:pt x="1298" y="1973"/>
                </a:lnTo>
                <a:lnTo>
                  <a:pt x="1298" y="1809"/>
                </a:lnTo>
                <a:lnTo>
                  <a:pt x="1205" y="1809"/>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s-CZ" dirty="0"/>
          </a:p>
        </p:txBody>
      </p:sp>
      <p:pic>
        <p:nvPicPr>
          <p:cNvPr id="8" name="Picture 9">
            <a:extLst>
              <a:ext uri="{FF2B5EF4-FFF2-40B4-BE49-F238E27FC236}">
                <a16:creationId xmlns:a16="http://schemas.microsoft.com/office/drawing/2014/main" id="{04F66DDB-83A7-4FBD-8B28-D8516A6F0DCC}"/>
              </a:ext>
            </a:extLst>
          </p:cNvPr>
          <p:cNvPicPr>
            <a:picLocks noChangeAspect="1" noChangeArrowheads="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523291" y="1816667"/>
            <a:ext cx="3660416" cy="632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Line 15">
            <a:extLst>
              <a:ext uri="{FF2B5EF4-FFF2-40B4-BE49-F238E27FC236}">
                <a16:creationId xmlns:a16="http://schemas.microsoft.com/office/drawing/2014/main" id="{F1D4B4CD-52C5-4862-9D5D-90A2EFCE8E12}"/>
              </a:ext>
            </a:extLst>
          </p:cNvPr>
          <p:cNvSpPr>
            <a:spLocks noChangeShapeType="1"/>
          </p:cNvSpPr>
          <p:nvPr/>
        </p:nvSpPr>
        <p:spPr bwMode="auto">
          <a:xfrm flipV="1">
            <a:off x="3685732" y="6018862"/>
            <a:ext cx="5019612" cy="23748"/>
          </a:xfrm>
          <a:prstGeom prst="line">
            <a:avLst/>
          </a:prstGeom>
          <a:noFill/>
          <a:ln w="444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10" name="Rectangle 16">
            <a:extLst>
              <a:ext uri="{FF2B5EF4-FFF2-40B4-BE49-F238E27FC236}">
                <a16:creationId xmlns:a16="http://schemas.microsoft.com/office/drawing/2014/main" id="{82CDBB75-F431-4345-9B2E-AABFA17A151E}"/>
              </a:ext>
            </a:extLst>
          </p:cNvPr>
          <p:cNvSpPr>
            <a:spLocks noChangeArrowheads="1"/>
          </p:cNvSpPr>
          <p:nvPr/>
        </p:nvSpPr>
        <p:spPr bwMode="auto">
          <a:xfrm>
            <a:off x="5499649" y="6098229"/>
            <a:ext cx="17123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1600" b="1" i="0" u="none" strike="noStrike" cap="none" normalizeH="0" baseline="0" dirty="0">
                <a:ln>
                  <a:noFill/>
                </a:ln>
                <a:effectLst/>
                <a:latin typeface="Calibri" panose="020F0502020204030204" pitchFamily="34" charset="0"/>
              </a:rPr>
              <a:t>Distribuční soustava</a:t>
            </a:r>
            <a:endParaRPr kumimoji="0" lang="cs-CZ" altLang="cs-CZ" sz="1600" b="0" i="0" u="none" strike="noStrike" cap="none" normalizeH="0" baseline="0" dirty="0">
              <a:ln>
                <a:noFill/>
              </a:ln>
              <a:effectLst/>
            </a:endParaRPr>
          </a:p>
        </p:txBody>
      </p:sp>
      <p:sp>
        <p:nvSpPr>
          <p:cNvPr id="11" name="Line 18">
            <a:extLst>
              <a:ext uri="{FF2B5EF4-FFF2-40B4-BE49-F238E27FC236}">
                <a16:creationId xmlns:a16="http://schemas.microsoft.com/office/drawing/2014/main" id="{EB070B71-CAEE-4B25-87FE-035D9D4246CC}"/>
              </a:ext>
            </a:extLst>
          </p:cNvPr>
          <p:cNvSpPr>
            <a:spLocks noChangeShapeType="1"/>
          </p:cNvSpPr>
          <p:nvPr/>
        </p:nvSpPr>
        <p:spPr bwMode="auto">
          <a:xfrm>
            <a:off x="5598594" y="3129426"/>
            <a:ext cx="16642" cy="2902568"/>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12" name="Rectangle 173">
            <a:extLst>
              <a:ext uri="{FF2B5EF4-FFF2-40B4-BE49-F238E27FC236}">
                <a16:creationId xmlns:a16="http://schemas.microsoft.com/office/drawing/2014/main" id="{B51459CA-6895-4867-ABEC-6B3396E56BF8}"/>
              </a:ext>
            </a:extLst>
          </p:cNvPr>
          <p:cNvSpPr>
            <a:spLocks noChangeArrowheads="1"/>
          </p:cNvSpPr>
          <p:nvPr/>
        </p:nvSpPr>
        <p:spPr bwMode="auto">
          <a:xfrm>
            <a:off x="5937046" y="3247719"/>
            <a:ext cx="591509" cy="1538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1000" b="1" i="0" u="none" strike="noStrike" cap="none" normalizeH="0" baseline="0" dirty="0">
                <a:ln>
                  <a:noFill/>
                </a:ln>
                <a:effectLst/>
                <a:latin typeface="Calibri" panose="020F0502020204030204" pitchFamily="34" charset="0"/>
              </a:rPr>
              <a:t>Vůdčí OM1</a:t>
            </a:r>
          </a:p>
        </p:txBody>
      </p:sp>
      <p:sp>
        <p:nvSpPr>
          <p:cNvPr id="13" name="Rectangle 173">
            <a:extLst>
              <a:ext uri="{FF2B5EF4-FFF2-40B4-BE49-F238E27FC236}">
                <a16:creationId xmlns:a16="http://schemas.microsoft.com/office/drawing/2014/main" id="{13637321-621B-44B7-89F9-181C403E64ED}"/>
              </a:ext>
            </a:extLst>
          </p:cNvPr>
          <p:cNvSpPr>
            <a:spLocks noChangeArrowheads="1"/>
          </p:cNvSpPr>
          <p:nvPr/>
        </p:nvSpPr>
        <p:spPr bwMode="auto">
          <a:xfrm rot="16200000">
            <a:off x="3739528" y="3683981"/>
            <a:ext cx="1451886" cy="16158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cs-CZ" altLang="cs-CZ" sz="1050" b="1" i="0" u="none" strike="noStrike" cap="none" normalizeH="0" baseline="0" dirty="0">
                <a:ln>
                  <a:noFill/>
                </a:ln>
                <a:effectLst/>
                <a:latin typeface="Calibri" panose="020F0502020204030204" pitchFamily="34" charset="0"/>
              </a:rPr>
              <a:t>Přidružená OM</a:t>
            </a:r>
            <a:endParaRPr kumimoji="0" lang="cs-CZ" altLang="cs-CZ" sz="1050" b="0" i="0" u="none" strike="noStrike" cap="none" normalizeH="0" baseline="0" dirty="0">
              <a:ln>
                <a:noFill/>
              </a:ln>
              <a:effectLst/>
            </a:endParaRPr>
          </a:p>
        </p:txBody>
      </p:sp>
      <p:sp>
        <p:nvSpPr>
          <p:cNvPr id="14" name="Line 22">
            <a:extLst>
              <a:ext uri="{FF2B5EF4-FFF2-40B4-BE49-F238E27FC236}">
                <a16:creationId xmlns:a16="http://schemas.microsoft.com/office/drawing/2014/main" id="{D308A4B2-3630-4D5B-9724-6F55000F051A}"/>
              </a:ext>
            </a:extLst>
          </p:cNvPr>
          <p:cNvSpPr>
            <a:spLocks noChangeShapeType="1"/>
          </p:cNvSpPr>
          <p:nvPr/>
        </p:nvSpPr>
        <p:spPr bwMode="auto">
          <a:xfrm flipH="1">
            <a:off x="6247076" y="2376294"/>
            <a:ext cx="0" cy="742353"/>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15" name="Line 22">
            <a:extLst>
              <a:ext uri="{FF2B5EF4-FFF2-40B4-BE49-F238E27FC236}">
                <a16:creationId xmlns:a16="http://schemas.microsoft.com/office/drawing/2014/main" id="{0DFF02BF-11E0-46C5-95BC-89DC33DC64C3}"/>
              </a:ext>
            </a:extLst>
          </p:cNvPr>
          <p:cNvSpPr>
            <a:spLocks noChangeShapeType="1"/>
          </p:cNvSpPr>
          <p:nvPr/>
        </p:nvSpPr>
        <p:spPr bwMode="auto">
          <a:xfrm flipH="1">
            <a:off x="5499649" y="3120190"/>
            <a:ext cx="747427" cy="2914"/>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grpSp>
        <p:nvGrpSpPr>
          <p:cNvPr id="16" name="Skupina 15">
            <a:extLst>
              <a:ext uri="{FF2B5EF4-FFF2-40B4-BE49-F238E27FC236}">
                <a16:creationId xmlns:a16="http://schemas.microsoft.com/office/drawing/2014/main" id="{928594FC-DB40-485D-9A3F-7B36CDAD162C}"/>
              </a:ext>
            </a:extLst>
          </p:cNvPr>
          <p:cNvGrpSpPr/>
          <p:nvPr/>
        </p:nvGrpSpPr>
        <p:grpSpPr>
          <a:xfrm>
            <a:off x="5664654" y="3012951"/>
            <a:ext cx="323632" cy="167115"/>
            <a:chOff x="2288561" y="2293455"/>
            <a:chExt cx="323632" cy="167115"/>
          </a:xfrm>
        </p:grpSpPr>
        <p:sp>
          <p:nvSpPr>
            <p:cNvPr id="17" name="Oval 169">
              <a:extLst>
                <a:ext uri="{FF2B5EF4-FFF2-40B4-BE49-F238E27FC236}">
                  <a16:creationId xmlns:a16="http://schemas.microsoft.com/office/drawing/2014/main" id="{E638713D-31D3-440F-B101-17BA84DC829F}"/>
                </a:ext>
              </a:extLst>
            </p:cNvPr>
            <p:cNvSpPr>
              <a:spLocks noChangeArrowheads="1"/>
            </p:cNvSpPr>
            <p:nvPr/>
          </p:nvSpPr>
          <p:spPr bwMode="auto">
            <a:xfrm>
              <a:off x="2352396" y="2324385"/>
              <a:ext cx="126586" cy="136185"/>
            </a:xfrm>
            <a:prstGeom prst="ellipse">
              <a:avLst/>
            </a:prstGeom>
            <a:solidFill>
              <a:schemeClr val="tx1"/>
            </a:solidFill>
            <a:ln w="1905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cs-CZ" dirty="0"/>
            </a:p>
          </p:txBody>
        </p:sp>
        <p:sp>
          <p:nvSpPr>
            <p:cNvPr id="18" name="Freeform 170">
              <a:extLst>
                <a:ext uri="{FF2B5EF4-FFF2-40B4-BE49-F238E27FC236}">
                  <a16:creationId xmlns:a16="http://schemas.microsoft.com/office/drawing/2014/main" id="{FC6E90A6-9B9F-4A49-A97C-FF886A4C2933}"/>
                </a:ext>
              </a:extLst>
            </p:cNvPr>
            <p:cNvSpPr>
              <a:spLocks noEditPoints="1"/>
            </p:cNvSpPr>
            <p:nvPr/>
          </p:nvSpPr>
          <p:spPr bwMode="auto">
            <a:xfrm>
              <a:off x="2288561" y="2293455"/>
              <a:ext cx="323632" cy="167115"/>
            </a:xfrm>
            <a:custGeom>
              <a:avLst/>
              <a:gdLst>
                <a:gd name="T0" fmla="*/ 3 w 163"/>
                <a:gd name="T1" fmla="*/ 83 h 83"/>
                <a:gd name="T2" fmla="*/ 123 w 163"/>
                <a:gd name="T3" fmla="*/ 24 h 83"/>
                <a:gd name="T4" fmla="*/ 120 w 163"/>
                <a:gd name="T5" fmla="*/ 18 h 83"/>
                <a:gd name="T6" fmla="*/ 0 w 163"/>
                <a:gd name="T7" fmla="*/ 76 h 83"/>
                <a:gd name="T8" fmla="*/ 3 w 163"/>
                <a:gd name="T9" fmla="*/ 83 h 83"/>
                <a:gd name="T10" fmla="*/ 126 w 163"/>
                <a:gd name="T11" fmla="*/ 50 h 83"/>
                <a:gd name="T12" fmla="*/ 163 w 163"/>
                <a:gd name="T13" fmla="*/ 0 h 83"/>
                <a:gd name="T14" fmla="*/ 101 w 163"/>
                <a:gd name="T15" fmla="*/ 0 h 83"/>
                <a:gd name="T16" fmla="*/ 126 w 163"/>
                <a:gd name="T1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83">
                  <a:moveTo>
                    <a:pt x="3" y="83"/>
                  </a:moveTo>
                  <a:lnTo>
                    <a:pt x="123" y="24"/>
                  </a:lnTo>
                  <a:lnTo>
                    <a:pt x="120" y="18"/>
                  </a:lnTo>
                  <a:lnTo>
                    <a:pt x="0" y="76"/>
                  </a:lnTo>
                  <a:lnTo>
                    <a:pt x="3" y="83"/>
                  </a:lnTo>
                  <a:close/>
                  <a:moveTo>
                    <a:pt x="126" y="50"/>
                  </a:moveTo>
                  <a:lnTo>
                    <a:pt x="163" y="0"/>
                  </a:lnTo>
                  <a:lnTo>
                    <a:pt x="101" y="0"/>
                  </a:lnTo>
                  <a:lnTo>
                    <a:pt x="126" y="50"/>
                  </a:lnTo>
                  <a:close/>
                </a:path>
              </a:pathLst>
            </a:custGeom>
            <a:solidFill>
              <a:schemeClr val="tx1"/>
            </a:solidFill>
            <a:ln w="0" cap="flat">
              <a:solidFill>
                <a:schemeClr val="tx1"/>
              </a:solidFill>
              <a:prstDash val="dash"/>
              <a:round/>
              <a:headEnd/>
              <a:tailEnd/>
            </a:ln>
          </p:spPr>
          <p:txBody>
            <a:bodyPr vert="horz" wrap="square" lIns="91440" tIns="45720" rIns="91440" bIns="45720" numCol="1" anchor="t" anchorCtr="0" compatLnSpc="1">
              <a:prstTxWarp prst="textNoShape">
                <a:avLst/>
              </a:prstTxWarp>
            </a:bodyPr>
            <a:lstStyle/>
            <a:p>
              <a:endParaRPr lang="cs-CZ" dirty="0">
                <a:solidFill>
                  <a:srgbClr val="FFE811"/>
                </a:solidFill>
              </a:endParaRPr>
            </a:p>
          </p:txBody>
        </p:sp>
      </p:grpSp>
      <p:sp>
        <p:nvSpPr>
          <p:cNvPr id="19" name="Line 22">
            <a:extLst>
              <a:ext uri="{FF2B5EF4-FFF2-40B4-BE49-F238E27FC236}">
                <a16:creationId xmlns:a16="http://schemas.microsoft.com/office/drawing/2014/main" id="{0BD7D45D-D0EC-4131-BEB2-C4D5710AFE81}"/>
              </a:ext>
            </a:extLst>
          </p:cNvPr>
          <p:cNvSpPr>
            <a:spLocks noChangeShapeType="1"/>
          </p:cNvSpPr>
          <p:nvPr/>
        </p:nvSpPr>
        <p:spPr bwMode="auto">
          <a:xfrm flipH="1" flipV="1">
            <a:off x="4924593" y="3123103"/>
            <a:ext cx="581399" cy="1889"/>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20" name="Line 22">
            <a:extLst>
              <a:ext uri="{FF2B5EF4-FFF2-40B4-BE49-F238E27FC236}">
                <a16:creationId xmlns:a16="http://schemas.microsoft.com/office/drawing/2014/main" id="{3B4FD0E3-2AD3-4272-BB1D-A104D50E53BE}"/>
              </a:ext>
            </a:extLst>
          </p:cNvPr>
          <p:cNvSpPr>
            <a:spLocks noChangeShapeType="1"/>
          </p:cNvSpPr>
          <p:nvPr/>
        </p:nvSpPr>
        <p:spPr bwMode="auto">
          <a:xfrm flipH="1">
            <a:off x="5516275" y="3724807"/>
            <a:ext cx="2008474" cy="5545"/>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pic>
        <p:nvPicPr>
          <p:cNvPr id="21" name="Graphic 198" descr="Full battery">
            <a:extLst>
              <a:ext uri="{FF2B5EF4-FFF2-40B4-BE49-F238E27FC236}">
                <a16:creationId xmlns:a16="http://schemas.microsoft.com/office/drawing/2014/main" id="{F53FEFBF-E699-4D4E-A47F-A12F7861934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58900" y="2407862"/>
            <a:ext cx="405995" cy="405995"/>
          </a:xfrm>
          <a:prstGeom prst="rect">
            <a:avLst/>
          </a:prstGeom>
        </p:spPr>
      </p:pic>
      <p:grpSp>
        <p:nvGrpSpPr>
          <p:cNvPr id="22" name="Skupina 21">
            <a:extLst>
              <a:ext uri="{FF2B5EF4-FFF2-40B4-BE49-F238E27FC236}">
                <a16:creationId xmlns:a16="http://schemas.microsoft.com/office/drawing/2014/main" id="{9A62CAFC-DD67-4C95-9D21-6C04E22CA2E2}"/>
              </a:ext>
            </a:extLst>
          </p:cNvPr>
          <p:cNvGrpSpPr/>
          <p:nvPr/>
        </p:nvGrpSpPr>
        <p:grpSpPr>
          <a:xfrm>
            <a:off x="6121799" y="2493858"/>
            <a:ext cx="323632" cy="173522"/>
            <a:chOff x="2288561" y="2293455"/>
            <a:chExt cx="323632" cy="173522"/>
          </a:xfrm>
          <a:solidFill>
            <a:schemeClr val="bg1">
              <a:lumMod val="50000"/>
            </a:schemeClr>
          </a:solidFill>
        </p:grpSpPr>
        <p:sp>
          <p:nvSpPr>
            <p:cNvPr id="23" name="Oval 169">
              <a:extLst>
                <a:ext uri="{FF2B5EF4-FFF2-40B4-BE49-F238E27FC236}">
                  <a16:creationId xmlns:a16="http://schemas.microsoft.com/office/drawing/2014/main" id="{163D0E4C-406B-4202-9D3A-C9405B9983BC}"/>
                </a:ext>
              </a:extLst>
            </p:cNvPr>
            <p:cNvSpPr>
              <a:spLocks noChangeArrowheads="1"/>
            </p:cNvSpPr>
            <p:nvPr/>
          </p:nvSpPr>
          <p:spPr bwMode="auto">
            <a:xfrm>
              <a:off x="2360778" y="2330792"/>
              <a:ext cx="126586" cy="136185"/>
            </a:xfrm>
            <a:prstGeom prst="ellipse">
              <a:avLst/>
            </a:prstGeom>
            <a:grp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cs-CZ" dirty="0"/>
            </a:p>
          </p:txBody>
        </p:sp>
        <p:sp>
          <p:nvSpPr>
            <p:cNvPr id="24" name="Freeform 170">
              <a:extLst>
                <a:ext uri="{FF2B5EF4-FFF2-40B4-BE49-F238E27FC236}">
                  <a16:creationId xmlns:a16="http://schemas.microsoft.com/office/drawing/2014/main" id="{928293A7-242C-4038-A207-33FF148C3F66}"/>
                </a:ext>
              </a:extLst>
            </p:cNvPr>
            <p:cNvSpPr>
              <a:spLocks noEditPoints="1"/>
            </p:cNvSpPr>
            <p:nvPr/>
          </p:nvSpPr>
          <p:spPr bwMode="auto">
            <a:xfrm>
              <a:off x="2288561" y="2293455"/>
              <a:ext cx="323632" cy="167115"/>
            </a:xfrm>
            <a:custGeom>
              <a:avLst/>
              <a:gdLst>
                <a:gd name="T0" fmla="*/ 3 w 163"/>
                <a:gd name="T1" fmla="*/ 83 h 83"/>
                <a:gd name="T2" fmla="*/ 123 w 163"/>
                <a:gd name="T3" fmla="*/ 24 h 83"/>
                <a:gd name="T4" fmla="*/ 120 w 163"/>
                <a:gd name="T5" fmla="*/ 18 h 83"/>
                <a:gd name="T6" fmla="*/ 0 w 163"/>
                <a:gd name="T7" fmla="*/ 76 h 83"/>
                <a:gd name="T8" fmla="*/ 3 w 163"/>
                <a:gd name="T9" fmla="*/ 83 h 83"/>
                <a:gd name="T10" fmla="*/ 126 w 163"/>
                <a:gd name="T11" fmla="*/ 50 h 83"/>
                <a:gd name="T12" fmla="*/ 163 w 163"/>
                <a:gd name="T13" fmla="*/ 0 h 83"/>
                <a:gd name="T14" fmla="*/ 101 w 163"/>
                <a:gd name="T15" fmla="*/ 0 h 83"/>
                <a:gd name="T16" fmla="*/ 126 w 163"/>
                <a:gd name="T1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83">
                  <a:moveTo>
                    <a:pt x="3" y="83"/>
                  </a:moveTo>
                  <a:lnTo>
                    <a:pt x="123" y="24"/>
                  </a:lnTo>
                  <a:lnTo>
                    <a:pt x="120" y="18"/>
                  </a:lnTo>
                  <a:lnTo>
                    <a:pt x="0" y="76"/>
                  </a:lnTo>
                  <a:lnTo>
                    <a:pt x="3" y="83"/>
                  </a:lnTo>
                  <a:close/>
                  <a:moveTo>
                    <a:pt x="126" y="50"/>
                  </a:moveTo>
                  <a:lnTo>
                    <a:pt x="163" y="0"/>
                  </a:lnTo>
                  <a:lnTo>
                    <a:pt x="101" y="0"/>
                  </a:lnTo>
                  <a:lnTo>
                    <a:pt x="126" y="50"/>
                  </a:lnTo>
                  <a:close/>
                </a:path>
              </a:pathLst>
            </a:custGeom>
            <a:grpFill/>
            <a:ln w="0" cap="flat">
              <a:solidFill>
                <a:schemeClr val="bg1">
                  <a:lumMod val="50000"/>
                </a:schemeClr>
              </a:solidFill>
              <a:prstDash val="dash"/>
              <a:round/>
              <a:headEnd/>
              <a:tailEnd/>
            </a:ln>
          </p:spPr>
          <p:txBody>
            <a:bodyPr vert="horz" wrap="square" lIns="91440" tIns="45720" rIns="91440" bIns="45720" numCol="1" anchor="t" anchorCtr="0" compatLnSpc="1">
              <a:prstTxWarp prst="textNoShape">
                <a:avLst/>
              </a:prstTxWarp>
            </a:bodyPr>
            <a:lstStyle/>
            <a:p>
              <a:endParaRPr lang="cs-CZ" dirty="0">
                <a:solidFill>
                  <a:srgbClr val="FFE811"/>
                </a:solidFill>
              </a:endParaRPr>
            </a:p>
          </p:txBody>
        </p:sp>
      </p:grpSp>
      <p:sp>
        <p:nvSpPr>
          <p:cNvPr id="25" name="Line 22">
            <a:extLst>
              <a:ext uri="{FF2B5EF4-FFF2-40B4-BE49-F238E27FC236}">
                <a16:creationId xmlns:a16="http://schemas.microsoft.com/office/drawing/2014/main" id="{D554959D-C242-4C04-9D8F-2C006E586D52}"/>
              </a:ext>
            </a:extLst>
          </p:cNvPr>
          <p:cNvSpPr>
            <a:spLocks noChangeShapeType="1"/>
          </p:cNvSpPr>
          <p:nvPr/>
        </p:nvSpPr>
        <p:spPr bwMode="auto">
          <a:xfrm flipH="1" flipV="1">
            <a:off x="4924600" y="3724808"/>
            <a:ext cx="581399" cy="1889"/>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26" name="Line 22">
            <a:extLst>
              <a:ext uri="{FF2B5EF4-FFF2-40B4-BE49-F238E27FC236}">
                <a16:creationId xmlns:a16="http://schemas.microsoft.com/office/drawing/2014/main" id="{B1C46AE7-7667-486F-B587-4C12FB89C7A8}"/>
              </a:ext>
            </a:extLst>
          </p:cNvPr>
          <p:cNvSpPr>
            <a:spLocks noChangeShapeType="1"/>
          </p:cNvSpPr>
          <p:nvPr/>
        </p:nvSpPr>
        <p:spPr bwMode="auto">
          <a:xfrm flipH="1" flipV="1">
            <a:off x="4924600" y="4341129"/>
            <a:ext cx="581399" cy="1889"/>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27" name="Line 22">
            <a:extLst>
              <a:ext uri="{FF2B5EF4-FFF2-40B4-BE49-F238E27FC236}">
                <a16:creationId xmlns:a16="http://schemas.microsoft.com/office/drawing/2014/main" id="{A8C4EB75-4475-4810-852F-0FDF0984C31A}"/>
              </a:ext>
            </a:extLst>
          </p:cNvPr>
          <p:cNvSpPr>
            <a:spLocks noChangeShapeType="1"/>
          </p:cNvSpPr>
          <p:nvPr/>
        </p:nvSpPr>
        <p:spPr bwMode="auto">
          <a:xfrm flipH="1" flipV="1">
            <a:off x="4924600" y="4949110"/>
            <a:ext cx="581399" cy="1889"/>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28" name="Line 22">
            <a:extLst>
              <a:ext uri="{FF2B5EF4-FFF2-40B4-BE49-F238E27FC236}">
                <a16:creationId xmlns:a16="http://schemas.microsoft.com/office/drawing/2014/main" id="{639C4A23-B42F-491D-B76E-7CD429B88FE2}"/>
              </a:ext>
            </a:extLst>
          </p:cNvPr>
          <p:cNvSpPr>
            <a:spLocks noChangeShapeType="1"/>
          </p:cNvSpPr>
          <p:nvPr/>
        </p:nvSpPr>
        <p:spPr bwMode="auto">
          <a:xfrm flipH="1">
            <a:off x="5525242" y="4340729"/>
            <a:ext cx="2008474" cy="5545"/>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29" name="Line 22">
            <a:extLst>
              <a:ext uri="{FF2B5EF4-FFF2-40B4-BE49-F238E27FC236}">
                <a16:creationId xmlns:a16="http://schemas.microsoft.com/office/drawing/2014/main" id="{FB591245-F2B8-4FD3-9A94-53FC594BF57E}"/>
              </a:ext>
            </a:extLst>
          </p:cNvPr>
          <p:cNvSpPr>
            <a:spLocks noChangeShapeType="1"/>
          </p:cNvSpPr>
          <p:nvPr/>
        </p:nvSpPr>
        <p:spPr bwMode="auto">
          <a:xfrm flipH="1">
            <a:off x="5534167" y="4945130"/>
            <a:ext cx="2008474" cy="5545"/>
          </a:xfrm>
          <a:prstGeom prst="line">
            <a:avLst/>
          </a:prstGeom>
          <a:noFill/>
          <a:ln w="28575" cap="flat">
            <a:solidFill>
              <a:schemeClr val="tx1"/>
            </a:solidFill>
            <a:prstDash val="sys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s-CZ" dirty="0"/>
          </a:p>
        </p:txBody>
      </p:sp>
      <p:sp>
        <p:nvSpPr>
          <p:cNvPr id="30" name="Rectangle 173">
            <a:extLst>
              <a:ext uri="{FF2B5EF4-FFF2-40B4-BE49-F238E27FC236}">
                <a16:creationId xmlns:a16="http://schemas.microsoft.com/office/drawing/2014/main" id="{1145639B-CEA1-4C54-9A04-4196E2E969AD}"/>
              </a:ext>
            </a:extLst>
          </p:cNvPr>
          <p:cNvSpPr>
            <a:spLocks noChangeArrowheads="1"/>
          </p:cNvSpPr>
          <p:nvPr/>
        </p:nvSpPr>
        <p:spPr bwMode="auto">
          <a:xfrm>
            <a:off x="7219349" y="3593443"/>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sp>
        <p:nvSpPr>
          <p:cNvPr id="31" name="Rectangle 173">
            <a:extLst>
              <a:ext uri="{FF2B5EF4-FFF2-40B4-BE49-F238E27FC236}">
                <a16:creationId xmlns:a16="http://schemas.microsoft.com/office/drawing/2014/main" id="{1835C9AA-11A7-44FD-A524-278D6874CB93}"/>
              </a:ext>
            </a:extLst>
          </p:cNvPr>
          <p:cNvSpPr>
            <a:spLocks noChangeArrowheads="1"/>
          </p:cNvSpPr>
          <p:nvPr/>
        </p:nvSpPr>
        <p:spPr bwMode="auto">
          <a:xfrm>
            <a:off x="7213338" y="4201496"/>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sp>
        <p:nvSpPr>
          <p:cNvPr id="32" name="Rectangle 173">
            <a:extLst>
              <a:ext uri="{FF2B5EF4-FFF2-40B4-BE49-F238E27FC236}">
                <a16:creationId xmlns:a16="http://schemas.microsoft.com/office/drawing/2014/main" id="{88034F6F-E4A2-47DB-910D-FEE443D10EC8}"/>
              </a:ext>
            </a:extLst>
          </p:cNvPr>
          <p:cNvSpPr>
            <a:spLocks noChangeArrowheads="1"/>
          </p:cNvSpPr>
          <p:nvPr/>
        </p:nvSpPr>
        <p:spPr bwMode="auto">
          <a:xfrm>
            <a:off x="7213338" y="4804693"/>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sp>
        <p:nvSpPr>
          <p:cNvPr id="33" name="Rectangle 173">
            <a:extLst>
              <a:ext uri="{FF2B5EF4-FFF2-40B4-BE49-F238E27FC236}">
                <a16:creationId xmlns:a16="http://schemas.microsoft.com/office/drawing/2014/main" id="{F76D6A67-10E9-43F7-84BC-65DB6964D94A}"/>
              </a:ext>
            </a:extLst>
          </p:cNvPr>
          <p:cNvSpPr>
            <a:spLocks noChangeArrowheads="1"/>
          </p:cNvSpPr>
          <p:nvPr/>
        </p:nvSpPr>
        <p:spPr bwMode="auto">
          <a:xfrm>
            <a:off x="5621529" y="2906978"/>
            <a:ext cx="384720"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effectLst/>
                <a:latin typeface="Calibri" panose="020F0502020204030204" pitchFamily="34" charset="0"/>
              </a:rPr>
              <a:t>Průběh</a:t>
            </a:r>
          </a:p>
        </p:txBody>
      </p:sp>
      <p:sp>
        <p:nvSpPr>
          <p:cNvPr id="34" name="Rectangle 173">
            <a:extLst>
              <a:ext uri="{FF2B5EF4-FFF2-40B4-BE49-F238E27FC236}">
                <a16:creationId xmlns:a16="http://schemas.microsoft.com/office/drawing/2014/main" id="{4B35E470-BB93-4967-A479-D5FA64E17146}"/>
              </a:ext>
            </a:extLst>
          </p:cNvPr>
          <p:cNvSpPr>
            <a:spLocks noChangeArrowheads="1"/>
          </p:cNvSpPr>
          <p:nvPr/>
        </p:nvSpPr>
        <p:spPr bwMode="auto">
          <a:xfrm>
            <a:off x="5824476" y="2501369"/>
            <a:ext cx="347852"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Průběh</a:t>
            </a:r>
          </a:p>
        </p:txBody>
      </p:sp>
      <p:sp>
        <p:nvSpPr>
          <p:cNvPr id="35" name="Rectangle 173">
            <a:extLst>
              <a:ext uri="{FF2B5EF4-FFF2-40B4-BE49-F238E27FC236}">
                <a16:creationId xmlns:a16="http://schemas.microsoft.com/office/drawing/2014/main" id="{9048B047-3B6F-4A30-AA8E-64EE7394496F}"/>
              </a:ext>
            </a:extLst>
          </p:cNvPr>
          <p:cNvSpPr>
            <a:spLocks noChangeArrowheads="1"/>
          </p:cNvSpPr>
          <p:nvPr/>
        </p:nvSpPr>
        <p:spPr bwMode="auto">
          <a:xfrm>
            <a:off x="4990910" y="4810611"/>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sp>
        <p:nvSpPr>
          <p:cNvPr id="36" name="Rectangle 173">
            <a:extLst>
              <a:ext uri="{FF2B5EF4-FFF2-40B4-BE49-F238E27FC236}">
                <a16:creationId xmlns:a16="http://schemas.microsoft.com/office/drawing/2014/main" id="{F312CC3D-4AEA-492A-AC56-42FB30A9A567}"/>
              </a:ext>
            </a:extLst>
          </p:cNvPr>
          <p:cNvSpPr>
            <a:spLocks noChangeArrowheads="1"/>
          </p:cNvSpPr>
          <p:nvPr/>
        </p:nvSpPr>
        <p:spPr bwMode="auto">
          <a:xfrm>
            <a:off x="5955419" y="3593791"/>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sp>
        <p:nvSpPr>
          <p:cNvPr id="37" name="Rectangle 173">
            <a:extLst>
              <a:ext uri="{FF2B5EF4-FFF2-40B4-BE49-F238E27FC236}">
                <a16:creationId xmlns:a16="http://schemas.microsoft.com/office/drawing/2014/main" id="{3AAF5A09-D4B2-4C8E-BDA2-56569C3F086E}"/>
              </a:ext>
            </a:extLst>
          </p:cNvPr>
          <p:cNvSpPr>
            <a:spLocks noChangeArrowheads="1"/>
          </p:cNvSpPr>
          <p:nvPr/>
        </p:nvSpPr>
        <p:spPr bwMode="auto">
          <a:xfrm>
            <a:off x="5955419" y="4201496"/>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sp>
        <p:nvSpPr>
          <p:cNvPr id="38" name="Rectangle 173">
            <a:extLst>
              <a:ext uri="{FF2B5EF4-FFF2-40B4-BE49-F238E27FC236}">
                <a16:creationId xmlns:a16="http://schemas.microsoft.com/office/drawing/2014/main" id="{6565C4D6-D311-4693-99A9-C0F42D0D80DB}"/>
              </a:ext>
            </a:extLst>
          </p:cNvPr>
          <p:cNvSpPr>
            <a:spLocks noChangeArrowheads="1"/>
          </p:cNvSpPr>
          <p:nvPr/>
        </p:nvSpPr>
        <p:spPr bwMode="auto">
          <a:xfrm>
            <a:off x="5977931" y="4811002"/>
            <a:ext cx="201978"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TDD</a:t>
            </a:r>
          </a:p>
        </p:txBody>
      </p:sp>
      <p:grpSp>
        <p:nvGrpSpPr>
          <p:cNvPr id="39" name="Skupina 38">
            <a:extLst>
              <a:ext uri="{FF2B5EF4-FFF2-40B4-BE49-F238E27FC236}">
                <a16:creationId xmlns:a16="http://schemas.microsoft.com/office/drawing/2014/main" id="{5C44421D-AF65-4026-B148-D2B612EB7B31}"/>
              </a:ext>
            </a:extLst>
          </p:cNvPr>
          <p:cNvGrpSpPr/>
          <p:nvPr/>
        </p:nvGrpSpPr>
        <p:grpSpPr>
          <a:xfrm>
            <a:off x="5475546" y="5703407"/>
            <a:ext cx="323632" cy="173522"/>
            <a:chOff x="2288561" y="2293455"/>
            <a:chExt cx="323632" cy="173522"/>
          </a:xfrm>
          <a:solidFill>
            <a:schemeClr val="bg1">
              <a:lumMod val="50000"/>
            </a:schemeClr>
          </a:solidFill>
        </p:grpSpPr>
        <p:sp>
          <p:nvSpPr>
            <p:cNvPr id="40" name="Oval 169">
              <a:extLst>
                <a:ext uri="{FF2B5EF4-FFF2-40B4-BE49-F238E27FC236}">
                  <a16:creationId xmlns:a16="http://schemas.microsoft.com/office/drawing/2014/main" id="{5F370C13-2573-42FD-9275-F4556DC47889}"/>
                </a:ext>
              </a:extLst>
            </p:cNvPr>
            <p:cNvSpPr>
              <a:spLocks noChangeArrowheads="1"/>
            </p:cNvSpPr>
            <p:nvPr/>
          </p:nvSpPr>
          <p:spPr bwMode="auto">
            <a:xfrm>
              <a:off x="2360778" y="2330792"/>
              <a:ext cx="126586" cy="136185"/>
            </a:xfrm>
            <a:prstGeom prst="ellipse">
              <a:avLst/>
            </a:prstGeom>
            <a:grpFill/>
            <a:ln w="19050" cap="flat">
              <a:solidFill>
                <a:schemeClr val="bg1">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cs-CZ" dirty="0"/>
            </a:p>
          </p:txBody>
        </p:sp>
        <p:sp>
          <p:nvSpPr>
            <p:cNvPr id="41" name="Freeform 170">
              <a:extLst>
                <a:ext uri="{FF2B5EF4-FFF2-40B4-BE49-F238E27FC236}">
                  <a16:creationId xmlns:a16="http://schemas.microsoft.com/office/drawing/2014/main" id="{6860DE78-411C-46DD-8E14-45B4536FB3BB}"/>
                </a:ext>
              </a:extLst>
            </p:cNvPr>
            <p:cNvSpPr>
              <a:spLocks noEditPoints="1"/>
            </p:cNvSpPr>
            <p:nvPr/>
          </p:nvSpPr>
          <p:spPr bwMode="auto">
            <a:xfrm>
              <a:off x="2288561" y="2293455"/>
              <a:ext cx="323632" cy="167115"/>
            </a:xfrm>
            <a:custGeom>
              <a:avLst/>
              <a:gdLst>
                <a:gd name="T0" fmla="*/ 3 w 163"/>
                <a:gd name="T1" fmla="*/ 83 h 83"/>
                <a:gd name="T2" fmla="*/ 123 w 163"/>
                <a:gd name="T3" fmla="*/ 24 h 83"/>
                <a:gd name="T4" fmla="*/ 120 w 163"/>
                <a:gd name="T5" fmla="*/ 18 h 83"/>
                <a:gd name="T6" fmla="*/ 0 w 163"/>
                <a:gd name="T7" fmla="*/ 76 h 83"/>
                <a:gd name="T8" fmla="*/ 3 w 163"/>
                <a:gd name="T9" fmla="*/ 83 h 83"/>
                <a:gd name="T10" fmla="*/ 126 w 163"/>
                <a:gd name="T11" fmla="*/ 50 h 83"/>
                <a:gd name="T12" fmla="*/ 163 w 163"/>
                <a:gd name="T13" fmla="*/ 0 h 83"/>
                <a:gd name="T14" fmla="*/ 101 w 163"/>
                <a:gd name="T15" fmla="*/ 0 h 83"/>
                <a:gd name="T16" fmla="*/ 126 w 163"/>
                <a:gd name="T1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83">
                  <a:moveTo>
                    <a:pt x="3" y="83"/>
                  </a:moveTo>
                  <a:lnTo>
                    <a:pt x="123" y="24"/>
                  </a:lnTo>
                  <a:lnTo>
                    <a:pt x="120" y="18"/>
                  </a:lnTo>
                  <a:lnTo>
                    <a:pt x="0" y="76"/>
                  </a:lnTo>
                  <a:lnTo>
                    <a:pt x="3" y="83"/>
                  </a:lnTo>
                  <a:close/>
                  <a:moveTo>
                    <a:pt x="126" y="50"/>
                  </a:moveTo>
                  <a:lnTo>
                    <a:pt x="163" y="0"/>
                  </a:lnTo>
                  <a:lnTo>
                    <a:pt x="101" y="0"/>
                  </a:lnTo>
                  <a:lnTo>
                    <a:pt x="126" y="50"/>
                  </a:lnTo>
                  <a:close/>
                </a:path>
              </a:pathLst>
            </a:custGeom>
            <a:grpFill/>
            <a:ln w="0" cap="flat">
              <a:solidFill>
                <a:schemeClr val="bg1">
                  <a:lumMod val="50000"/>
                </a:schemeClr>
              </a:solidFill>
              <a:prstDash val="dash"/>
              <a:round/>
              <a:headEnd/>
              <a:tailEnd/>
            </a:ln>
          </p:spPr>
          <p:txBody>
            <a:bodyPr vert="horz" wrap="square" lIns="91440" tIns="45720" rIns="91440" bIns="45720" numCol="1" anchor="t" anchorCtr="0" compatLnSpc="1">
              <a:prstTxWarp prst="textNoShape">
                <a:avLst/>
              </a:prstTxWarp>
            </a:bodyPr>
            <a:lstStyle/>
            <a:p>
              <a:endParaRPr lang="cs-CZ" dirty="0">
                <a:solidFill>
                  <a:srgbClr val="FFE811"/>
                </a:solidFill>
              </a:endParaRPr>
            </a:p>
          </p:txBody>
        </p:sp>
      </p:grpSp>
      <p:sp>
        <p:nvSpPr>
          <p:cNvPr id="42" name="Rectangle 173">
            <a:extLst>
              <a:ext uri="{FF2B5EF4-FFF2-40B4-BE49-F238E27FC236}">
                <a16:creationId xmlns:a16="http://schemas.microsoft.com/office/drawing/2014/main" id="{0A8AE32C-EA2B-46C6-AB82-54D2264754BB}"/>
              </a:ext>
            </a:extLst>
          </p:cNvPr>
          <p:cNvSpPr>
            <a:spLocks noChangeArrowheads="1"/>
          </p:cNvSpPr>
          <p:nvPr/>
        </p:nvSpPr>
        <p:spPr bwMode="auto">
          <a:xfrm>
            <a:off x="5134294" y="5634753"/>
            <a:ext cx="347852"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solidFill>
                  <a:schemeClr val="bg1">
                    <a:lumMod val="50000"/>
                  </a:schemeClr>
                </a:solidFill>
                <a:effectLst/>
                <a:latin typeface="Calibri" panose="020F0502020204030204" pitchFamily="34" charset="0"/>
              </a:rPr>
              <a:t>Průběh</a:t>
            </a:r>
          </a:p>
        </p:txBody>
      </p:sp>
      <p:sp>
        <p:nvSpPr>
          <p:cNvPr id="43" name="Rectangle 173">
            <a:extLst>
              <a:ext uri="{FF2B5EF4-FFF2-40B4-BE49-F238E27FC236}">
                <a16:creationId xmlns:a16="http://schemas.microsoft.com/office/drawing/2014/main" id="{0B7052C8-FFD5-468B-9644-E3CD5CF06CF8}"/>
              </a:ext>
            </a:extLst>
          </p:cNvPr>
          <p:cNvSpPr>
            <a:spLocks noChangeArrowheads="1"/>
          </p:cNvSpPr>
          <p:nvPr/>
        </p:nvSpPr>
        <p:spPr bwMode="auto">
          <a:xfrm>
            <a:off x="4679444" y="3053898"/>
            <a:ext cx="245977"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cs-CZ" altLang="cs-CZ" sz="900" b="1" dirty="0">
                <a:latin typeface="Calibri" panose="020F0502020204030204" pitchFamily="34" charset="0"/>
              </a:rPr>
              <a:t>OM2</a:t>
            </a:r>
            <a:endParaRPr kumimoji="0" lang="cs-CZ" altLang="cs-CZ" sz="900" b="1" i="0" u="none" strike="noStrike" cap="none" normalizeH="0" baseline="0" dirty="0">
              <a:ln>
                <a:noFill/>
              </a:ln>
              <a:effectLst/>
              <a:latin typeface="Calibri" panose="020F0502020204030204" pitchFamily="34" charset="0"/>
            </a:endParaRPr>
          </a:p>
        </p:txBody>
      </p:sp>
      <p:sp>
        <p:nvSpPr>
          <p:cNvPr id="44" name="Rectangle 173">
            <a:extLst>
              <a:ext uri="{FF2B5EF4-FFF2-40B4-BE49-F238E27FC236}">
                <a16:creationId xmlns:a16="http://schemas.microsoft.com/office/drawing/2014/main" id="{11EADD27-95C2-408C-A359-F6E3CA40D53E}"/>
              </a:ext>
            </a:extLst>
          </p:cNvPr>
          <p:cNvSpPr>
            <a:spLocks noChangeArrowheads="1"/>
          </p:cNvSpPr>
          <p:nvPr/>
        </p:nvSpPr>
        <p:spPr bwMode="auto">
          <a:xfrm>
            <a:off x="4679444" y="3657095"/>
            <a:ext cx="245977"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cs-CZ" altLang="cs-CZ" sz="900" b="1" dirty="0">
                <a:latin typeface="Calibri" panose="020F0502020204030204" pitchFamily="34" charset="0"/>
              </a:rPr>
              <a:t>OM3</a:t>
            </a:r>
            <a:endParaRPr kumimoji="0" lang="cs-CZ" altLang="cs-CZ" sz="900" b="1" i="0" u="none" strike="noStrike" cap="none" normalizeH="0" baseline="0" dirty="0">
              <a:ln>
                <a:noFill/>
              </a:ln>
              <a:effectLst/>
              <a:latin typeface="Calibri" panose="020F0502020204030204" pitchFamily="34" charset="0"/>
            </a:endParaRPr>
          </a:p>
        </p:txBody>
      </p:sp>
      <p:sp>
        <p:nvSpPr>
          <p:cNvPr id="45" name="Rectangle 173">
            <a:extLst>
              <a:ext uri="{FF2B5EF4-FFF2-40B4-BE49-F238E27FC236}">
                <a16:creationId xmlns:a16="http://schemas.microsoft.com/office/drawing/2014/main" id="{96A2BDCD-0E3E-4C0D-A1AF-C9AA857F346B}"/>
              </a:ext>
            </a:extLst>
          </p:cNvPr>
          <p:cNvSpPr>
            <a:spLocks noChangeArrowheads="1"/>
          </p:cNvSpPr>
          <p:nvPr/>
        </p:nvSpPr>
        <p:spPr bwMode="auto">
          <a:xfrm>
            <a:off x="4688708" y="4270745"/>
            <a:ext cx="245977"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cs-CZ" altLang="cs-CZ" sz="900" b="1" dirty="0">
                <a:latin typeface="Calibri" panose="020F0502020204030204" pitchFamily="34" charset="0"/>
              </a:rPr>
              <a:t>OM</a:t>
            </a:r>
            <a:r>
              <a:rPr lang="en-US" altLang="cs-CZ" sz="900" b="1" dirty="0">
                <a:latin typeface="Calibri" panose="020F0502020204030204" pitchFamily="34" charset="0"/>
              </a:rPr>
              <a:t>4</a:t>
            </a:r>
            <a:endParaRPr kumimoji="0" lang="cs-CZ" altLang="cs-CZ" sz="900" b="1" i="0" u="none" strike="noStrike" cap="none" normalizeH="0" baseline="0" dirty="0">
              <a:ln>
                <a:noFill/>
              </a:ln>
              <a:effectLst/>
              <a:latin typeface="Calibri" panose="020F0502020204030204" pitchFamily="34" charset="0"/>
            </a:endParaRPr>
          </a:p>
        </p:txBody>
      </p:sp>
      <p:sp>
        <p:nvSpPr>
          <p:cNvPr id="46" name="Obdélník 45">
            <a:extLst>
              <a:ext uri="{FF2B5EF4-FFF2-40B4-BE49-F238E27FC236}">
                <a16:creationId xmlns:a16="http://schemas.microsoft.com/office/drawing/2014/main" id="{5EBA804A-853C-46FF-AC68-1C3847BB41AB}"/>
              </a:ext>
            </a:extLst>
          </p:cNvPr>
          <p:cNvSpPr/>
          <p:nvPr/>
        </p:nvSpPr>
        <p:spPr>
          <a:xfrm>
            <a:off x="4578350" y="2916770"/>
            <a:ext cx="779210" cy="1742598"/>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47" name="Řečová bublina: obdélníkový bublinový popisek 46">
            <a:extLst>
              <a:ext uri="{FF2B5EF4-FFF2-40B4-BE49-F238E27FC236}">
                <a16:creationId xmlns:a16="http://schemas.microsoft.com/office/drawing/2014/main" id="{34CDB345-F4E2-40EF-914D-E20185B35FEF}"/>
              </a:ext>
            </a:extLst>
          </p:cNvPr>
          <p:cNvSpPr/>
          <p:nvPr/>
        </p:nvSpPr>
        <p:spPr>
          <a:xfrm>
            <a:off x="9238247" y="2376294"/>
            <a:ext cx="2115553" cy="694060"/>
          </a:xfrm>
          <a:prstGeom prst="wedgeRectCallout">
            <a:avLst>
              <a:gd name="adj1" fmla="val -159467"/>
              <a:gd name="adj2" fmla="val -14787"/>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200" dirty="0">
                <a:solidFill>
                  <a:schemeClr val="bg1">
                    <a:lumMod val="75000"/>
                  </a:schemeClr>
                </a:solidFill>
              </a:rPr>
              <a:t>Může (ale nemusí) být instalována baterie a průběhové měřením výroby pro optimální řízení baterie.</a:t>
            </a:r>
          </a:p>
        </p:txBody>
      </p:sp>
      <p:sp>
        <p:nvSpPr>
          <p:cNvPr id="48" name="Řečová bublina: obdélníkový bublinový popisek 47">
            <a:extLst>
              <a:ext uri="{FF2B5EF4-FFF2-40B4-BE49-F238E27FC236}">
                <a16:creationId xmlns:a16="http://schemas.microsoft.com/office/drawing/2014/main" id="{1FC67B8F-E611-41F8-832B-7B5E06E5656D}"/>
              </a:ext>
            </a:extLst>
          </p:cNvPr>
          <p:cNvSpPr/>
          <p:nvPr/>
        </p:nvSpPr>
        <p:spPr>
          <a:xfrm>
            <a:off x="9227609" y="4949110"/>
            <a:ext cx="2115552" cy="824142"/>
          </a:xfrm>
          <a:prstGeom prst="wedgeRectCallout">
            <a:avLst>
              <a:gd name="adj1" fmla="val -209857"/>
              <a:gd name="adj2" fmla="val 50150"/>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200" dirty="0">
                <a:solidFill>
                  <a:schemeClr val="bg1">
                    <a:lumMod val="75000"/>
                  </a:schemeClr>
                </a:solidFill>
              </a:rPr>
              <a:t>Může (ale nemusí) být instalováno průběhové měření na patě domu pro optimální řízení baterie.</a:t>
            </a:r>
          </a:p>
        </p:txBody>
      </p:sp>
      <p:sp>
        <p:nvSpPr>
          <p:cNvPr id="49" name="Řečová bublina: obdélníkový bublinový popisek 48">
            <a:extLst>
              <a:ext uri="{FF2B5EF4-FFF2-40B4-BE49-F238E27FC236}">
                <a16:creationId xmlns:a16="http://schemas.microsoft.com/office/drawing/2014/main" id="{E4806E60-F963-4B4E-BA05-68282ED845C7}"/>
              </a:ext>
            </a:extLst>
          </p:cNvPr>
          <p:cNvSpPr/>
          <p:nvPr/>
        </p:nvSpPr>
        <p:spPr>
          <a:xfrm>
            <a:off x="856338" y="1898920"/>
            <a:ext cx="3021049" cy="2749059"/>
          </a:xfrm>
          <a:prstGeom prst="wedgeRectCallout">
            <a:avLst>
              <a:gd name="adj1" fmla="val 66167"/>
              <a:gd name="adj2" fmla="val 193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00" dirty="0"/>
              <a:t>V každém 15 minutovém časovém intervalu je podle definovaného alokačního klíče ke každému přidruženému </a:t>
            </a:r>
            <a:r>
              <a:rPr lang="cs-CZ" sz="1000" dirty="0" err="1"/>
              <a:t>OMp</a:t>
            </a:r>
            <a:r>
              <a:rPr lang="cs-CZ" sz="1000" dirty="0"/>
              <a:t> alokovaná část dodávky z vůdčího </a:t>
            </a:r>
            <a:r>
              <a:rPr lang="cs-CZ" sz="1000" dirty="0" err="1"/>
              <a:t>OMv</a:t>
            </a:r>
            <a:r>
              <a:rPr lang="cs-CZ" sz="1000" dirty="0"/>
              <a:t>, tedy ze změřeného objemu výroby, který </a:t>
            </a:r>
            <a:r>
              <a:rPr lang="cs-CZ" sz="1000" dirty="0" err="1"/>
              <a:t>OMv</a:t>
            </a:r>
            <a:r>
              <a:rPr lang="cs-CZ" sz="1000" dirty="0"/>
              <a:t> nespotřebovalo.</a:t>
            </a:r>
          </a:p>
          <a:p>
            <a:endParaRPr lang="cs-CZ" sz="300" dirty="0"/>
          </a:p>
          <a:p>
            <a:r>
              <a:rPr lang="cs-CZ" sz="1000" dirty="0"/>
              <a:t>Alokační klíč musí splňovat základní podmínku, aby u žádného z </a:t>
            </a:r>
            <a:r>
              <a:rPr lang="cs-CZ" sz="1000" dirty="0" err="1"/>
              <a:t>OMp</a:t>
            </a:r>
            <a:r>
              <a:rPr lang="cs-CZ" sz="1000" dirty="0"/>
              <a:t> nebyla alokace  dodávky z vůdčího </a:t>
            </a:r>
            <a:r>
              <a:rPr lang="cs-CZ" sz="1000" dirty="0" err="1"/>
              <a:t>OMv</a:t>
            </a:r>
            <a:r>
              <a:rPr lang="cs-CZ" sz="1000" dirty="0"/>
              <a:t> vyšší, než spotřeba </a:t>
            </a:r>
            <a:r>
              <a:rPr lang="cs-CZ" sz="1000" dirty="0" err="1"/>
              <a:t>Omp</a:t>
            </a:r>
            <a:r>
              <a:rPr lang="cs-CZ" sz="1000" dirty="0"/>
              <a:t>  v každém 15 minutovém intervalu. U přidružených  </a:t>
            </a:r>
            <a:r>
              <a:rPr lang="cs-CZ" sz="1000" dirty="0" err="1"/>
              <a:t>OMp</a:t>
            </a:r>
            <a:r>
              <a:rPr lang="cs-CZ" sz="1000" dirty="0"/>
              <a:t> tedy musí být instalované průběhové měření a  nesmí u nich dojít k dodávce do sítě. </a:t>
            </a:r>
          </a:p>
          <a:p>
            <a:endParaRPr lang="cs-CZ" sz="300" dirty="0"/>
          </a:p>
          <a:p>
            <a:r>
              <a:rPr lang="cs-CZ" sz="1000" dirty="0"/>
              <a:t>Veškerá výroba, která nebyla spotřebovaná vůdčím </a:t>
            </a:r>
            <a:r>
              <a:rPr lang="cs-CZ" sz="1000" dirty="0" err="1"/>
              <a:t>OMv</a:t>
            </a:r>
            <a:r>
              <a:rPr lang="cs-CZ" sz="1000" dirty="0"/>
              <a:t> a nepodařilo se jí podle daného klíče alokovat  k přidruženým </a:t>
            </a:r>
            <a:r>
              <a:rPr lang="cs-CZ" sz="1000" dirty="0" err="1"/>
              <a:t>OMp</a:t>
            </a:r>
            <a:r>
              <a:rPr lang="cs-CZ" sz="1000" dirty="0"/>
              <a:t>, je dle zúčtování dodávkou vůdčího </a:t>
            </a:r>
            <a:r>
              <a:rPr lang="cs-CZ" sz="1000" dirty="0" err="1"/>
              <a:t>OMv</a:t>
            </a:r>
            <a:r>
              <a:rPr lang="cs-CZ" sz="1000" dirty="0"/>
              <a:t>, se kterou může obchodovat.</a:t>
            </a:r>
          </a:p>
        </p:txBody>
      </p:sp>
      <p:sp>
        <p:nvSpPr>
          <p:cNvPr id="50" name="Řečová bublina: obdélníkový bublinový popisek 49">
            <a:extLst>
              <a:ext uri="{FF2B5EF4-FFF2-40B4-BE49-F238E27FC236}">
                <a16:creationId xmlns:a16="http://schemas.microsoft.com/office/drawing/2014/main" id="{27D9F01B-FF55-4709-8DD4-A0453EEA96A5}"/>
              </a:ext>
            </a:extLst>
          </p:cNvPr>
          <p:cNvSpPr/>
          <p:nvPr/>
        </p:nvSpPr>
        <p:spPr>
          <a:xfrm>
            <a:off x="9244528" y="3276424"/>
            <a:ext cx="2115553" cy="1459473"/>
          </a:xfrm>
          <a:prstGeom prst="wedgeRectCallout">
            <a:avLst>
              <a:gd name="adj1" fmla="val -177542"/>
              <a:gd name="adj2" fmla="val -551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100" dirty="0"/>
              <a:t>Vůdčí </a:t>
            </a:r>
            <a:r>
              <a:rPr lang="cs-CZ" sz="1100" dirty="0" err="1"/>
              <a:t>OMv</a:t>
            </a:r>
            <a:r>
              <a:rPr lang="cs-CZ" sz="1100" dirty="0"/>
              <a:t> se chová stejně, jako v případě OM rodinného domu s FVE. </a:t>
            </a:r>
          </a:p>
          <a:p>
            <a:r>
              <a:rPr lang="cs-CZ" sz="1100" dirty="0"/>
              <a:t>Měří se tedy zvlášť jak odběr ze sítě, tak dodávka do sítě  a měření je dle aktuální platné legislativy vyhodnoceno po fázích. </a:t>
            </a:r>
          </a:p>
        </p:txBody>
      </p:sp>
      <p:sp>
        <p:nvSpPr>
          <p:cNvPr id="51" name="Řečová bublina: obdélníkový bublinový popisek 50">
            <a:extLst>
              <a:ext uri="{FF2B5EF4-FFF2-40B4-BE49-F238E27FC236}">
                <a16:creationId xmlns:a16="http://schemas.microsoft.com/office/drawing/2014/main" id="{A2A0EE80-3075-47DD-B698-8F6F958FFE20}"/>
              </a:ext>
            </a:extLst>
          </p:cNvPr>
          <p:cNvSpPr/>
          <p:nvPr/>
        </p:nvSpPr>
        <p:spPr>
          <a:xfrm>
            <a:off x="841367" y="4706864"/>
            <a:ext cx="2980140" cy="1980743"/>
          </a:xfrm>
          <a:prstGeom prst="wedgeRectCallout">
            <a:avLst>
              <a:gd name="adj1" fmla="val -49447"/>
              <a:gd name="adj2" fmla="val 25299"/>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cs-CZ" sz="1000" b="1" dirty="0">
                <a:solidFill>
                  <a:srgbClr val="FF0000"/>
                </a:solidFill>
              </a:rPr>
              <a:t>Základní předpoklady </a:t>
            </a:r>
            <a:r>
              <a:rPr lang="cs-CZ" sz="1000" dirty="0">
                <a:solidFill>
                  <a:srgbClr val="FF0000"/>
                </a:solidFill>
              </a:rPr>
              <a:t>:</a:t>
            </a:r>
          </a:p>
          <a:p>
            <a:r>
              <a:rPr lang="cs-CZ" sz="1000" dirty="0">
                <a:solidFill>
                  <a:srgbClr val="FF0000"/>
                </a:solidFill>
              </a:rPr>
              <a:t>(i) Registrace </a:t>
            </a:r>
            <a:r>
              <a:rPr lang="cs-CZ" sz="1000" dirty="0" err="1">
                <a:solidFill>
                  <a:srgbClr val="FF0000"/>
                </a:solidFill>
              </a:rPr>
              <a:t>OMv</a:t>
            </a:r>
            <a:r>
              <a:rPr lang="cs-CZ" sz="1000" dirty="0">
                <a:solidFill>
                  <a:srgbClr val="FF0000"/>
                </a:solidFill>
              </a:rPr>
              <a:t> a </a:t>
            </a:r>
            <a:r>
              <a:rPr lang="cs-CZ" sz="1000" dirty="0" err="1">
                <a:solidFill>
                  <a:srgbClr val="FF0000"/>
                </a:solidFill>
              </a:rPr>
              <a:t>OMp</a:t>
            </a:r>
            <a:r>
              <a:rPr lang="cs-CZ" sz="1000" dirty="0">
                <a:solidFill>
                  <a:srgbClr val="FF0000"/>
                </a:solidFill>
              </a:rPr>
              <a:t> u PDS</a:t>
            </a:r>
          </a:p>
          <a:p>
            <a:r>
              <a:rPr lang="cs-CZ" sz="1000" dirty="0">
                <a:solidFill>
                  <a:srgbClr val="FF0000"/>
                </a:solidFill>
              </a:rPr>
              <a:t>(</a:t>
            </a:r>
            <a:r>
              <a:rPr lang="cs-CZ" sz="1000" dirty="0" err="1">
                <a:solidFill>
                  <a:srgbClr val="FF0000"/>
                </a:solidFill>
              </a:rPr>
              <a:t>ii</a:t>
            </a:r>
            <a:r>
              <a:rPr lang="cs-CZ" sz="1000" dirty="0">
                <a:solidFill>
                  <a:srgbClr val="FF0000"/>
                </a:solidFill>
              </a:rPr>
              <a:t>) </a:t>
            </a:r>
            <a:r>
              <a:rPr lang="cs-CZ" sz="1000" dirty="0" err="1">
                <a:solidFill>
                  <a:srgbClr val="FF0000"/>
                </a:solidFill>
              </a:rPr>
              <a:t>OMv</a:t>
            </a:r>
            <a:r>
              <a:rPr lang="cs-CZ" sz="1000" dirty="0">
                <a:solidFill>
                  <a:srgbClr val="FF0000"/>
                </a:solidFill>
              </a:rPr>
              <a:t> může být licencovaný i nelicencovaný výrobce</a:t>
            </a:r>
          </a:p>
          <a:p>
            <a:r>
              <a:rPr lang="cs-CZ" sz="1000" dirty="0">
                <a:solidFill>
                  <a:srgbClr val="FF0000"/>
                </a:solidFill>
              </a:rPr>
              <a:t>(</a:t>
            </a:r>
            <a:r>
              <a:rPr lang="cs-CZ" sz="1000" dirty="0" err="1">
                <a:solidFill>
                  <a:srgbClr val="FF0000"/>
                </a:solidFill>
              </a:rPr>
              <a:t>iv</a:t>
            </a:r>
            <a:r>
              <a:rPr lang="cs-CZ" sz="1000" dirty="0">
                <a:solidFill>
                  <a:srgbClr val="FF0000"/>
                </a:solidFill>
              </a:rPr>
              <a:t>) </a:t>
            </a:r>
            <a:r>
              <a:rPr lang="cs-CZ" sz="1000" dirty="0" err="1">
                <a:solidFill>
                  <a:srgbClr val="FF0000"/>
                </a:solidFill>
              </a:rPr>
              <a:t>OMv</a:t>
            </a:r>
            <a:r>
              <a:rPr lang="cs-CZ" sz="1000" dirty="0">
                <a:solidFill>
                  <a:srgbClr val="FF0000"/>
                </a:solidFill>
              </a:rPr>
              <a:t> pouze jedno na jeden vchod/pojistkovou skříň </a:t>
            </a:r>
          </a:p>
          <a:p>
            <a:r>
              <a:rPr lang="cs-CZ" sz="1000" dirty="0">
                <a:solidFill>
                  <a:srgbClr val="FF0000"/>
                </a:solidFill>
              </a:rPr>
              <a:t>(v) </a:t>
            </a:r>
            <a:r>
              <a:rPr lang="cs-CZ" sz="1000" dirty="0" err="1">
                <a:solidFill>
                  <a:srgbClr val="FF0000"/>
                </a:solidFill>
              </a:rPr>
              <a:t>OMp</a:t>
            </a:r>
            <a:r>
              <a:rPr lang="cs-CZ" sz="1000" dirty="0">
                <a:solidFill>
                  <a:srgbClr val="FF0000"/>
                </a:solidFill>
              </a:rPr>
              <a:t> je měřeno průběhovým měřením, do implementace AMM typu B</a:t>
            </a:r>
          </a:p>
          <a:p>
            <a:r>
              <a:rPr lang="cs-CZ" sz="1000" dirty="0">
                <a:solidFill>
                  <a:srgbClr val="FF0000"/>
                </a:solidFill>
              </a:rPr>
              <a:t>(</a:t>
            </a:r>
            <a:r>
              <a:rPr lang="cs-CZ" sz="1000" dirty="0" err="1">
                <a:solidFill>
                  <a:srgbClr val="FF0000"/>
                </a:solidFill>
              </a:rPr>
              <a:t>vi</a:t>
            </a:r>
            <a:r>
              <a:rPr lang="cs-CZ" sz="1000" dirty="0">
                <a:solidFill>
                  <a:srgbClr val="FF0000"/>
                </a:solidFill>
              </a:rPr>
              <a:t>) Překročení RV u </a:t>
            </a:r>
            <a:r>
              <a:rPr lang="cs-CZ" sz="1000" dirty="0" err="1">
                <a:solidFill>
                  <a:srgbClr val="FF0000"/>
                </a:solidFill>
              </a:rPr>
              <a:t>OMv</a:t>
            </a:r>
            <a:r>
              <a:rPr lang="cs-CZ" sz="1000" dirty="0">
                <a:solidFill>
                  <a:srgbClr val="FF0000"/>
                </a:solidFill>
              </a:rPr>
              <a:t> se vyhodnocuje před užitím alokačního klíče.</a:t>
            </a:r>
          </a:p>
          <a:p>
            <a:r>
              <a:rPr lang="cs-CZ" sz="1000" dirty="0">
                <a:solidFill>
                  <a:srgbClr val="FF0000"/>
                </a:solidFill>
              </a:rPr>
              <a:t>(</a:t>
            </a:r>
            <a:r>
              <a:rPr lang="cs-CZ" sz="1000" dirty="0" err="1">
                <a:solidFill>
                  <a:srgbClr val="FF0000"/>
                </a:solidFill>
              </a:rPr>
              <a:t>vii</a:t>
            </a:r>
            <a:r>
              <a:rPr lang="cs-CZ" sz="1000" dirty="0">
                <a:solidFill>
                  <a:srgbClr val="FF0000"/>
                </a:solidFill>
              </a:rPr>
              <a:t>) </a:t>
            </a:r>
            <a:r>
              <a:rPr lang="cs-CZ" sz="1000" dirty="0" err="1">
                <a:solidFill>
                  <a:srgbClr val="FF0000"/>
                </a:solidFill>
              </a:rPr>
              <a:t>OMp</a:t>
            </a:r>
            <a:r>
              <a:rPr lang="cs-CZ" sz="1000" dirty="0">
                <a:solidFill>
                  <a:srgbClr val="FF0000"/>
                </a:solidFill>
              </a:rPr>
              <a:t> lze registrovat u zák. s DS sazbou minimálně D02d a C02d a dále u 2T sazeb.</a:t>
            </a:r>
          </a:p>
        </p:txBody>
      </p:sp>
      <p:sp>
        <p:nvSpPr>
          <p:cNvPr id="52" name="Řečová bublina: obdélníkový bublinový popisek 51">
            <a:extLst>
              <a:ext uri="{FF2B5EF4-FFF2-40B4-BE49-F238E27FC236}">
                <a16:creationId xmlns:a16="http://schemas.microsoft.com/office/drawing/2014/main" id="{60F08E46-E253-41D9-9E67-58E632E50A81}"/>
              </a:ext>
            </a:extLst>
          </p:cNvPr>
          <p:cNvSpPr/>
          <p:nvPr/>
        </p:nvSpPr>
        <p:spPr>
          <a:xfrm>
            <a:off x="1706972" y="784162"/>
            <a:ext cx="9627079" cy="945140"/>
          </a:xfrm>
          <a:prstGeom prst="wedgeRectCallout">
            <a:avLst>
              <a:gd name="adj1" fmla="val -49447"/>
              <a:gd name="adj2" fmla="val 25299"/>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cs-CZ" sz="1400" b="1" dirty="0">
                <a:solidFill>
                  <a:srgbClr val="2271AA"/>
                </a:solidFill>
              </a:rPr>
              <a:t>Hlavní cíl je umožnit obyvatelům bytového domu stejné výhody související s instalací FVE, jaké mají obyvatelé rodinných domů.</a:t>
            </a:r>
          </a:p>
          <a:p>
            <a:pPr algn="ctr"/>
            <a:r>
              <a:rPr lang="cs-CZ" sz="1400" b="1" dirty="0">
                <a:solidFill>
                  <a:srgbClr val="2271AA"/>
                </a:solidFill>
              </a:rPr>
              <a:t>Na spotřebované výrobě u vůdčího </a:t>
            </a:r>
            <a:r>
              <a:rPr lang="cs-CZ" sz="1400" b="1" dirty="0" err="1">
                <a:solidFill>
                  <a:srgbClr val="2271AA"/>
                </a:solidFill>
              </a:rPr>
              <a:t>OMv</a:t>
            </a:r>
            <a:r>
              <a:rPr lang="cs-CZ" sz="1400" b="1" dirty="0">
                <a:solidFill>
                  <a:srgbClr val="2271AA"/>
                </a:solidFill>
              </a:rPr>
              <a:t> i na alokované dodávce z vůdčího </a:t>
            </a:r>
            <a:r>
              <a:rPr lang="cs-CZ" sz="1400" b="1" dirty="0" err="1">
                <a:solidFill>
                  <a:srgbClr val="2271AA"/>
                </a:solidFill>
              </a:rPr>
              <a:t>OMv</a:t>
            </a:r>
            <a:r>
              <a:rPr lang="cs-CZ" sz="1400" b="1" dirty="0">
                <a:solidFill>
                  <a:srgbClr val="2271AA"/>
                </a:solidFill>
              </a:rPr>
              <a:t> do přidružených </a:t>
            </a:r>
            <a:r>
              <a:rPr lang="cs-CZ" sz="1400" b="1" dirty="0" err="1">
                <a:solidFill>
                  <a:srgbClr val="2271AA"/>
                </a:solidFill>
              </a:rPr>
              <a:t>OMp</a:t>
            </a:r>
            <a:r>
              <a:rPr lang="cs-CZ" sz="1400" b="1" dirty="0">
                <a:solidFill>
                  <a:srgbClr val="2271AA"/>
                </a:solidFill>
              </a:rPr>
              <a:t> spoří zákazníci obchodní i distribuční platbu vztaženou na </a:t>
            </a:r>
            <a:r>
              <a:rPr lang="cs-CZ" sz="1400" b="1" dirty="0" err="1">
                <a:solidFill>
                  <a:srgbClr val="2271AA"/>
                </a:solidFill>
              </a:rPr>
              <a:t>MWh</a:t>
            </a:r>
            <a:r>
              <a:rPr lang="cs-CZ" sz="1400" b="1" dirty="0">
                <a:solidFill>
                  <a:srgbClr val="2271AA"/>
                </a:solidFill>
              </a:rPr>
              <a:t>, i všechny ostatní složky ceny.</a:t>
            </a:r>
          </a:p>
          <a:p>
            <a:pPr algn="ctr"/>
            <a:endParaRPr lang="cs-CZ" sz="1400" b="1" dirty="0">
              <a:solidFill>
                <a:srgbClr val="FF0000"/>
              </a:solidFill>
            </a:endParaRPr>
          </a:p>
        </p:txBody>
      </p:sp>
      <p:grpSp>
        <p:nvGrpSpPr>
          <p:cNvPr id="53" name="Skupina 52">
            <a:extLst>
              <a:ext uri="{FF2B5EF4-FFF2-40B4-BE49-F238E27FC236}">
                <a16:creationId xmlns:a16="http://schemas.microsoft.com/office/drawing/2014/main" id="{27F44C94-327A-45B7-A52D-27E491846877}"/>
              </a:ext>
            </a:extLst>
          </p:cNvPr>
          <p:cNvGrpSpPr/>
          <p:nvPr/>
        </p:nvGrpSpPr>
        <p:grpSpPr>
          <a:xfrm>
            <a:off x="5227470" y="3039424"/>
            <a:ext cx="323632" cy="167115"/>
            <a:chOff x="2288561" y="2293455"/>
            <a:chExt cx="323632" cy="167115"/>
          </a:xfrm>
        </p:grpSpPr>
        <p:sp>
          <p:nvSpPr>
            <p:cNvPr id="54" name="Oval 169">
              <a:extLst>
                <a:ext uri="{FF2B5EF4-FFF2-40B4-BE49-F238E27FC236}">
                  <a16:creationId xmlns:a16="http://schemas.microsoft.com/office/drawing/2014/main" id="{C1D7AD69-592D-4641-8351-B0D143676869}"/>
                </a:ext>
              </a:extLst>
            </p:cNvPr>
            <p:cNvSpPr>
              <a:spLocks noChangeArrowheads="1"/>
            </p:cNvSpPr>
            <p:nvPr/>
          </p:nvSpPr>
          <p:spPr bwMode="auto">
            <a:xfrm>
              <a:off x="2352396" y="2324385"/>
              <a:ext cx="126586" cy="136185"/>
            </a:xfrm>
            <a:prstGeom prst="ellipse">
              <a:avLst/>
            </a:prstGeom>
            <a:solidFill>
              <a:schemeClr val="tx1"/>
            </a:solidFill>
            <a:ln w="1905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cs-CZ" dirty="0"/>
            </a:p>
          </p:txBody>
        </p:sp>
        <p:sp>
          <p:nvSpPr>
            <p:cNvPr id="55" name="Freeform 170">
              <a:extLst>
                <a:ext uri="{FF2B5EF4-FFF2-40B4-BE49-F238E27FC236}">
                  <a16:creationId xmlns:a16="http://schemas.microsoft.com/office/drawing/2014/main" id="{C9F96579-B69D-4273-9539-13341AE36FDF}"/>
                </a:ext>
              </a:extLst>
            </p:cNvPr>
            <p:cNvSpPr>
              <a:spLocks noEditPoints="1"/>
            </p:cNvSpPr>
            <p:nvPr/>
          </p:nvSpPr>
          <p:spPr bwMode="auto">
            <a:xfrm>
              <a:off x="2288561" y="2293455"/>
              <a:ext cx="323632" cy="167115"/>
            </a:xfrm>
            <a:custGeom>
              <a:avLst/>
              <a:gdLst>
                <a:gd name="T0" fmla="*/ 3 w 163"/>
                <a:gd name="T1" fmla="*/ 83 h 83"/>
                <a:gd name="T2" fmla="*/ 123 w 163"/>
                <a:gd name="T3" fmla="*/ 24 h 83"/>
                <a:gd name="T4" fmla="*/ 120 w 163"/>
                <a:gd name="T5" fmla="*/ 18 h 83"/>
                <a:gd name="T6" fmla="*/ 0 w 163"/>
                <a:gd name="T7" fmla="*/ 76 h 83"/>
                <a:gd name="T8" fmla="*/ 3 w 163"/>
                <a:gd name="T9" fmla="*/ 83 h 83"/>
                <a:gd name="T10" fmla="*/ 126 w 163"/>
                <a:gd name="T11" fmla="*/ 50 h 83"/>
                <a:gd name="T12" fmla="*/ 163 w 163"/>
                <a:gd name="T13" fmla="*/ 0 h 83"/>
                <a:gd name="T14" fmla="*/ 101 w 163"/>
                <a:gd name="T15" fmla="*/ 0 h 83"/>
                <a:gd name="T16" fmla="*/ 126 w 163"/>
                <a:gd name="T1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83">
                  <a:moveTo>
                    <a:pt x="3" y="83"/>
                  </a:moveTo>
                  <a:lnTo>
                    <a:pt x="123" y="24"/>
                  </a:lnTo>
                  <a:lnTo>
                    <a:pt x="120" y="18"/>
                  </a:lnTo>
                  <a:lnTo>
                    <a:pt x="0" y="76"/>
                  </a:lnTo>
                  <a:lnTo>
                    <a:pt x="3" y="83"/>
                  </a:lnTo>
                  <a:close/>
                  <a:moveTo>
                    <a:pt x="126" y="50"/>
                  </a:moveTo>
                  <a:lnTo>
                    <a:pt x="163" y="0"/>
                  </a:lnTo>
                  <a:lnTo>
                    <a:pt x="101" y="0"/>
                  </a:lnTo>
                  <a:lnTo>
                    <a:pt x="126" y="50"/>
                  </a:lnTo>
                  <a:close/>
                </a:path>
              </a:pathLst>
            </a:custGeom>
            <a:solidFill>
              <a:schemeClr val="tx1"/>
            </a:solidFill>
            <a:ln w="0" cap="flat">
              <a:solidFill>
                <a:schemeClr val="tx1"/>
              </a:solidFill>
              <a:prstDash val="dash"/>
              <a:round/>
              <a:headEnd/>
              <a:tailEnd/>
            </a:ln>
          </p:spPr>
          <p:txBody>
            <a:bodyPr vert="horz" wrap="square" lIns="91440" tIns="45720" rIns="91440" bIns="45720" numCol="1" anchor="t" anchorCtr="0" compatLnSpc="1">
              <a:prstTxWarp prst="textNoShape">
                <a:avLst/>
              </a:prstTxWarp>
            </a:bodyPr>
            <a:lstStyle/>
            <a:p>
              <a:endParaRPr lang="cs-CZ" dirty="0">
                <a:solidFill>
                  <a:srgbClr val="FFE811"/>
                </a:solidFill>
              </a:endParaRPr>
            </a:p>
          </p:txBody>
        </p:sp>
      </p:grpSp>
      <p:grpSp>
        <p:nvGrpSpPr>
          <p:cNvPr id="56" name="Skupina 55">
            <a:extLst>
              <a:ext uri="{FF2B5EF4-FFF2-40B4-BE49-F238E27FC236}">
                <a16:creationId xmlns:a16="http://schemas.microsoft.com/office/drawing/2014/main" id="{6A61D3B0-2B95-429C-BC31-F30DB8FCDE8F}"/>
              </a:ext>
            </a:extLst>
          </p:cNvPr>
          <p:cNvGrpSpPr/>
          <p:nvPr/>
        </p:nvGrpSpPr>
        <p:grpSpPr>
          <a:xfrm>
            <a:off x="5244101" y="3635024"/>
            <a:ext cx="323632" cy="167115"/>
            <a:chOff x="2288561" y="2293455"/>
            <a:chExt cx="323632" cy="167115"/>
          </a:xfrm>
        </p:grpSpPr>
        <p:sp>
          <p:nvSpPr>
            <p:cNvPr id="57" name="Oval 169">
              <a:extLst>
                <a:ext uri="{FF2B5EF4-FFF2-40B4-BE49-F238E27FC236}">
                  <a16:creationId xmlns:a16="http://schemas.microsoft.com/office/drawing/2014/main" id="{E371E854-1BB0-4186-80A0-567EEEACEEC5}"/>
                </a:ext>
              </a:extLst>
            </p:cNvPr>
            <p:cNvSpPr>
              <a:spLocks noChangeArrowheads="1"/>
            </p:cNvSpPr>
            <p:nvPr/>
          </p:nvSpPr>
          <p:spPr bwMode="auto">
            <a:xfrm>
              <a:off x="2352396" y="2324385"/>
              <a:ext cx="126586" cy="136185"/>
            </a:xfrm>
            <a:prstGeom prst="ellipse">
              <a:avLst/>
            </a:prstGeom>
            <a:solidFill>
              <a:schemeClr val="tx1"/>
            </a:solidFill>
            <a:ln w="1905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cs-CZ" dirty="0"/>
            </a:p>
          </p:txBody>
        </p:sp>
        <p:sp>
          <p:nvSpPr>
            <p:cNvPr id="58" name="Freeform 170">
              <a:extLst>
                <a:ext uri="{FF2B5EF4-FFF2-40B4-BE49-F238E27FC236}">
                  <a16:creationId xmlns:a16="http://schemas.microsoft.com/office/drawing/2014/main" id="{8390AB66-823F-4D2D-B181-571CBD43B00E}"/>
                </a:ext>
              </a:extLst>
            </p:cNvPr>
            <p:cNvSpPr>
              <a:spLocks noEditPoints="1"/>
            </p:cNvSpPr>
            <p:nvPr/>
          </p:nvSpPr>
          <p:spPr bwMode="auto">
            <a:xfrm>
              <a:off x="2288561" y="2293455"/>
              <a:ext cx="323632" cy="167115"/>
            </a:xfrm>
            <a:custGeom>
              <a:avLst/>
              <a:gdLst>
                <a:gd name="T0" fmla="*/ 3 w 163"/>
                <a:gd name="T1" fmla="*/ 83 h 83"/>
                <a:gd name="T2" fmla="*/ 123 w 163"/>
                <a:gd name="T3" fmla="*/ 24 h 83"/>
                <a:gd name="T4" fmla="*/ 120 w 163"/>
                <a:gd name="T5" fmla="*/ 18 h 83"/>
                <a:gd name="T6" fmla="*/ 0 w 163"/>
                <a:gd name="T7" fmla="*/ 76 h 83"/>
                <a:gd name="T8" fmla="*/ 3 w 163"/>
                <a:gd name="T9" fmla="*/ 83 h 83"/>
                <a:gd name="T10" fmla="*/ 126 w 163"/>
                <a:gd name="T11" fmla="*/ 50 h 83"/>
                <a:gd name="T12" fmla="*/ 163 w 163"/>
                <a:gd name="T13" fmla="*/ 0 h 83"/>
                <a:gd name="T14" fmla="*/ 101 w 163"/>
                <a:gd name="T15" fmla="*/ 0 h 83"/>
                <a:gd name="T16" fmla="*/ 126 w 163"/>
                <a:gd name="T1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83">
                  <a:moveTo>
                    <a:pt x="3" y="83"/>
                  </a:moveTo>
                  <a:lnTo>
                    <a:pt x="123" y="24"/>
                  </a:lnTo>
                  <a:lnTo>
                    <a:pt x="120" y="18"/>
                  </a:lnTo>
                  <a:lnTo>
                    <a:pt x="0" y="76"/>
                  </a:lnTo>
                  <a:lnTo>
                    <a:pt x="3" y="83"/>
                  </a:lnTo>
                  <a:close/>
                  <a:moveTo>
                    <a:pt x="126" y="50"/>
                  </a:moveTo>
                  <a:lnTo>
                    <a:pt x="163" y="0"/>
                  </a:lnTo>
                  <a:lnTo>
                    <a:pt x="101" y="0"/>
                  </a:lnTo>
                  <a:lnTo>
                    <a:pt x="126" y="50"/>
                  </a:lnTo>
                  <a:close/>
                </a:path>
              </a:pathLst>
            </a:custGeom>
            <a:solidFill>
              <a:schemeClr val="tx1"/>
            </a:solidFill>
            <a:ln w="0" cap="flat">
              <a:solidFill>
                <a:schemeClr val="tx1"/>
              </a:solidFill>
              <a:prstDash val="dash"/>
              <a:round/>
              <a:headEnd/>
              <a:tailEnd/>
            </a:ln>
          </p:spPr>
          <p:txBody>
            <a:bodyPr vert="horz" wrap="square" lIns="91440" tIns="45720" rIns="91440" bIns="45720" numCol="1" anchor="t" anchorCtr="0" compatLnSpc="1">
              <a:prstTxWarp prst="textNoShape">
                <a:avLst/>
              </a:prstTxWarp>
            </a:bodyPr>
            <a:lstStyle/>
            <a:p>
              <a:endParaRPr lang="cs-CZ" dirty="0">
                <a:solidFill>
                  <a:srgbClr val="FFE811"/>
                </a:solidFill>
              </a:endParaRPr>
            </a:p>
          </p:txBody>
        </p:sp>
      </p:grpSp>
      <p:grpSp>
        <p:nvGrpSpPr>
          <p:cNvPr id="59" name="Skupina 58">
            <a:extLst>
              <a:ext uri="{FF2B5EF4-FFF2-40B4-BE49-F238E27FC236}">
                <a16:creationId xmlns:a16="http://schemas.microsoft.com/office/drawing/2014/main" id="{FAD16898-F79D-4FEB-802B-84FB2FE9ED7E}"/>
              </a:ext>
            </a:extLst>
          </p:cNvPr>
          <p:cNvGrpSpPr/>
          <p:nvPr/>
        </p:nvGrpSpPr>
        <p:grpSpPr>
          <a:xfrm>
            <a:off x="5227470" y="4237487"/>
            <a:ext cx="323632" cy="167115"/>
            <a:chOff x="5227470" y="4159853"/>
            <a:chExt cx="323632" cy="167115"/>
          </a:xfrm>
        </p:grpSpPr>
        <p:sp>
          <p:nvSpPr>
            <p:cNvPr id="60" name="Oval 169">
              <a:extLst>
                <a:ext uri="{FF2B5EF4-FFF2-40B4-BE49-F238E27FC236}">
                  <a16:creationId xmlns:a16="http://schemas.microsoft.com/office/drawing/2014/main" id="{C253FE02-3F97-40AA-821B-15AC223577A4}"/>
                </a:ext>
              </a:extLst>
            </p:cNvPr>
            <p:cNvSpPr>
              <a:spLocks noChangeArrowheads="1"/>
            </p:cNvSpPr>
            <p:nvPr/>
          </p:nvSpPr>
          <p:spPr bwMode="auto">
            <a:xfrm>
              <a:off x="5291305" y="4190783"/>
              <a:ext cx="126586" cy="136185"/>
            </a:xfrm>
            <a:prstGeom prst="ellipse">
              <a:avLst/>
            </a:prstGeom>
            <a:solidFill>
              <a:schemeClr val="tx1"/>
            </a:solidFill>
            <a:ln w="19050"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cs-CZ" dirty="0"/>
            </a:p>
          </p:txBody>
        </p:sp>
        <p:sp>
          <p:nvSpPr>
            <p:cNvPr id="61" name="Freeform 170">
              <a:extLst>
                <a:ext uri="{FF2B5EF4-FFF2-40B4-BE49-F238E27FC236}">
                  <a16:creationId xmlns:a16="http://schemas.microsoft.com/office/drawing/2014/main" id="{5BF8A604-2B14-47DF-AC06-C6AE9B7624C5}"/>
                </a:ext>
              </a:extLst>
            </p:cNvPr>
            <p:cNvSpPr>
              <a:spLocks noEditPoints="1"/>
            </p:cNvSpPr>
            <p:nvPr/>
          </p:nvSpPr>
          <p:spPr bwMode="auto">
            <a:xfrm>
              <a:off x="5227470" y="4159853"/>
              <a:ext cx="323632" cy="167115"/>
            </a:xfrm>
            <a:custGeom>
              <a:avLst/>
              <a:gdLst>
                <a:gd name="T0" fmla="*/ 3 w 163"/>
                <a:gd name="T1" fmla="*/ 83 h 83"/>
                <a:gd name="T2" fmla="*/ 123 w 163"/>
                <a:gd name="T3" fmla="*/ 24 h 83"/>
                <a:gd name="T4" fmla="*/ 120 w 163"/>
                <a:gd name="T5" fmla="*/ 18 h 83"/>
                <a:gd name="T6" fmla="*/ 0 w 163"/>
                <a:gd name="T7" fmla="*/ 76 h 83"/>
                <a:gd name="T8" fmla="*/ 3 w 163"/>
                <a:gd name="T9" fmla="*/ 83 h 83"/>
                <a:gd name="T10" fmla="*/ 126 w 163"/>
                <a:gd name="T11" fmla="*/ 50 h 83"/>
                <a:gd name="T12" fmla="*/ 163 w 163"/>
                <a:gd name="T13" fmla="*/ 0 h 83"/>
                <a:gd name="T14" fmla="*/ 101 w 163"/>
                <a:gd name="T15" fmla="*/ 0 h 83"/>
                <a:gd name="T16" fmla="*/ 126 w 163"/>
                <a:gd name="T17"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83">
                  <a:moveTo>
                    <a:pt x="3" y="83"/>
                  </a:moveTo>
                  <a:lnTo>
                    <a:pt x="123" y="24"/>
                  </a:lnTo>
                  <a:lnTo>
                    <a:pt x="120" y="18"/>
                  </a:lnTo>
                  <a:lnTo>
                    <a:pt x="0" y="76"/>
                  </a:lnTo>
                  <a:lnTo>
                    <a:pt x="3" y="83"/>
                  </a:lnTo>
                  <a:close/>
                  <a:moveTo>
                    <a:pt x="126" y="50"/>
                  </a:moveTo>
                  <a:lnTo>
                    <a:pt x="163" y="0"/>
                  </a:lnTo>
                  <a:lnTo>
                    <a:pt x="101" y="0"/>
                  </a:lnTo>
                  <a:lnTo>
                    <a:pt x="126" y="50"/>
                  </a:lnTo>
                  <a:close/>
                </a:path>
              </a:pathLst>
            </a:custGeom>
            <a:solidFill>
              <a:schemeClr val="tx1"/>
            </a:solidFill>
            <a:ln w="0" cap="flat">
              <a:solidFill>
                <a:schemeClr val="tx1"/>
              </a:solidFill>
              <a:prstDash val="dash"/>
              <a:round/>
              <a:headEnd/>
              <a:tailEnd/>
            </a:ln>
          </p:spPr>
          <p:txBody>
            <a:bodyPr vert="horz" wrap="square" lIns="91440" tIns="45720" rIns="91440" bIns="45720" numCol="1" anchor="t" anchorCtr="0" compatLnSpc="1">
              <a:prstTxWarp prst="textNoShape">
                <a:avLst/>
              </a:prstTxWarp>
            </a:bodyPr>
            <a:lstStyle/>
            <a:p>
              <a:endParaRPr lang="cs-CZ" dirty="0">
                <a:solidFill>
                  <a:srgbClr val="FFE811"/>
                </a:solidFill>
              </a:endParaRPr>
            </a:p>
          </p:txBody>
        </p:sp>
      </p:grpSp>
      <p:sp>
        <p:nvSpPr>
          <p:cNvPr id="62" name="Rectangle 173">
            <a:extLst>
              <a:ext uri="{FF2B5EF4-FFF2-40B4-BE49-F238E27FC236}">
                <a16:creationId xmlns:a16="http://schemas.microsoft.com/office/drawing/2014/main" id="{C64CB847-8A5C-46FD-84D4-D6D11FA10279}"/>
              </a:ext>
            </a:extLst>
          </p:cNvPr>
          <p:cNvSpPr>
            <a:spLocks noChangeArrowheads="1"/>
          </p:cNvSpPr>
          <p:nvPr/>
        </p:nvSpPr>
        <p:spPr bwMode="auto">
          <a:xfrm>
            <a:off x="4971157" y="2939778"/>
            <a:ext cx="384720"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effectLst/>
                <a:latin typeface="Calibri" panose="020F0502020204030204" pitchFamily="34" charset="0"/>
              </a:rPr>
              <a:t>Průběh</a:t>
            </a:r>
          </a:p>
        </p:txBody>
      </p:sp>
      <p:sp>
        <p:nvSpPr>
          <p:cNvPr id="63" name="Rectangle 173">
            <a:extLst>
              <a:ext uri="{FF2B5EF4-FFF2-40B4-BE49-F238E27FC236}">
                <a16:creationId xmlns:a16="http://schemas.microsoft.com/office/drawing/2014/main" id="{1C6FB8CC-565E-4D09-A4DD-3E02E32B21A7}"/>
              </a:ext>
            </a:extLst>
          </p:cNvPr>
          <p:cNvSpPr>
            <a:spLocks noChangeArrowheads="1"/>
          </p:cNvSpPr>
          <p:nvPr/>
        </p:nvSpPr>
        <p:spPr bwMode="auto">
          <a:xfrm>
            <a:off x="4969781" y="3548030"/>
            <a:ext cx="384720"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effectLst/>
                <a:latin typeface="Calibri" panose="020F0502020204030204" pitchFamily="34" charset="0"/>
              </a:rPr>
              <a:t>Průběh</a:t>
            </a:r>
          </a:p>
        </p:txBody>
      </p:sp>
      <p:sp>
        <p:nvSpPr>
          <p:cNvPr id="64" name="Rectangle 173">
            <a:extLst>
              <a:ext uri="{FF2B5EF4-FFF2-40B4-BE49-F238E27FC236}">
                <a16:creationId xmlns:a16="http://schemas.microsoft.com/office/drawing/2014/main" id="{F144DB98-F58A-4946-99CB-9A363BA49593}"/>
              </a:ext>
            </a:extLst>
          </p:cNvPr>
          <p:cNvSpPr>
            <a:spLocks noChangeArrowheads="1"/>
          </p:cNvSpPr>
          <p:nvPr/>
        </p:nvSpPr>
        <p:spPr bwMode="auto">
          <a:xfrm>
            <a:off x="4941385" y="4169628"/>
            <a:ext cx="384720" cy="1384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cs-CZ" altLang="cs-CZ" sz="900" b="1" i="0" u="none" strike="noStrike" cap="none" normalizeH="0" baseline="0" dirty="0">
                <a:ln>
                  <a:noFill/>
                </a:ln>
                <a:effectLst/>
                <a:latin typeface="Calibri" panose="020F0502020204030204" pitchFamily="34" charset="0"/>
              </a:rPr>
              <a:t>Průběh</a:t>
            </a:r>
          </a:p>
        </p:txBody>
      </p:sp>
    </p:spTree>
    <p:extLst>
      <p:ext uri="{BB962C8B-B14F-4D97-AF65-F5344CB8AC3E}">
        <p14:creationId xmlns:p14="http://schemas.microsoft.com/office/powerpoint/2010/main" val="37746298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B4F4D5BF-C0A3-4418-AD82-37E39212DA83}"/>
              </a:ext>
            </a:extLst>
          </p:cNvPr>
          <p:cNvPicPr>
            <a:picLocks noChangeAspect="1"/>
          </p:cNvPicPr>
          <p:nvPr/>
        </p:nvPicPr>
        <p:blipFill>
          <a:blip r:embed="rId2"/>
          <a:stretch>
            <a:fillRect/>
          </a:stretch>
        </p:blipFill>
        <p:spPr>
          <a:xfrm>
            <a:off x="6599846" y="1065189"/>
            <a:ext cx="4540736" cy="5475972"/>
          </a:xfrm>
          <a:prstGeom prst="rect">
            <a:avLst/>
          </a:prstGeom>
        </p:spPr>
      </p:pic>
      <p:sp>
        <p:nvSpPr>
          <p:cNvPr id="9" name="Zástupný symbol pro obsah 8">
            <a:extLst>
              <a:ext uri="{FF2B5EF4-FFF2-40B4-BE49-F238E27FC236}">
                <a16:creationId xmlns:a16="http://schemas.microsoft.com/office/drawing/2014/main" id="{C0980FCD-7481-4D6E-8719-6F128440AC82}"/>
              </a:ext>
            </a:extLst>
          </p:cNvPr>
          <p:cNvSpPr>
            <a:spLocks noGrp="1"/>
          </p:cNvSpPr>
          <p:nvPr>
            <p:ph sz="quarter" idx="14"/>
          </p:nvPr>
        </p:nvSpPr>
        <p:spPr>
          <a:xfrm>
            <a:off x="470194" y="1197163"/>
            <a:ext cx="6006107" cy="5212025"/>
          </a:xfrm>
        </p:spPr>
        <p:txBody>
          <a:bodyPr>
            <a:normAutofit fontScale="25000" lnSpcReduction="20000"/>
          </a:bodyPr>
          <a:lstStyle/>
          <a:p>
            <a:pPr marL="0" lvl="1" indent="0" algn="just">
              <a:lnSpc>
                <a:spcPct val="110000"/>
              </a:lnSpc>
              <a:buNone/>
            </a:pPr>
            <a:r>
              <a:rPr lang="cs-CZ" sz="6800" b="1" dirty="0"/>
              <a:t>Proces registrace - zahájení sdílení elektřiny v bytových domech:</a:t>
            </a:r>
          </a:p>
          <a:p>
            <a:pPr lvl="1" algn="just">
              <a:lnSpc>
                <a:spcPct val="110000"/>
              </a:lnSpc>
              <a:buFont typeface="Arial" panose="020B0604020202020204" pitchFamily="34" charset="0"/>
              <a:buChar char="•"/>
            </a:pPr>
            <a:r>
              <a:rPr lang="cs-CZ" sz="5600" dirty="0"/>
              <a:t>Zákazník (budoucí </a:t>
            </a:r>
            <a:r>
              <a:rPr lang="cs-CZ" sz="5600" dirty="0" err="1"/>
              <a:t>OMv</a:t>
            </a:r>
            <a:r>
              <a:rPr lang="cs-CZ" sz="5600" dirty="0"/>
              <a:t>) žádá o připojení výrobny elektřiny v odběrném místě v souladu s vyhláškou o připojení k elektrizační soustavě. </a:t>
            </a:r>
          </a:p>
          <a:p>
            <a:pPr lvl="1" algn="just">
              <a:lnSpc>
                <a:spcPct val="110000"/>
              </a:lnSpc>
              <a:buFont typeface="Arial" panose="020B0604020202020204" pitchFamily="34" charset="0"/>
              <a:buChar char="•"/>
            </a:pPr>
            <a:r>
              <a:rPr lang="cs-CZ" sz="5600" dirty="0"/>
              <a:t>Podává se PDS „Žádost“ o registraci společenství, tedy registraci vůdčího </a:t>
            </a:r>
            <a:r>
              <a:rPr lang="cs-CZ" sz="5600" dirty="0" err="1"/>
              <a:t>OMv</a:t>
            </a:r>
            <a:r>
              <a:rPr lang="cs-CZ" sz="5600" dirty="0"/>
              <a:t> a přidružených </a:t>
            </a:r>
            <a:r>
              <a:rPr lang="cs-CZ" sz="5600" dirty="0" err="1"/>
              <a:t>OMp</a:t>
            </a:r>
            <a:r>
              <a:rPr lang="cs-CZ" sz="5600" dirty="0"/>
              <a:t> (zákazník s připojenou výrobnou v odběrném místě společně se zákazníky účastnícími se sdílení).</a:t>
            </a:r>
          </a:p>
          <a:p>
            <a:pPr lvl="1" algn="just">
              <a:lnSpc>
                <a:spcPct val="110000"/>
              </a:lnSpc>
              <a:buFont typeface="Arial" panose="020B0604020202020204" pitchFamily="34" charset="0"/>
              <a:buChar char="•"/>
            </a:pPr>
            <a:r>
              <a:rPr lang="cs-CZ" sz="5600" dirty="0"/>
              <a:t>PDS ověří připojení všech zákazníků zahrnutých v rámci jedné „Žádosti“.</a:t>
            </a:r>
          </a:p>
          <a:p>
            <a:pPr lvl="1" algn="just">
              <a:lnSpc>
                <a:spcPct val="110000"/>
              </a:lnSpc>
              <a:buFont typeface="Arial" panose="020B0604020202020204" pitchFamily="34" charset="0"/>
              <a:buChar char="•"/>
            </a:pPr>
            <a:r>
              <a:rPr lang="cs-CZ" sz="5600" dirty="0"/>
              <a:t>PDS přijme „Žádost“ v případě, že jsou splněny požadavky: (i) výrobna, která má být součástí společenství, je již připojena k DS (proběhlo úspěšné první paralelní připojení (PPP)), (</a:t>
            </a:r>
            <a:r>
              <a:rPr lang="cs-CZ" sz="5600" dirty="0" err="1"/>
              <a:t>ii</a:t>
            </a:r>
            <a:r>
              <a:rPr lang="cs-CZ" sz="5600" dirty="0"/>
              <a:t>) je osazen elektroměr pro výrobnu dle </a:t>
            </a:r>
            <a:r>
              <a:rPr lang="cs-CZ" sz="5600" dirty="0" err="1"/>
              <a:t>vyhl</a:t>
            </a:r>
            <a:r>
              <a:rPr lang="cs-CZ" sz="5600" dirty="0"/>
              <a:t>. o měření, (</a:t>
            </a:r>
            <a:r>
              <a:rPr lang="cs-CZ" sz="5600" dirty="0" err="1"/>
              <a:t>iii</a:t>
            </a:r>
            <a:r>
              <a:rPr lang="cs-CZ" sz="5600" dirty="0"/>
              <a:t>) předávací místa výrobny elektřiny jsou registrována v systému OTE a (</a:t>
            </a:r>
            <a:r>
              <a:rPr lang="cs-CZ" sz="5600" dirty="0" err="1"/>
              <a:t>iv</a:t>
            </a:r>
            <a:r>
              <a:rPr lang="cs-CZ" sz="5600" dirty="0"/>
              <a:t>) je ověřena příslušnost zákazníků v rámci sdílení.</a:t>
            </a:r>
          </a:p>
          <a:p>
            <a:pPr lvl="1" algn="just">
              <a:lnSpc>
                <a:spcPct val="110000"/>
              </a:lnSpc>
              <a:buFont typeface="Arial" panose="020B0604020202020204" pitchFamily="34" charset="0"/>
              <a:buChar char="•"/>
            </a:pPr>
            <a:r>
              <a:rPr lang="cs-CZ" sz="5600" dirty="0"/>
              <a:t>PDS generuje návrh nové SOP nebo dodatek ke stávající SOP za účelem  sdílení elektřiny pro každého zákazníka v přidružených </a:t>
            </a:r>
            <a:r>
              <a:rPr lang="cs-CZ" sz="5600" dirty="0" err="1"/>
              <a:t>OMp</a:t>
            </a:r>
            <a:r>
              <a:rPr lang="cs-CZ" sz="5600" dirty="0"/>
              <a:t>, proběhlo-li úspěšné ověření příslušnosti všech zákazníků v rámci sdílení. SOP pro sdílení elektřiny bude v připojovacích podmínkách SOP obsahovat podmínky pro sdílení elektřiny s parametry elektroměrových rozvaděčů pro umístění elektroměru typu B.</a:t>
            </a:r>
          </a:p>
          <a:p>
            <a:pPr lvl="1" algn="just">
              <a:lnSpc>
                <a:spcPct val="110000"/>
              </a:lnSpc>
              <a:buFont typeface="Arial" panose="020B0604020202020204" pitchFamily="34" charset="0"/>
              <a:buChar char="•"/>
            </a:pPr>
            <a:r>
              <a:rPr lang="cs-CZ" sz="5600" dirty="0"/>
              <a:t>Po uzavření SOP nebo dodatku ke stávající SOP provede PDS montáž elektroměru typu B.</a:t>
            </a:r>
          </a:p>
          <a:p>
            <a:pPr lvl="1" algn="just">
              <a:lnSpc>
                <a:spcPct val="110000"/>
              </a:lnSpc>
              <a:buFont typeface="Arial" panose="020B0604020202020204" pitchFamily="34" charset="0"/>
              <a:buChar char="•"/>
            </a:pPr>
            <a:r>
              <a:rPr lang="cs-CZ" sz="5600" dirty="0"/>
              <a:t>Po osazení všech elektroměrů u zákazníků v rámci společenství sdílení, PDS registruje příznak dle vyhlášky o Pravidlech trhu s elektřinou u OTE.</a:t>
            </a:r>
          </a:p>
          <a:p>
            <a:pPr algn="just"/>
            <a:endParaRPr lang="cs-CZ" dirty="0"/>
          </a:p>
        </p:txBody>
      </p:sp>
    </p:spTree>
    <p:extLst>
      <p:ext uri="{BB962C8B-B14F-4D97-AF65-F5344CB8AC3E}">
        <p14:creationId xmlns:p14="http://schemas.microsoft.com/office/powerpoint/2010/main" val="5300208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F2A43C4-DCED-4BB5-8ABB-207BAD1AF550}"/>
              </a:ext>
            </a:extLst>
          </p:cNvPr>
          <p:cNvSpPr>
            <a:spLocks noGrp="1"/>
          </p:cNvSpPr>
          <p:nvPr>
            <p:ph type="title"/>
          </p:nvPr>
        </p:nvSpPr>
        <p:spPr/>
        <p:txBody>
          <a:bodyPr>
            <a:normAutofit/>
          </a:bodyPr>
          <a:lstStyle/>
          <a:p>
            <a:r>
              <a:rPr lang="cs-CZ" sz="2800" dirty="0"/>
              <a:t>principy</a:t>
            </a:r>
          </a:p>
        </p:txBody>
      </p:sp>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8799" y="2340000"/>
            <a:ext cx="10425612" cy="4158000"/>
          </a:xfrm>
        </p:spPr>
        <p:txBody>
          <a:bodyPr>
            <a:normAutofit fontScale="85000" lnSpcReduction="20000"/>
          </a:bodyPr>
          <a:lstStyle/>
          <a:p>
            <a:pPr lvl="2">
              <a:lnSpc>
                <a:spcPct val="100000"/>
              </a:lnSpc>
            </a:pPr>
            <a:r>
              <a:rPr lang="cs-CZ" dirty="0"/>
              <a:t>Jednoduché řešení pouze pro bytové domy s instalovanou střešní FVE</a:t>
            </a:r>
          </a:p>
          <a:p>
            <a:pPr lvl="2">
              <a:lnSpc>
                <a:spcPct val="100000"/>
              </a:lnSpc>
            </a:pPr>
            <a:r>
              <a:rPr lang="cs-CZ" dirty="0"/>
              <a:t>Nevyžaduje konkrétní zmocnění a definici společenství v Energetickém zákoně.</a:t>
            </a:r>
          </a:p>
          <a:p>
            <a:pPr lvl="2">
              <a:lnSpc>
                <a:spcPct val="100000"/>
              </a:lnSpc>
            </a:pPr>
            <a:r>
              <a:rPr lang="cs-CZ" dirty="0"/>
              <a:t>Řešení pouze na úrovni vyhlášky o Pravidlech trhu s elektřinou.</a:t>
            </a:r>
          </a:p>
          <a:p>
            <a:pPr lvl="2">
              <a:lnSpc>
                <a:spcPct val="100000"/>
              </a:lnSpc>
            </a:pPr>
            <a:r>
              <a:rPr lang="cs-CZ" dirty="0"/>
              <a:t>FVE je provozována a registrovaná dle vyhlášky o připojení a vyhlášky o Pravidlech trhu s elektřinou.</a:t>
            </a:r>
          </a:p>
          <a:p>
            <a:pPr lvl="2">
              <a:lnSpc>
                <a:spcPct val="100000"/>
              </a:lnSpc>
            </a:pPr>
            <a:r>
              <a:rPr lang="cs-CZ" dirty="0"/>
              <a:t>FVE je instalovaná a zapojena do tzv. „vůdčího odběrného místa (</a:t>
            </a:r>
            <a:r>
              <a:rPr lang="cs-CZ" dirty="0" err="1"/>
              <a:t>OMv</a:t>
            </a:r>
            <a:r>
              <a:rPr lang="cs-CZ" dirty="0"/>
              <a:t>)“ obdobně, jako by se jednalo       o instalaci na rodinném domě.</a:t>
            </a:r>
          </a:p>
          <a:p>
            <a:pPr lvl="2">
              <a:lnSpc>
                <a:spcPct val="100000"/>
              </a:lnSpc>
            </a:pPr>
            <a:r>
              <a:rPr lang="cs-CZ" dirty="0" err="1"/>
              <a:t>OMv</a:t>
            </a:r>
            <a:r>
              <a:rPr lang="cs-CZ" dirty="0"/>
              <a:t> musí být osazeno průběhovým měřením se samostatným měřením odběru a dodávky obdobně jako je tomu u rodinných domů s FVE. Měří se tedy zvlášť jak odběr ze sítě, tak dodávka do sítě a měření </a:t>
            </a:r>
            <a:r>
              <a:rPr lang="cs-CZ" dirty="0" err="1"/>
              <a:t>OMv</a:t>
            </a:r>
            <a:r>
              <a:rPr lang="cs-CZ" dirty="0"/>
              <a:t> je vyhodnoceno po fázích. </a:t>
            </a:r>
          </a:p>
          <a:p>
            <a:pPr lvl="2">
              <a:lnSpc>
                <a:spcPct val="100000"/>
              </a:lnSpc>
            </a:pPr>
            <a:r>
              <a:rPr lang="cs-CZ" dirty="0"/>
              <a:t>V případě 3-fázového rozvodu vyžaduje optimálně fungující zapojení do </a:t>
            </a:r>
            <a:r>
              <a:rPr lang="cs-CZ" dirty="0" err="1"/>
              <a:t>OMv</a:t>
            </a:r>
            <a:r>
              <a:rPr lang="cs-CZ" dirty="0"/>
              <a:t> asymetrický střídač.</a:t>
            </a:r>
          </a:p>
          <a:p>
            <a:pPr lvl="2">
              <a:lnSpc>
                <a:spcPct val="100000"/>
              </a:lnSpc>
            </a:pPr>
            <a:r>
              <a:rPr lang="cs-CZ" dirty="0"/>
              <a:t>Změřená dodávka z </a:t>
            </a:r>
            <a:r>
              <a:rPr lang="cs-CZ" dirty="0" err="1"/>
              <a:t>OMv</a:t>
            </a:r>
            <a:r>
              <a:rPr lang="cs-CZ" dirty="0"/>
              <a:t>, tedy objem výroby, které </a:t>
            </a:r>
            <a:r>
              <a:rPr lang="cs-CZ" dirty="0" err="1"/>
              <a:t>OMv</a:t>
            </a:r>
            <a:r>
              <a:rPr lang="cs-CZ" dirty="0"/>
              <a:t>  nespotřebovalo, je alokována na tzv. „přidružená odběrná místa (</a:t>
            </a:r>
            <a:r>
              <a:rPr lang="cs-CZ" dirty="0" err="1"/>
              <a:t>OMp</a:t>
            </a:r>
            <a:r>
              <a:rPr lang="cs-CZ" dirty="0"/>
              <a:t>)“ alokačním klíčem dohodnutým mezi majiteli </a:t>
            </a:r>
            <a:r>
              <a:rPr lang="cs-CZ" dirty="0" err="1"/>
              <a:t>OMv</a:t>
            </a:r>
            <a:r>
              <a:rPr lang="cs-CZ" dirty="0"/>
              <a:t> a </a:t>
            </a:r>
            <a:r>
              <a:rPr lang="cs-CZ" dirty="0" err="1"/>
              <a:t>OMp</a:t>
            </a:r>
            <a:r>
              <a:rPr lang="cs-CZ" dirty="0"/>
              <a:t>. Tato alokace již probíhá v každém 15 minutovém intervalu měření součtově přes fáze.</a:t>
            </a:r>
          </a:p>
          <a:p>
            <a:pPr lvl="2">
              <a:lnSpc>
                <a:spcPct val="100000"/>
              </a:lnSpc>
            </a:pPr>
            <a:r>
              <a:rPr lang="cs-CZ" dirty="0"/>
              <a:t>Alokační klíč musí splňovat základní podmínku, aby u žádného z </a:t>
            </a:r>
            <a:r>
              <a:rPr lang="cs-CZ" dirty="0" err="1"/>
              <a:t>OMp</a:t>
            </a:r>
            <a:r>
              <a:rPr lang="cs-CZ" dirty="0"/>
              <a:t> nebyla v žádném 15 minutovém intervalu alokace dodávky z vůdčího </a:t>
            </a:r>
            <a:r>
              <a:rPr lang="cs-CZ" dirty="0" err="1"/>
              <a:t>OMv</a:t>
            </a:r>
            <a:r>
              <a:rPr lang="cs-CZ" dirty="0"/>
              <a:t> vyšší než spotřeba daného </a:t>
            </a:r>
            <a:r>
              <a:rPr lang="cs-CZ" dirty="0" err="1"/>
              <a:t>OMp</a:t>
            </a:r>
            <a:r>
              <a:rPr lang="cs-CZ" dirty="0"/>
              <a:t>. U </a:t>
            </a:r>
            <a:r>
              <a:rPr lang="cs-CZ" dirty="0" err="1"/>
              <a:t>OMp</a:t>
            </a:r>
            <a:r>
              <a:rPr lang="cs-CZ" dirty="0"/>
              <a:t> tedy nemůže dojít  k dodávce do sítě. </a:t>
            </a:r>
          </a:p>
        </p:txBody>
      </p:sp>
    </p:spTree>
    <p:extLst>
      <p:ext uri="{BB962C8B-B14F-4D97-AF65-F5344CB8AC3E}">
        <p14:creationId xmlns:p14="http://schemas.microsoft.com/office/powerpoint/2010/main" val="1389795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F2A43C4-DCED-4BB5-8ABB-207BAD1AF550}"/>
              </a:ext>
            </a:extLst>
          </p:cNvPr>
          <p:cNvSpPr>
            <a:spLocks noGrp="1"/>
          </p:cNvSpPr>
          <p:nvPr>
            <p:ph type="title"/>
          </p:nvPr>
        </p:nvSpPr>
        <p:spPr/>
        <p:txBody>
          <a:bodyPr>
            <a:normAutofit/>
          </a:bodyPr>
          <a:lstStyle/>
          <a:p>
            <a:pPr algn="just"/>
            <a:r>
              <a:rPr lang="cs-CZ" sz="2800" dirty="0"/>
              <a:t>principy</a:t>
            </a:r>
          </a:p>
        </p:txBody>
      </p:sp>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8799" y="1971413"/>
            <a:ext cx="10324943" cy="4526587"/>
          </a:xfrm>
        </p:spPr>
        <p:txBody>
          <a:bodyPr>
            <a:normAutofit fontScale="77500" lnSpcReduction="20000"/>
          </a:bodyPr>
          <a:lstStyle/>
          <a:p>
            <a:pPr lvl="2" algn="just">
              <a:lnSpc>
                <a:spcPct val="100000"/>
              </a:lnSpc>
            </a:pPr>
            <a:r>
              <a:rPr lang="cs-CZ" dirty="0" err="1"/>
              <a:t>OMp</a:t>
            </a:r>
            <a:r>
              <a:rPr lang="cs-CZ" dirty="0"/>
              <a:t> musí být též osazena průběhovým měřením, které ale měří pouze jeden směr, tedy  jejich spotřebu.</a:t>
            </a:r>
          </a:p>
          <a:p>
            <a:pPr lvl="2" algn="just">
              <a:lnSpc>
                <a:spcPct val="100000"/>
              </a:lnSpc>
            </a:pPr>
            <a:r>
              <a:rPr lang="cs-CZ" dirty="0"/>
              <a:t>Veškerá výroba, která nebyla spotřebovaná </a:t>
            </a:r>
            <a:r>
              <a:rPr lang="cs-CZ" dirty="0" err="1"/>
              <a:t>OMv</a:t>
            </a:r>
            <a:r>
              <a:rPr lang="cs-CZ" dirty="0"/>
              <a:t> ani se ji nepodařilo podle zvoleného klíče alokovat k </a:t>
            </a:r>
            <a:r>
              <a:rPr lang="cs-CZ" dirty="0" err="1"/>
              <a:t>OMp</a:t>
            </a:r>
            <a:r>
              <a:rPr lang="cs-CZ" dirty="0"/>
              <a:t>, je dodávkou </a:t>
            </a:r>
            <a:r>
              <a:rPr lang="cs-CZ" dirty="0" err="1"/>
              <a:t>OMv</a:t>
            </a:r>
            <a:r>
              <a:rPr lang="cs-CZ" dirty="0"/>
              <a:t>, kterou může prodat obchodníkovi, nebo ji uplatnit v rámci obchodního tarifu.</a:t>
            </a:r>
          </a:p>
          <a:p>
            <a:pPr lvl="2" algn="just">
              <a:lnSpc>
                <a:spcPct val="100000"/>
              </a:lnSpc>
            </a:pPr>
            <a:r>
              <a:rPr lang="cs-CZ" dirty="0"/>
              <a:t>Model umožní jeden základní alokační klíč s tím, že jeho případné parametry si dohodnou majitelé </a:t>
            </a:r>
            <a:r>
              <a:rPr lang="cs-CZ" dirty="0" err="1"/>
              <a:t>OMv</a:t>
            </a:r>
            <a:r>
              <a:rPr lang="cs-CZ" dirty="0"/>
              <a:t> a </a:t>
            </a:r>
            <a:r>
              <a:rPr lang="cs-CZ" dirty="0" err="1"/>
              <a:t>OMp</a:t>
            </a:r>
            <a:r>
              <a:rPr lang="cs-CZ" dirty="0"/>
              <a:t>.</a:t>
            </a:r>
          </a:p>
          <a:p>
            <a:pPr lvl="2" algn="just">
              <a:lnSpc>
                <a:spcPct val="100000"/>
              </a:lnSpc>
            </a:pPr>
            <a:r>
              <a:rPr lang="cs-CZ" dirty="0"/>
              <a:t>Pouze jedno </a:t>
            </a:r>
            <a:r>
              <a:rPr lang="cs-CZ" dirty="0" err="1"/>
              <a:t>OMv</a:t>
            </a:r>
            <a:r>
              <a:rPr lang="cs-CZ" dirty="0"/>
              <a:t> může být registrováno na jednu hlavní domovní pojistkovou skříň, tedy většinou na jeden vchod. (Vyrobená elektřina nemá být sdílena prostřednictvím DS.)</a:t>
            </a:r>
          </a:p>
          <a:p>
            <a:pPr lvl="2" algn="just">
              <a:lnSpc>
                <a:spcPct val="100000"/>
              </a:lnSpc>
            </a:pPr>
            <a:r>
              <a:rPr lang="cs-CZ" dirty="0"/>
              <a:t>Vždy bude nezbytné sjednat u </a:t>
            </a:r>
            <a:r>
              <a:rPr lang="cs-CZ" dirty="0" err="1"/>
              <a:t>OMv</a:t>
            </a:r>
            <a:r>
              <a:rPr lang="cs-CZ" dirty="0"/>
              <a:t> nenulový RV (není ale vždy nutná licence na výrobu elektřiny). Nebude tedy možné využít zjednodušené připojení.</a:t>
            </a:r>
          </a:p>
          <a:p>
            <a:pPr lvl="2" algn="just">
              <a:lnSpc>
                <a:spcPct val="100000"/>
              </a:lnSpc>
            </a:pPr>
            <a:r>
              <a:rPr lang="cs-CZ" dirty="0"/>
              <a:t>AMM může distributor instalovat u OM až. od poloviny roku 2024, neboť do té doby nebude plně fungovat datová centrála a nebudou funkční všechny procesy pro zpracování dat z AMM u OTE a PDS. Do té doby musí být instalováno průběhové měření typu B.</a:t>
            </a:r>
          </a:p>
          <a:p>
            <a:pPr lvl="2" algn="just">
              <a:lnSpc>
                <a:spcPct val="100000"/>
              </a:lnSpc>
            </a:pPr>
            <a:r>
              <a:rPr lang="cs-CZ" dirty="0"/>
              <a:t>Informaci o </a:t>
            </a:r>
            <a:r>
              <a:rPr lang="cs-CZ" dirty="0" err="1"/>
              <a:t>OMv</a:t>
            </a:r>
            <a:r>
              <a:rPr lang="cs-CZ" dirty="0"/>
              <a:t> a </a:t>
            </a:r>
            <a:r>
              <a:rPr lang="cs-CZ" dirty="0" err="1"/>
              <a:t>OMp</a:t>
            </a:r>
            <a:r>
              <a:rPr lang="cs-CZ" dirty="0"/>
              <a:t> včetně informace o typu a parametrech alokačního klíče je registrována u PDS na základě společného formuláře </a:t>
            </a:r>
            <a:r>
              <a:rPr lang="cs-CZ" dirty="0" err="1"/>
              <a:t>OMv</a:t>
            </a:r>
            <a:r>
              <a:rPr lang="cs-CZ" dirty="0"/>
              <a:t> a </a:t>
            </a:r>
            <a:r>
              <a:rPr lang="cs-CZ" dirty="0" err="1"/>
              <a:t>Omp</a:t>
            </a:r>
            <a:r>
              <a:rPr lang="cs-CZ" dirty="0"/>
              <a:t>. PDS předá tuto informaci OTE, kde je k dispozici pro obchodníky.</a:t>
            </a:r>
          </a:p>
          <a:p>
            <a:pPr lvl="2" algn="just">
              <a:lnSpc>
                <a:spcPct val="100000"/>
              </a:lnSpc>
            </a:pPr>
            <a:r>
              <a:rPr lang="cs-CZ" dirty="0"/>
              <a:t>Úpravu dat pro zúčtování dodávek u </a:t>
            </a:r>
            <a:r>
              <a:rPr lang="cs-CZ" dirty="0" err="1"/>
              <a:t>OMv</a:t>
            </a:r>
            <a:r>
              <a:rPr lang="cs-CZ" dirty="0"/>
              <a:t> a </a:t>
            </a:r>
            <a:r>
              <a:rPr lang="cs-CZ" dirty="0" err="1"/>
              <a:t>OMp</a:t>
            </a:r>
            <a:r>
              <a:rPr lang="cs-CZ" dirty="0"/>
              <a:t> (podle alokačního klíče) provádí PDS před zaokrouhlením na 15 minutových intervalech a upravená data převedená do hodinových zúčtovacích intervalů předává OTE. </a:t>
            </a:r>
          </a:p>
          <a:p>
            <a:pPr lvl="2" algn="just">
              <a:lnSpc>
                <a:spcPct val="100000"/>
              </a:lnSpc>
            </a:pPr>
            <a:r>
              <a:rPr lang="cs-CZ" dirty="0"/>
              <a:t>Sdílení může probíhat u zákazníků s DS sazbou alespoň D02d a C02d i u zákazníků s 2T sazbou Nejsou přípustné sazby D01d,C01d a C62d.</a:t>
            </a:r>
          </a:p>
        </p:txBody>
      </p:sp>
    </p:spTree>
    <p:extLst>
      <p:ext uri="{BB962C8B-B14F-4D97-AF65-F5344CB8AC3E}">
        <p14:creationId xmlns:p14="http://schemas.microsoft.com/office/powerpoint/2010/main" val="18439361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F2A43C4-DCED-4BB5-8ABB-207BAD1AF550}"/>
              </a:ext>
            </a:extLst>
          </p:cNvPr>
          <p:cNvSpPr>
            <a:spLocks noGrp="1"/>
          </p:cNvSpPr>
          <p:nvPr>
            <p:ph type="title"/>
          </p:nvPr>
        </p:nvSpPr>
        <p:spPr>
          <a:xfrm>
            <a:off x="538799" y="1499449"/>
            <a:ext cx="11113200" cy="1080000"/>
          </a:xfrm>
        </p:spPr>
        <p:txBody>
          <a:bodyPr>
            <a:normAutofit/>
          </a:bodyPr>
          <a:lstStyle/>
          <a:p>
            <a:pPr algn="just"/>
            <a:r>
              <a:rPr lang="cs-CZ" sz="2800" dirty="0"/>
              <a:t>Další kroky v procesu Novely vyhlášky o Pravidlech trhu s elektřinou </a:t>
            </a:r>
          </a:p>
        </p:txBody>
      </p:sp>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8799" y="3429000"/>
            <a:ext cx="11113200" cy="3069000"/>
          </a:xfrm>
        </p:spPr>
        <p:txBody>
          <a:bodyPr>
            <a:normAutofit/>
          </a:bodyPr>
          <a:lstStyle/>
          <a:p>
            <a:pPr lvl="2">
              <a:lnSpc>
                <a:spcPct val="100000"/>
              </a:lnSpc>
            </a:pPr>
            <a:r>
              <a:rPr lang="cs-CZ" dirty="0"/>
              <a:t>Veřejný konzultační proces k novele vyhlášky o pravidlech trhu v průběhu září 2022, ukončen ke dni 5.10.2022, mezirezortní připomínkové řízení ukončeno 12.10. 2022</a:t>
            </a:r>
            <a:endParaRPr lang="cs-CZ" dirty="0">
              <a:solidFill>
                <a:srgbClr val="FF0000"/>
              </a:solidFill>
            </a:endParaRPr>
          </a:p>
          <a:p>
            <a:pPr lvl="2">
              <a:lnSpc>
                <a:spcPct val="100000"/>
              </a:lnSpc>
            </a:pPr>
            <a:r>
              <a:rPr lang="cs-CZ" dirty="0"/>
              <a:t>Následuje vypořádání připomínek a následný legislativní proces (LRV, Sbírka zákonů)</a:t>
            </a:r>
          </a:p>
          <a:p>
            <a:pPr lvl="2">
              <a:lnSpc>
                <a:spcPct val="100000"/>
              </a:lnSpc>
            </a:pPr>
            <a:r>
              <a:rPr lang="cs-CZ" dirty="0"/>
              <a:t>Účinnost novelizované vyhlášky k 1. 1. 2023</a:t>
            </a:r>
          </a:p>
          <a:p>
            <a:pPr marL="183600" lvl="2" indent="0">
              <a:lnSpc>
                <a:spcPct val="100000"/>
              </a:lnSpc>
              <a:buNone/>
            </a:pPr>
            <a:endParaRPr lang="cs-CZ" dirty="0"/>
          </a:p>
          <a:p>
            <a:pPr marL="183600" lvl="2" indent="0">
              <a:lnSpc>
                <a:spcPct val="100000"/>
              </a:lnSpc>
              <a:buNone/>
            </a:pPr>
            <a:r>
              <a:rPr lang="cs-CZ" dirty="0">
                <a:hlinkClick r:id="rId2"/>
              </a:rPr>
              <a:t>Návrh novely vyhlášky č. 408/2015 Sb., o Pravidlech trhu s elektřinou | eru.cz</a:t>
            </a:r>
            <a:endParaRPr lang="cs-CZ" dirty="0"/>
          </a:p>
        </p:txBody>
      </p:sp>
    </p:spTree>
    <p:extLst>
      <p:ext uri="{BB962C8B-B14F-4D97-AF65-F5344CB8AC3E}">
        <p14:creationId xmlns:p14="http://schemas.microsoft.com/office/powerpoint/2010/main" val="3023431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F2A43C4-DCED-4BB5-8ABB-207BAD1AF550}"/>
              </a:ext>
            </a:extLst>
          </p:cNvPr>
          <p:cNvSpPr>
            <a:spLocks noGrp="1"/>
          </p:cNvSpPr>
          <p:nvPr>
            <p:ph type="title"/>
          </p:nvPr>
        </p:nvSpPr>
        <p:spPr/>
        <p:txBody>
          <a:bodyPr/>
          <a:lstStyle/>
          <a:p>
            <a:r>
              <a:rPr lang="cs-CZ" dirty="0"/>
              <a:t>Zpráva o kvalitě a úrovni údržby zařízení DS</a:t>
            </a:r>
          </a:p>
        </p:txBody>
      </p:sp>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8799" y="2340000"/>
            <a:ext cx="11113200" cy="4158000"/>
          </a:xfrm>
        </p:spPr>
        <p:txBody>
          <a:bodyPr>
            <a:normAutofit/>
          </a:bodyPr>
          <a:lstStyle/>
          <a:p>
            <a:pPr lvl="2">
              <a:lnSpc>
                <a:spcPct val="100000"/>
              </a:lnSpc>
            </a:pPr>
            <a:r>
              <a:rPr lang="cs-CZ" dirty="0"/>
              <a:t>dle § 25 odst. 11 písm. c) zákona č. 458/2000 Sb., energetický zákon, ve znění pozdějších předpisů, je …“</a:t>
            </a:r>
            <a:r>
              <a:rPr lang="cs-CZ" i="1" dirty="0">
                <a:solidFill>
                  <a:schemeClr val="accent1">
                    <a:lumMod val="60000"/>
                    <a:lumOff val="40000"/>
                  </a:schemeClr>
                </a:solidFill>
              </a:rPr>
              <a:t>provozovatel distribuční soustavy povinen zpracovávat a předávat ministerstvu a Energetickému regulačnímu úřadu jednou ročně nejpozději do 1. března následujícího kalendářního roku zprávu o kvalitě a úrovni údržby zařízení distribuční soustavy</a:t>
            </a:r>
            <a:r>
              <a:rPr lang="cs-CZ" dirty="0"/>
              <a:t>.“</a:t>
            </a:r>
          </a:p>
          <a:p>
            <a:pPr marL="183600" lvl="2" indent="0">
              <a:lnSpc>
                <a:spcPct val="100000"/>
              </a:lnSpc>
              <a:buNone/>
            </a:pPr>
            <a:endParaRPr lang="cs-CZ" sz="1800" dirty="0"/>
          </a:p>
          <a:p>
            <a:pPr lvl="2">
              <a:lnSpc>
                <a:spcPct val="100000"/>
              </a:lnSpc>
            </a:pPr>
            <a:r>
              <a:rPr lang="cs-CZ" sz="1800" dirty="0"/>
              <a:t>K zákonem stanovenému termín ERÚ obdrželo 104 zpráv z celkového předpokládaného počtu 260 držitelů licence na provozování DS. </a:t>
            </a:r>
          </a:p>
          <a:p>
            <a:pPr lvl="2">
              <a:lnSpc>
                <a:spcPct val="100000"/>
              </a:lnSpc>
            </a:pPr>
            <a:r>
              <a:rPr lang="cs-CZ" sz="1800" dirty="0"/>
              <a:t>Dne 26.6. 2022 odeslána výzva k nápravě na držitele licence, kteří v termínu nezaslali, a to  včetně vzoru formuláře, na 163 subjektů, kteří nezaslali, s náhradním termínem k zaslání 31.7.2022</a:t>
            </a:r>
          </a:p>
          <a:p>
            <a:pPr lvl="2">
              <a:lnSpc>
                <a:spcPct val="100000"/>
              </a:lnSpc>
            </a:pPr>
            <a:r>
              <a:rPr lang="cs-CZ" sz="1800" dirty="0"/>
              <a:t>Vzor formuláře ke stažení bude k dispozici pro všechny provozovatele DS od ledna 2023 na webu ERÚ   </a:t>
            </a:r>
          </a:p>
          <a:p>
            <a:pPr marL="183600" lvl="2" indent="0">
              <a:lnSpc>
                <a:spcPct val="100000"/>
              </a:lnSpc>
              <a:buNone/>
            </a:pPr>
            <a:endParaRPr lang="cs-CZ" dirty="0"/>
          </a:p>
          <a:p>
            <a:pPr marL="183600" lvl="2" indent="0">
              <a:lnSpc>
                <a:spcPct val="100000"/>
              </a:lnSpc>
              <a:buNone/>
            </a:pPr>
            <a:endParaRPr lang="cs-CZ" dirty="0"/>
          </a:p>
        </p:txBody>
      </p:sp>
    </p:spTree>
    <p:extLst>
      <p:ext uri="{BB962C8B-B14F-4D97-AF65-F5344CB8AC3E}">
        <p14:creationId xmlns:p14="http://schemas.microsoft.com/office/powerpoint/2010/main" val="2296940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1878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388398" y="1275127"/>
            <a:ext cx="10517290" cy="4932727"/>
          </a:xfrm>
        </p:spPr>
        <p:txBody>
          <a:bodyPr>
            <a:normAutofit fontScale="92500" lnSpcReduction="20000"/>
          </a:bodyPr>
          <a:lstStyle/>
          <a:p>
            <a:pPr lvl="2">
              <a:lnSpc>
                <a:spcPct val="100000"/>
              </a:lnSpc>
            </a:pPr>
            <a:r>
              <a:rPr lang="cs-CZ" sz="2400" b="1" dirty="0"/>
              <a:t>Důvody nezbytnosti navrhované právní úpravy PTE</a:t>
            </a:r>
            <a:endParaRPr lang="cs-CZ" sz="2400" dirty="0"/>
          </a:p>
          <a:p>
            <a:pPr marL="183600" lvl="2" indent="0">
              <a:lnSpc>
                <a:spcPct val="100000"/>
              </a:lnSpc>
              <a:buNone/>
            </a:pPr>
            <a:endParaRPr lang="cs-CZ" sz="1800" dirty="0"/>
          </a:p>
          <a:p>
            <a:pPr marL="183600" lvl="2" indent="0">
              <a:lnSpc>
                <a:spcPct val="100000"/>
              </a:lnSpc>
              <a:buNone/>
            </a:pPr>
            <a:r>
              <a:rPr lang="cs-CZ" sz="1800" dirty="0"/>
              <a:t>Podle ustanovení § 98a odst. 2 písm. h) energetického zákona  je Energetický regulační úřad povinen stanovit vyhláškou Pravidla trhu s elektřinou. </a:t>
            </a:r>
            <a:r>
              <a:rPr lang="cs-CZ" sz="1800" b="1" dirty="0"/>
              <a:t>	</a:t>
            </a:r>
          </a:p>
          <a:p>
            <a:pPr marL="183600" lvl="2" indent="0">
              <a:lnSpc>
                <a:spcPct val="100000"/>
              </a:lnSpc>
              <a:buNone/>
            </a:pPr>
            <a:endParaRPr lang="cs-CZ" sz="1800" b="1" dirty="0"/>
          </a:p>
          <a:p>
            <a:pPr marL="183600" lvl="2" indent="0">
              <a:lnSpc>
                <a:spcPct val="100000"/>
              </a:lnSpc>
              <a:buNone/>
            </a:pPr>
            <a:r>
              <a:rPr lang="cs-CZ" sz="1800" b="1" dirty="0"/>
              <a:t>Vyhláška o Pravidlech trhu s elektřinou představuje klíčový podzákonný právní předpis, který upravuje značnou část postupů probíhajících na trhu s elektřinou napříč elektroenergetickým trhem</a:t>
            </a:r>
          </a:p>
          <a:p>
            <a:pPr marL="183600" lvl="2" indent="0">
              <a:lnSpc>
                <a:spcPct val="100000"/>
              </a:lnSpc>
              <a:buNone/>
            </a:pPr>
            <a:endParaRPr lang="cs-CZ" sz="1800" b="1" dirty="0"/>
          </a:p>
          <a:p>
            <a:pPr marL="183600" lvl="2" indent="0">
              <a:lnSpc>
                <a:spcPct val="100000"/>
              </a:lnSpc>
              <a:buNone/>
            </a:pPr>
            <a:r>
              <a:rPr lang="cs-CZ" sz="1800" dirty="0"/>
              <a:t>Navrhované úpravy vyhlášky o Pravidlech trhu s elektřinou reflektují změny, které na trhu s elektřinou probíhají</a:t>
            </a:r>
          </a:p>
          <a:p>
            <a:pPr lvl="2">
              <a:lnSpc>
                <a:spcPct val="100000"/>
              </a:lnSpc>
              <a:buFontTx/>
              <a:buChar char="-"/>
            </a:pPr>
            <a:r>
              <a:rPr lang="cs-CZ" sz="1800" dirty="0"/>
              <a:t>reagují na nové trendy ve výrobě a spotřebě elektřiny, </a:t>
            </a:r>
          </a:p>
          <a:p>
            <a:pPr lvl="2">
              <a:lnSpc>
                <a:spcPct val="100000"/>
              </a:lnSpc>
              <a:buFontTx/>
              <a:buChar char="-"/>
            </a:pPr>
            <a:r>
              <a:rPr lang="cs-CZ" sz="1800" dirty="0"/>
              <a:t>nové aktéry na trhu s elektřinou,</a:t>
            </a:r>
          </a:p>
          <a:p>
            <a:pPr lvl="2">
              <a:lnSpc>
                <a:spcPct val="100000"/>
              </a:lnSpc>
              <a:buFontTx/>
              <a:buChar char="-"/>
            </a:pPr>
            <a:r>
              <a:rPr lang="cs-CZ" sz="1800" dirty="0"/>
              <a:t>změny regulatorního prostředí </a:t>
            </a:r>
          </a:p>
          <a:p>
            <a:pPr lvl="2">
              <a:lnSpc>
                <a:spcPct val="100000"/>
              </a:lnSpc>
              <a:buFontTx/>
              <a:buChar char="-"/>
            </a:pPr>
            <a:r>
              <a:rPr lang="cs-CZ" sz="1800" dirty="0"/>
              <a:t>skutečnost, že z národních trhů s elektřinou se stávají lokální trhy s elektřinou v rámci jednotného evropského trhu s elektřinou </a:t>
            </a:r>
          </a:p>
          <a:p>
            <a:pPr marL="183600" lvl="2" indent="0">
              <a:lnSpc>
                <a:spcPct val="100000"/>
              </a:lnSpc>
              <a:buNone/>
            </a:pPr>
            <a:endParaRPr lang="cs-CZ" sz="1800" dirty="0"/>
          </a:p>
          <a:p>
            <a:pPr marL="183600" lvl="2" indent="0">
              <a:lnSpc>
                <a:spcPct val="100000"/>
              </a:lnSpc>
              <a:buNone/>
            </a:pPr>
            <a:r>
              <a:rPr lang="cs-CZ" sz="1800" dirty="0"/>
              <a:t>Při navrhovaných úpravách PTE je volen postup pravidelných konzultací navrhovaných změn s účastníky trhu a jejich postupné zavádění. Nutno vnímat riziko toho, že i nepatrné úpravy mohou vyvolat velké změny, které se projeví v nákladech účastníků trhu, nebo povedou ke vzniku nerovné hospodářské soutěže.</a:t>
            </a:r>
          </a:p>
        </p:txBody>
      </p:sp>
    </p:spTree>
    <p:extLst>
      <p:ext uri="{BB962C8B-B14F-4D97-AF65-F5344CB8AC3E}">
        <p14:creationId xmlns:p14="http://schemas.microsoft.com/office/powerpoint/2010/main" val="2865690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9400" y="2508308"/>
            <a:ext cx="9938450" cy="4224584"/>
          </a:xfrm>
        </p:spPr>
        <p:txBody>
          <a:bodyPr>
            <a:normAutofit/>
          </a:bodyPr>
          <a:lstStyle/>
          <a:p>
            <a:pPr lvl="2">
              <a:lnSpc>
                <a:spcPct val="100000"/>
              </a:lnSpc>
            </a:pPr>
            <a:r>
              <a:rPr lang="cs-CZ" sz="2400" b="1" dirty="0"/>
              <a:t>Zásadní okolnosti v průběhu přípravy novelizace</a:t>
            </a:r>
          </a:p>
          <a:p>
            <a:pPr lvl="2">
              <a:lnSpc>
                <a:spcPct val="100000"/>
              </a:lnSpc>
              <a:buFontTx/>
              <a:buChar char="-"/>
            </a:pPr>
            <a:endParaRPr lang="cs-CZ" sz="1600" dirty="0"/>
          </a:p>
          <a:p>
            <a:pPr lvl="2">
              <a:lnSpc>
                <a:spcPct val="100000"/>
              </a:lnSpc>
              <a:buFontTx/>
              <a:buChar char="-"/>
            </a:pPr>
            <a:r>
              <a:rPr lang="cs-CZ" sz="1800" dirty="0"/>
              <a:t>Energetika a energetická legislativa prošla v průběhu posledního roku zásadní zatěžkávací zkouškou</a:t>
            </a:r>
          </a:p>
          <a:p>
            <a:pPr lvl="2">
              <a:lnSpc>
                <a:spcPct val="100000"/>
              </a:lnSpc>
              <a:buFontTx/>
              <a:buChar char="-"/>
            </a:pPr>
            <a:r>
              <a:rPr lang="cs-CZ" sz="1800" dirty="0"/>
              <a:t>Tříbení unijních priorit a přístupů v energetice ve světle nových okolností</a:t>
            </a:r>
          </a:p>
          <a:p>
            <a:pPr lvl="2">
              <a:lnSpc>
                <a:spcPct val="100000"/>
              </a:lnSpc>
              <a:buFontTx/>
              <a:buChar char="-"/>
            </a:pPr>
            <a:r>
              <a:rPr lang="cs-CZ" sz="1800" dirty="0"/>
              <a:t>Proběhlo několik volebních klání – co kandidát či strana, to zaručený recept na řešení energetiky – velmi matoucí veřejný prostor</a:t>
            </a:r>
          </a:p>
          <a:p>
            <a:pPr lvl="2">
              <a:lnSpc>
                <a:spcPct val="100000"/>
              </a:lnSpc>
              <a:buFontTx/>
              <a:buChar char="-"/>
            </a:pPr>
            <a:r>
              <a:rPr lang="cs-CZ" sz="1800" dirty="0"/>
              <a:t>On-line zpětná vazba o situaci na energetickém trhu – informační otevřenost ERÚ námětům a podnětům přináší okamžitou zpětnou vazbu </a:t>
            </a:r>
          </a:p>
        </p:txBody>
      </p:sp>
    </p:spTree>
    <p:extLst>
      <p:ext uri="{BB962C8B-B14F-4D97-AF65-F5344CB8AC3E}">
        <p14:creationId xmlns:p14="http://schemas.microsoft.com/office/powerpoint/2010/main" val="2586633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6FB3ABFF-8A13-4AF0-9065-8E4A954C2BCD}"/>
              </a:ext>
            </a:extLst>
          </p:cNvPr>
          <p:cNvPicPr>
            <a:picLocks noChangeAspect="1"/>
          </p:cNvPicPr>
          <p:nvPr/>
        </p:nvPicPr>
        <p:blipFill>
          <a:blip r:embed="rId2"/>
          <a:stretch>
            <a:fillRect/>
          </a:stretch>
        </p:blipFill>
        <p:spPr>
          <a:xfrm>
            <a:off x="114989" y="2860646"/>
            <a:ext cx="11335984" cy="3782569"/>
          </a:xfrm>
          <a:prstGeom prst="rect">
            <a:avLst/>
          </a:prstGeom>
          <a:solidFill>
            <a:srgbClr val="FFFFFF"/>
          </a:solidFill>
        </p:spPr>
      </p:pic>
      <p:sp>
        <p:nvSpPr>
          <p:cNvPr id="2" name="Obdélník 1">
            <a:extLst>
              <a:ext uri="{FF2B5EF4-FFF2-40B4-BE49-F238E27FC236}">
                <a16:creationId xmlns:a16="http://schemas.microsoft.com/office/drawing/2014/main" id="{90BAC747-64F6-4BB6-B14F-5E16B7F7A6E0}"/>
              </a:ext>
            </a:extLst>
          </p:cNvPr>
          <p:cNvSpPr/>
          <p:nvPr/>
        </p:nvSpPr>
        <p:spPr>
          <a:xfrm>
            <a:off x="218112" y="1426128"/>
            <a:ext cx="11858899" cy="1200329"/>
          </a:xfrm>
          <a:prstGeom prst="rect">
            <a:avLst/>
          </a:prstGeom>
        </p:spPr>
        <p:txBody>
          <a:bodyPr wrap="square">
            <a:spAutoFit/>
          </a:bodyPr>
          <a:lstStyle/>
          <a:p>
            <a:r>
              <a:rPr lang="cs-CZ" dirty="0">
                <a:solidFill>
                  <a:srgbClr val="1A3366"/>
                </a:solidFill>
              </a:rPr>
              <a:t> (i) Podněty ERÚ – (sdílení elektřiny z FVE v bytových domech, DPI, transpozice úpravy postupů pro informaci </a:t>
            </a:r>
          </a:p>
          <a:p>
            <a:r>
              <a:rPr lang="cs-CZ" dirty="0">
                <a:solidFill>
                  <a:srgbClr val="1A3366"/>
                </a:solidFill>
              </a:rPr>
              <a:t>	o vyúčtování, „výrobní EAN“…)</a:t>
            </a:r>
            <a:br>
              <a:rPr lang="cs-CZ" dirty="0">
                <a:solidFill>
                  <a:srgbClr val="1A3366"/>
                </a:solidFill>
              </a:rPr>
            </a:br>
            <a:r>
              <a:rPr lang="cs-CZ" dirty="0">
                <a:solidFill>
                  <a:srgbClr val="1A3366"/>
                </a:solidFill>
              </a:rPr>
              <a:t>(</a:t>
            </a:r>
            <a:r>
              <a:rPr lang="cs-CZ" dirty="0" err="1">
                <a:solidFill>
                  <a:srgbClr val="1A3366"/>
                </a:solidFill>
              </a:rPr>
              <a:t>ii</a:t>
            </a:r>
            <a:r>
              <a:rPr lang="cs-CZ" dirty="0">
                <a:solidFill>
                  <a:srgbClr val="1A3366"/>
                </a:solidFill>
              </a:rPr>
              <a:t>) Podněty účastníků trhu V rámci přijatých podnětů a připomínek bylo nashromážděno 24  různých podnětů</a:t>
            </a:r>
            <a:br>
              <a:rPr lang="cs-CZ" dirty="0">
                <a:solidFill>
                  <a:srgbClr val="1A3366"/>
                </a:solidFill>
              </a:rPr>
            </a:br>
            <a:r>
              <a:rPr lang="cs-CZ" dirty="0">
                <a:solidFill>
                  <a:srgbClr val="1A3366"/>
                </a:solidFill>
              </a:rPr>
              <a:t>(</a:t>
            </a:r>
            <a:r>
              <a:rPr lang="cs-CZ" dirty="0" err="1">
                <a:solidFill>
                  <a:srgbClr val="1A3366"/>
                </a:solidFill>
              </a:rPr>
              <a:t>iii</a:t>
            </a:r>
            <a:r>
              <a:rPr lang="cs-CZ" dirty="0">
                <a:solidFill>
                  <a:srgbClr val="1A3366"/>
                </a:solidFill>
              </a:rPr>
              <a:t>) Harmonizace s legislativou EU + novela EZ  (LEX OZE I) </a:t>
            </a:r>
          </a:p>
        </p:txBody>
      </p:sp>
      <p:sp>
        <p:nvSpPr>
          <p:cNvPr id="3" name="Obdélník 2">
            <a:extLst>
              <a:ext uri="{FF2B5EF4-FFF2-40B4-BE49-F238E27FC236}">
                <a16:creationId xmlns:a16="http://schemas.microsoft.com/office/drawing/2014/main" id="{2FBB1572-EC61-475F-9F1D-A6C1EA8FF903}"/>
              </a:ext>
            </a:extLst>
          </p:cNvPr>
          <p:cNvSpPr/>
          <p:nvPr/>
        </p:nvSpPr>
        <p:spPr>
          <a:xfrm>
            <a:off x="218113" y="1056796"/>
            <a:ext cx="5599610" cy="430887"/>
          </a:xfrm>
          <a:prstGeom prst="rect">
            <a:avLst/>
          </a:prstGeom>
        </p:spPr>
        <p:txBody>
          <a:bodyPr wrap="none">
            <a:spAutoFit/>
          </a:bodyPr>
          <a:lstStyle/>
          <a:p>
            <a:r>
              <a:rPr lang="cs-CZ" sz="2200" b="1" dirty="0">
                <a:solidFill>
                  <a:srgbClr val="1A3366"/>
                </a:solidFill>
                <a:latin typeface="+mj-lt"/>
              </a:rPr>
              <a:t>Harmonogram přípravy návrhu vyhlášky</a:t>
            </a:r>
            <a:endParaRPr lang="cs-CZ" sz="2200" b="1" dirty="0">
              <a:latin typeface="+mj-lt"/>
            </a:endParaRPr>
          </a:p>
        </p:txBody>
      </p:sp>
    </p:spTree>
    <p:extLst>
      <p:ext uri="{BB962C8B-B14F-4D97-AF65-F5344CB8AC3E}">
        <p14:creationId xmlns:p14="http://schemas.microsoft.com/office/powerpoint/2010/main" val="3631783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9400" y="1510017"/>
            <a:ext cx="10576013" cy="5222875"/>
          </a:xfrm>
        </p:spPr>
        <p:txBody>
          <a:bodyPr>
            <a:normAutofit/>
          </a:bodyPr>
          <a:lstStyle/>
          <a:p>
            <a:r>
              <a:rPr lang="cs-CZ" sz="2800" b="1" u="sng" dirty="0"/>
              <a:t>Hlavní změny (okruhy úprav) ve vyhlášce:</a:t>
            </a:r>
          </a:p>
          <a:p>
            <a:endParaRPr lang="cs-CZ" sz="2800" b="1" u="sng" dirty="0"/>
          </a:p>
          <a:p>
            <a:pPr lvl="1">
              <a:lnSpc>
                <a:spcPct val="100000"/>
              </a:lnSpc>
              <a:spcAft>
                <a:spcPts val="600"/>
              </a:spcAft>
            </a:pPr>
            <a:r>
              <a:rPr lang="cs-CZ" sz="1800" dirty="0"/>
              <a:t>1. dodávka dodavatelem poslední instance - úprava postupů pro zahájení a ukončení dodávky dodavatelem poslední instance v souladu s novelou zákona č. 458/2000 Sb.)</a:t>
            </a:r>
          </a:p>
          <a:p>
            <a:pPr lvl="1">
              <a:lnSpc>
                <a:spcPct val="100000"/>
              </a:lnSpc>
              <a:spcAft>
                <a:spcPts val="600"/>
              </a:spcAft>
            </a:pPr>
            <a:r>
              <a:rPr lang="cs-CZ" sz="1800" dirty="0"/>
              <a:t>2. informace o vyúčtování - úpravy postupů pro předání tzv. informace o vyúčtování, souvisejícím se zavedením    tohoto institutu do vyhlášky č. 207/2021 Sb., o vyúčtování dodávek a souvisejících služeb v energetických odvětvích  - povinnost transpozice příslušných ustanovení směrnice Evropského parlamentu a Rady (EU) 2019/944, Příloha I), </a:t>
            </a:r>
          </a:p>
          <a:p>
            <a:pPr lvl="1">
              <a:lnSpc>
                <a:spcPct val="100000"/>
              </a:lnSpc>
              <a:spcAft>
                <a:spcPts val="600"/>
              </a:spcAft>
            </a:pPr>
            <a:r>
              <a:rPr lang="cs-CZ" sz="1800" dirty="0"/>
              <a:t>3. zkrácení termínu pro podání žádosti o provoz pro ověření technologie.</a:t>
            </a:r>
          </a:p>
          <a:p>
            <a:pPr lvl="1">
              <a:lnSpc>
                <a:spcPct val="100000"/>
              </a:lnSpc>
              <a:spcAft>
                <a:spcPts val="600"/>
              </a:spcAft>
            </a:pPr>
            <a:r>
              <a:rPr lang="cs-CZ" sz="1800" dirty="0"/>
              <a:t>4. úprava postupu registrace odběrných míst a předávacích míst s připojenou výrobnou elektřiny („výrobní EAN“) do </a:t>
            </a:r>
            <a:r>
              <a:rPr lang="cs-CZ" sz="1800" dirty="0" err="1"/>
              <a:t>inst</a:t>
            </a:r>
            <a:r>
              <a:rPr lang="cs-CZ" sz="1800" dirty="0"/>
              <a:t>. výkonu 10 kW a připojených standardním způsobem s nenulovým RV.</a:t>
            </a:r>
          </a:p>
          <a:p>
            <a:pPr lvl="1">
              <a:lnSpc>
                <a:spcPct val="100000"/>
              </a:lnSpc>
              <a:spcAft>
                <a:spcPts val="600"/>
              </a:spcAft>
            </a:pPr>
            <a:r>
              <a:rPr lang="cs-CZ" sz="1800" dirty="0"/>
              <a:t>5. specifická úprava, umožňující sdílení elektřiny v bytových domech - zavedení nového postupu pro sdílení vyrobené elektřiny v rámci zákazníků v bytovém domě</a:t>
            </a:r>
          </a:p>
          <a:p>
            <a:pPr lvl="2">
              <a:lnSpc>
                <a:spcPct val="100000"/>
              </a:lnSpc>
            </a:pPr>
            <a:endParaRPr lang="cs-CZ" dirty="0"/>
          </a:p>
        </p:txBody>
      </p:sp>
    </p:spTree>
    <p:extLst>
      <p:ext uri="{BB962C8B-B14F-4D97-AF65-F5344CB8AC3E}">
        <p14:creationId xmlns:p14="http://schemas.microsoft.com/office/powerpoint/2010/main" val="1026090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664634" y="2004969"/>
            <a:ext cx="10710838" cy="4660811"/>
          </a:xfrm>
        </p:spPr>
        <p:txBody>
          <a:bodyPr>
            <a:normAutofit/>
          </a:bodyPr>
          <a:lstStyle/>
          <a:p>
            <a:pPr lvl="1" algn="just"/>
            <a:r>
              <a:rPr lang="cs-CZ" dirty="0"/>
              <a:t>Ad 1. </a:t>
            </a:r>
            <a:r>
              <a:rPr lang="cs-CZ" sz="1800" b="1" dirty="0"/>
              <a:t>Úprava postupu zahájení a ukončení dodávky elektřiny dodavatelem poslední instance</a:t>
            </a:r>
          </a:p>
          <a:p>
            <a:pPr algn="just"/>
            <a:endParaRPr lang="cs-CZ" sz="1800" dirty="0"/>
          </a:p>
          <a:p>
            <a:pPr algn="just"/>
            <a:r>
              <a:rPr lang="cs-CZ" sz="1800" dirty="0"/>
              <a:t>Zákonem č. 176/2022 Sb. byla s ohledem na aktuální vývoj na trzích s energiemi a za účelem větší ochrany zákazníků s účinností od 15. června 2022 podstatně modifikována zákonná </a:t>
            </a:r>
            <a:r>
              <a:rPr lang="cs-CZ" sz="1800" b="1" dirty="0"/>
              <a:t>úprava dodávky  poslední instance v rámci energetického zákona </a:t>
            </a:r>
            <a:r>
              <a:rPr lang="cs-CZ" sz="1800" dirty="0"/>
              <a:t>(§12a až § 12d). </a:t>
            </a:r>
          </a:p>
          <a:p>
            <a:pPr algn="just"/>
            <a:endParaRPr lang="cs-CZ" sz="1800" dirty="0"/>
          </a:p>
          <a:p>
            <a:pPr>
              <a:spcBef>
                <a:spcPct val="0"/>
              </a:spcBef>
            </a:pPr>
            <a:r>
              <a:rPr lang="cs-CZ" sz="1800" dirty="0"/>
              <a:t>Vyhláška o PTE integrovala do stanovených postupů tyto hlavní změny, provedené v EZ:</a:t>
            </a:r>
          </a:p>
          <a:p>
            <a:pPr>
              <a:spcBef>
                <a:spcPct val="0"/>
              </a:spcBef>
            </a:pPr>
            <a:endParaRPr lang="cs-CZ" sz="1800" dirty="0"/>
          </a:p>
          <a:p>
            <a:pPr lvl="1" algn="just">
              <a:lnSpc>
                <a:spcPct val="100000"/>
              </a:lnSpc>
              <a:buFont typeface="Wingdings" panose="05000000000000000000" pitchFamily="2" charset="2"/>
              <a:buChar char="ü"/>
            </a:pPr>
            <a:r>
              <a:rPr lang="cs-CZ" sz="1800" dirty="0"/>
              <a:t>Rozšíření důvodů pro zahájení dodávky dodavatelem poslední instance (zavedení „pozbytí možnosti dodávat“).</a:t>
            </a:r>
          </a:p>
          <a:p>
            <a:pPr lvl="1" algn="just">
              <a:lnSpc>
                <a:spcPct val="100000"/>
              </a:lnSpc>
              <a:buFont typeface="Wingdings" panose="05000000000000000000" pitchFamily="2" charset="2"/>
              <a:buChar char="ü"/>
            </a:pPr>
            <a:r>
              <a:rPr lang="cs-CZ" sz="1800" dirty="0"/>
              <a:t>Zkrácení doby dodávky dodavatelem poslední instance pro běžné zákazníky ze 6 měsíců na 3 měsíce</a:t>
            </a:r>
          </a:p>
          <a:p>
            <a:pPr lvl="1" algn="just">
              <a:lnSpc>
                <a:spcPct val="100000"/>
              </a:lnSpc>
              <a:buFont typeface="Wingdings" panose="05000000000000000000" pitchFamily="2" charset="2"/>
              <a:buChar char="ü"/>
            </a:pPr>
            <a:r>
              <a:rPr lang="cs-CZ" sz="1800" dirty="0"/>
              <a:t>Pro běžné zákazníky přechod z režimu DPI na standardní dodávku na dobu neurčitou</a:t>
            </a:r>
          </a:p>
          <a:p>
            <a:pPr lvl="1" algn="just">
              <a:lnSpc>
                <a:spcPct val="100000"/>
              </a:lnSpc>
              <a:buFont typeface="Wingdings" panose="05000000000000000000" pitchFamily="2" charset="2"/>
              <a:buChar char="ü"/>
            </a:pPr>
            <a:r>
              <a:rPr lang="cs-CZ" sz="1800" dirty="0"/>
              <a:t>Rozšíření okruhu subjektů, na které se režim dodávky DPI vztahuje (odpovědnost za odchylku u výrobce elektřiny na 1 měsíc, odpovědnost za krytí ztrát u DS na 3 měsíce, nové odběrné místo zákazníka, kterému nebylo doposud dodáváno, 6 měsíců).</a:t>
            </a:r>
          </a:p>
          <a:p>
            <a:endParaRPr lang="cs-CZ" sz="1800" dirty="0"/>
          </a:p>
          <a:p>
            <a:pPr lvl="2">
              <a:lnSpc>
                <a:spcPct val="100000"/>
              </a:lnSpc>
            </a:pPr>
            <a:endParaRPr lang="cs-CZ" dirty="0"/>
          </a:p>
        </p:txBody>
      </p:sp>
      <p:sp>
        <p:nvSpPr>
          <p:cNvPr id="2" name="Obdélník 1">
            <a:extLst>
              <a:ext uri="{FF2B5EF4-FFF2-40B4-BE49-F238E27FC236}">
                <a16:creationId xmlns:a16="http://schemas.microsoft.com/office/drawing/2014/main" id="{65BCAF02-D8BE-4C0E-8F6C-EA34A531E395}"/>
              </a:ext>
            </a:extLst>
          </p:cNvPr>
          <p:cNvSpPr/>
          <p:nvPr/>
        </p:nvSpPr>
        <p:spPr>
          <a:xfrm>
            <a:off x="772020" y="1340034"/>
            <a:ext cx="5283819" cy="400110"/>
          </a:xfrm>
          <a:prstGeom prst="rect">
            <a:avLst/>
          </a:prstGeom>
        </p:spPr>
        <p:txBody>
          <a:bodyPr wrap="none">
            <a:spAutoFit/>
          </a:bodyPr>
          <a:lstStyle/>
          <a:p>
            <a:r>
              <a:rPr lang="cs-CZ" sz="2000" b="1" u="sng" dirty="0">
                <a:solidFill>
                  <a:schemeClr val="accent1"/>
                </a:solidFill>
              </a:rPr>
              <a:t>Hlavní změny (okruhy úprav) ve vyhlášce:</a:t>
            </a:r>
          </a:p>
        </p:txBody>
      </p:sp>
    </p:spTree>
    <p:extLst>
      <p:ext uri="{BB962C8B-B14F-4D97-AF65-F5344CB8AC3E}">
        <p14:creationId xmlns:p14="http://schemas.microsoft.com/office/powerpoint/2010/main" val="37205295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681412" y="1677798"/>
            <a:ext cx="10643726" cy="4929259"/>
          </a:xfrm>
        </p:spPr>
        <p:txBody>
          <a:bodyPr>
            <a:normAutofit fontScale="92500"/>
          </a:bodyPr>
          <a:lstStyle/>
          <a:p>
            <a:pPr marL="0" lvl="1" indent="0">
              <a:lnSpc>
                <a:spcPct val="100000"/>
              </a:lnSpc>
              <a:buNone/>
            </a:pPr>
            <a:endParaRPr lang="cs-CZ" sz="2200" dirty="0"/>
          </a:p>
          <a:p>
            <a:pPr lvl="1">
              <a:lnSpc>
                <a:spcPct val="100000"/>
              </a:lnSpc>
            </a:pPr>
            <a:r>
              <a:rPr lang="cs-CZ" sz="2200" dirty="0"/>
              <a:t>Ad 2. </a:t>
            </a:r>
            <a:r>
              <a:rPr lang="cs-CZ" b="1" dirty="0"/>
              <a:t>Úprava postupů pro předání tzv. informace o vyúčtování</a:t>
            </a:r>
          </a:p>
          <a:p>
            <a:pPr marL="0" lvl="1" indent="0">
              <a:lnSpc>
                <a:spcPct val="100000"/>
              </a:lnSpc>
              <a:buNone/>
            </a:pPr>
            <a:endParaRPr lang="cs-CZ" b="1" dirty="0"/>
          </a:p>
          <a:p>
            <a:pPr algn="just">
              <a:spcBef>
                <a:spcPct val="0"/>
              </a:spcBef>
            </a:pPr>
            <a:r>
              <a:rPr lang="cs-CZ" sz="1900" dirty="0"/>
              <a:t>	Dne 5. června 2019 byla vydána směrnice Evropského parlamentu a Rady (EU) 2019/944 o společných pravidlech pro vnitřní trh s elektřinou. V čl. 18 a příloze I. zavedla </a:t>
            </a:r>
            <a:r>
              <a:rPr lang="cs-CZ" sz="1900" b="1" dirty="0"/>
              <a:t>institut tzv. informace o vyúčtování</a:t>
            </a:r>
            <a:r>
              <a:rPr lang="cs-CZ" sz="1900" dirty="0"/>
              <a:t>, tj. možnost zákazníka zaslat k libovolnému dni v roce samoodečet pro poskytnutí informace o vyúčtování, přičemž se stanoví i nejzazší termín pro odeslání hodnot provozovateli distribuční soustavy, a to nejpozději do 15 kalendářních dnů po provedení samoodečtu. Rovněž obchodník má stanoven termín 15 kalendářních dnů od doručení samoodečtu zákazníkem tyto hodnoty předat provozovateli distribuční soustavy. Provozovatel distribuční soustavy následně sdělí dodavateli do 15 kalendářních dnů přijetí nebo odmítnutí dat. Při odmítnutí sdělí důvody.</a:t>
            </a:r>
          </a:p>
          <a:p>
            <a:pPr algn="just">
              <a:spcBef>
                <a:spcPct val="0"/>
              </a:spcBef>
            </a:pPr>
            <a:endParaRPr lang="cs-CZ" sz="1900" dirty="0"/>
          </a:p>
          <a:p>
            <a:pPr algn="just">
              <a:spcBef>
                <a:spcPct val="0"/>
              </a:spcBef>
            </a:pPr>
            <a:r>
              <a:rPr lang="cs-CZ" sz="1900" dirty="0"/>
              <a:t>	Tato úprava měla být transponována do českého vnitrostátního práva do 31. prosince 2020. Z důvodu chybějícího zákonného zmocnění Energetický regulační úřad nemohl přistoupit k transpozici tohoto institutu v transpoziční lhůtě. Od 1. ledna 2022 již Energetický regulační úřad potřebným zmocněním disponuje a </a:t>
            </a:r>
            <a:r>
              <a:rPr lang="cs-CZ" sz="1900" b="1" dirty="0"/>
              <a:t>upravují paralelně dvě vyhlášky</a:t>
            </a:r>
            <a:r>
              <a:rPr lang="cs-CZ" sz="1900" dirty="0"/>
              <a:t>. Navrhovaná úprava vyhlášky o Pravidlech trhu s elektřinou doplňuje („jde ruku v ruce“) s úpravami vyhlášky č. 207/2021 Sb., o vyúčtování dodávek a souvisejících služeb v energetických odvětvích, která informaci o vyúčtování zavádí do české praxe.</a:t>
            </a:r>
          </a:p>
        </p:txBody>
      </p:sp>
      <p:sp>
        <p:nvSpPr>
          <p:cNvPr id="4" name="Obdélník 3">
            <a:extLst>
              <a:ext uri="{FF2B5EF4-FFF2-40B4-BE49-F238E27FC236}">
                <a16:creationId xmlns:a16="http://schemas.microsoft.com/office/drawing/2014/main" id="{A0F6CF85-8CA0-4AA6-9CD2-AEA4D942723D}"/>
              </a:ext>
            </a:extLst>
          </p:cNvPr>
          <p:cNvSpPr/>
          <p:nvPr/>
        </p:nvSpPr>
        <p:spPr>
          <a:xfrm>
            <a:off x="528739" y="1377076"/>
            <a:ext cx="5283819" cy="400110"/>
          </a:xfrm>
          <a:prstGeom prst="rect">
            <a:avLst/>
          </a:prstGeom>
        </p:spPr>
        <p:txBody>
          <a:bodyPr wrap="none">
            <a:spAutoFit/>
          </a:bodyPr>
          <a:lstStyle/>
          <a:p>
            <a:r>
              <a:rPr lang="cs-CZ" sz="2000" b="1" u="sng" dirty="0">
                <a:solidFill>
                  <a:schemeClr val="accent1"/>
                </a:solidFill>
              </a:rPr>
              <a:t>Hlavní změny (okruhy úprav) ve vyhlášce:</a:t>
            </a:r>
          </a:p>
        </p:txBody>
      </p:sp>
    </p:spTree>
    <p:extLst>
      <p:ext uri="{BB962C8B-B14F-4D97-AF65-F5344CB8AC3E}">
        <p14:creationId xmlns:p14="http://schemas.microsoft.com/office/powerpoint/2010/main" val="2936687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38800" y="2298583"/>
            <a:ext cx="10274610" cy="4199417"/>
          </a:xfrm>
        </p:spPr>
        <p:txBody>
          <a:bodyPr>
            <a:normAutofit/>
          </a:bodyPr>
          <a:lstStyle/>
          <a:p>
            <a:pPr lvl="1"/>
            <a:r>
              <a:rPr lang="cs-CZ" dirty="0"/>
              <a:t>Ad 3. </a:t>
            </a:r>
            <a:r>
              <a:rPr lang="cs-CZ" b="1" dirty="0"/>
              <a:t>zkrácení termínu pro podání žádosti o provoz pro ověření technologie zákazníky</a:t>
            </a:r>
          </a:p>
          <a:p>
            <a:endParaRPr lang="cs-CZ" dirty="0"/>
          </a:p>
          <a:p>
            <a:pPr algn="just"/>
            <a:r>
              <a:rPr lang="cs-CZ" sz="1800" dirty="0"/>
              <a:t>Navrhovanou úpravou § 62 odst. 3 dochází ke zjednodušení postupu podávání žádosti o zajištění služby přenosové nebo distribuční soustavy v režimu provozu pro ověření technologie. Nyní bylo možné podat žádost pět pracovních dní před prvním dnem kalendářního měsíce, ve kterém se služba požaduje zahájit.</a:t>
            </a:r>
          </a:p>
          <a:p>
            <a:pPr algn="just"/>
            <a:r>
              <a:rPr lang="cs-CZ" sz="1800" dirty="0"/>
              <a:t>Navrhovanou úpravou bude mít žadatel možnost podat žádost </a:t>
            </a:r>
            <a:r>
              <a:rPr lang="cs-CZ" sz="1800" b="1" dirty="0"/>
              <a:t>5 pracovních před požadovaným termínem. </a:t>
            </a:r>
            <a:r>
              <a:rPr lang="cs-CZ" sz="1800" dirty="0"/>
              <a:t>Ruší se vazba na začátek kalendářního měsíce.</a:t>
            </a:r>
          </a:p>
          <a:p>
            <a:pPr algn="just"/>
            <a:endParaRPr lang="cs-CZ" sz="1800" dirty="0"/>
          </a:p>
          <a:p>
            <a:pPr algn="just"/>
            <a:r>
              <a:rPr lang="cs-CZ" sz="1800" dirty="0"/>
              <a:t>Cílem je postup zjednodušit a to zkrácením doby pro podávání žádosti.</a:t>
            </a:r>
          </a:p>
          <a:p>
            <a:endParaRPr lang="cs-CZ" sz="1800" dirty="0"/>
          </a:p>
          <a:p>
            <a:endParaRPr lang="cs-CZ" sz="1800" dirty="0"/>
          </a:p>
          <a:p>
            <a:endParaRPr lang="cs-CZ" dirty="0"/>
          </a:p>
          <a:p>
            <a:pPr lvl="2">
              <a:lnSpc>
                <a:spcPct val="100000"/>
              </a:lnSpc>
            </a:pPr>
            <a:endParaRPr lang="cs-CZ" dirty="0"/>
          </a:p>
        </p:txBody>
      </p:sp>
      <p:sp>
        <p:nvSpPr>
          <p:cNvPr id="4" name="Obdélník 3">
            <a:extLst>
              <a:ext uri="{FF2B5EF4-FFF2-40B4-BE49-F238E27FC236}">
                <a16:creationId xmlns:a16="http://schemas.microsoft.com/office/drawing/2014/main" id="{4B7AB834-1575-4010-9042-CDA732E98529}"/>
              </a:ext>
            </a:extLst>
          </p:cNvPr>
          <p:cNvSpPr/>
          <p:nvPr/>
        </p:nvSpPr>
        <p:spPr>
          <a:xfrm>
            <a:off x="538799" y="1365200"/>
            <a:ext cx="5283819" cy="400110"/>
          </a:xfrm>
          <a:prstGeom prst="rect">
            <a:avLst/>
          </a:prstGeom>
        </p:spPr>
        <p:txBody>
          <a:bodyPr wrap="none">
            <a:spAutoFit/>
          </a:bodyPr>
          <a:lstStyle/>
          <a:p>
            <a:r>
              <a:rPr lang="cs-CZ" sz="2000" b="1" u="sng" dirty="0">
                <a:solidFill>
                  <a:schemeClr val="accent1"/>
                </a:solidFill>
              </a:rPr>
              <a:t>Hlavní změny (okruhy úprav) ve vyhlášce:</a:t>
            </a:r>
          </a:p>
        </p:txBody>
      </p:sp>
    </p:spTree>
    <p:extLst>
      <p:ext uri="{BB962C8B-B14F-4D97-AF65-F5344CB8AC3E}">
        <p14:creationId xmlns:p14="http://schemas.microsoft.com/office/powerpoint/2010/main" val="4253773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a:extLst>
              <a:ext uri="{FF2B5EF4-FFF2-40B4-BE49-F238E27FC236}">
                <a16:creationId xmlns:a16="http://schemas.microsoft.com/office/drawing/2014/main" id="{E663E223-5522-4028-B581-37AE2A91770F}"/>
              </a:ext>
            </a:extLst>
          </p:cNvPr>
          <p:cNvSpPr>
            <a:spLocks noGrp="1"/>
          </p:cNvSpPr>
          <p:nvPr>
            <p:ph idx="1"/>
          </p:nvPr>
        </p:nvSpPr>
        <p:spPr>
          <a:xfrm>
            <a:off x="597522" y="1949868"/>
            <a:ext cx="10694060" cy="4732691"/>
          </a:xfrm>
        </p:spPr>
        <p:txBody>
          <a:bodyPr>
            <a:normAutofit/>
          </a:bodyPr>
          <a:lstStyle/>
          <a:p>
            <a:pPr lvl="1"/>
            <a:r>
              <a:rPr lang="cs-CZ" dirty="0"/>
              <a:t>Ad 4. </a:t>
            </a:r>
            <a:r>
              <a:rPr lang="cs-CZ" b="1" dirty="0"/>
              <a:t>úprava postupu registrace OM a PM u zákazníka s výrobnou elektřiny do </a:t>
            </a:r>
            <a:r>
              <a:rPr lang="cs-CZ" b="1" dirty="0" err="1"/>
              <a:t>inst</a:t>
            </a:r>
            <a:r>
              <a:rPr lang="cs-CZ" b="1" dirty="0"/>
              <a:t>. výkonu 10 kW a připojených standardním způsobem s nenulovým RV („výrobní EAN“)</a:t>
            </a:r>
          </a:p>
          <a:p>
            <a:endParaRPr lang="cs-CZ" sz="1800" dirty="0"/>
          </a:p>
          <a:p>
            <a:pPr algn="just"/>
            <a:r>
              <a:rPr lang="cs-CZ" sz="1800" dirty="0"/>
              <a:t>Úprava v § 16a odst. 4,  stanovuje se postup registrace odběrných míst a předávacích míst a přidělování identifikačních číselných kódů (EAN) u zákazníků s připojenou výrobnou elektřiny. Stávající úprava vycházela z předpokladu, že „výrobní EAN“ lze přidělit pouze licencovanému subjektu (držiteli licence na výrobu elektřiny). V současnosti však existující obchodní produkty (např. „virtuální baterie“), při jejichž využití může zákazník dodat vyrobenou elektřinu do distribuční soustavy, aniž by naplňoval znaky podnikání. Není nutné získat licenci na výrobu elektřiny. </a:t>
            </a:r>
          </a:p>
          <a:p>
            <a:pPr algn="just"/>
            <a:r>
              <a:rPr lang="cs-CZ" sz="1800" dirty="0"/>
              <a:t>Aby bylo možné uplatnit tyto typy produktů u zákazníků s výrobnou dle § 28 odst. 5 energetického zákona, je nutné evidovat a vyhodnocovat množství dodávané elektřiny (tzv. „přetoku“, neboli vyrobené a nespotřebované elektřiny), která se eviduje na výrobním EAN, </a:t>
            </a:r>
            <a:r>
              <a:rPr lang="cs-CZ" sz="1800" b="1" dirty="0"/>
              <a:t>nově budou přidělovány výrobnám, připojeným standardním způsobem s nenulovým RV.</a:t>
            </a:r>
          </a:p>
          <a:p>
            <a:pPr algn="just"/>
            <a:r>
              <a:rPr lang="cs-CZ" sz="1800" dirty="0"/>
              <a:t>Dochází také k úpravě výkonového limitu výrobny elektřiny, který se uvádí do souladu s navrhovanou právní úpravou z 10 na 50 </a:t>
            </a:r>
            <a:r>
              <a:rPr lang="cs-CZ" sz="1800" dirty="0" err="1"/>
              <a:t>kWp</a:t>
            </a:r>
            <a:r>
              <a:rPr lang="cs-CZ" sz="1800" dirty="0"/>
              <a:t> (podmínku je, že bude tento limit uzákoněn)</a:t>
            </a:r>
          </a:p>
          <a:p>
            <a:endParaRPr lang="cs-CZ" sz="1800" dirty="0"/>
          </a:p>
          <a:p>
            <a:endParaRPr lang="cs-CZ" dirty="0"/>
          </a:p>
          <a:p>
            <a:pPr lvl="2">
              <a:lnSpc>
                <a:spcPct val="100000"/>
              </a:lnSpc>
            </a:pPr>
            <a:endParaRPr lang="cs-CZ" dirty="0"/>
          </a:p>
        </p:txBody>
      </p:sp>
      <p:sp>
        <p:nvSpPr>
          <p:cNvPr id="4" name="Obdélník 3">
            <a:extLst>
              <a:ext uri="{FF2B5EF4-FFF2-40B4-BE49-F238E27FC236}">
                <a16:creationId xmlns:a16="http://schemas.microsoft.com/office/drawing/2014/main" id="{4B7AB834-1575-4010-9042-CDA732E98529}"/>
              </a:ext>
            </a:extLst>
          </p:cNvPr>
          <p:cNvSpPr/>
          <p:nvPr/>
        </p:nvSpPr>
        <p:spPr>
          <a:xfrm>
            <a:off x="538799" y="1264533"/>
            <a:ext cx="5283819" cy="400110"/>
          </a:xfrm>
          <a:prstGeom prst="rect">
            <a:avLst/>
          </a:prstGeom>
        </p:spPr>
        <p:txBody>
          <a:bodyPr wrap="none">
            <a:spAutoFit/>
          </a:bodyPr>
          <a:lstStyle/>
          <a:p>
            <a:r>
              <a:rPr lang="cs-CZ" sz="2000" b="1" u="sng" dirty="0">
                <a:solidFill>
                  <a:schemeClr val="accent1"/>
                </a:solidFill>
              </a:rPr>
              <a:t>Hlavní změny (okruhy úprav) ve vyhlášce:</a:t>
            </a:r>
          </a:p>
        </p:txBody>
      </p:sp>
    </p:spTree>
    <p:extLst>
      <p:ext uri="{BB962C8B-B14F-4D97-AF65-F5344CB8AC3E}">
        <p14:creationId xmlns:p14="http://schemas.microsoft.com/office/powerpoint/2010/main" val="3275826585"/>
      </p:ext>
    </p:extLst>
  </p:cSld>
  <p:clrMapOvr>
    <a:masterClrMapping/>
  </p:clrMapOvr>
</p:sld>
</file>

<file path=ppt/theme/theme1.xml><?xml version="1.0" encoding="utf-8"?>
<a:theme xmlns:a="http://schemas.openxmlformats.org/drawingml/2006/main" name="Motiv_ERU_220319">
  <a:themeElements>
    <a:clrScheme name="ERU">
      <a:dk1>
        <a:srgbClr val="262626"/>
      </a:dk1>
      <a:lt1>
        <a:sysClr val="window" lastClr="FFFFFF"/>
      </a:lt1>
      <a:dk2>
        <a:srgbClr val="23315F"/>
      </a:dk2>
      <a:lt2>
        <a:srgbClr val="D0D0D0"/>
      </a:lt2>
      <a:accent1>
        <a:srgbClr val="23315F"/>
      </a:accent1>
      <a:accent2>
        <a:srgbClr val="5A6588"/>
      </a:accent2>
      <a:accent3>
        <a:srgbClr val="9198B0"/>
      </a:accent3>
      <a:accent4>
        <a:srgbClr val="C8CBD7"/>
      </a:accent4>
      <a:accent5>
        <a:srgbClr val="E02C1F"/>
      </a:accent5>
      <a:accent6>
        <a:srgbClr val="E86158"/>
      </a:accent6>
      <a:hlink>
        <a:srgbClr val="0563C1"/>
      </a:hlink>
      <a:folHlink>
        <a:srgbClr val="E02C1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otiv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tiv_ERU_220319" id="{55322B78-1910-4DCF-956C-C52225FDA905}" vid="{B52E0579-A9B4-4A48-AFCC-AD60A2FCFA52}"/>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Motiv_ERU_PPT</Template>
  <TotalTime>1150</TotalTime>
  <Words>2786</Words>
  <Application>Microsoft Office PowerPoint</Application>
  <PresentationFormat>Širokoúhlá obrazovka</PresentationFormat>
  <Paragraphs>156</Paragraphs>
  <Slides>17</Slides>
  <Notes>0</Notes>
  <HiddenSlides>0</HiddenSlides>
  <MMClips>0</MMClips>
  <ScaleCrop>false</ScaleCrop>
  <HeadingPairs>
    <vt:vector size="6" baseType="variant">
      <vt:variant>
        <vt:lpstr>Použitá písma</vt:lpstr>
      </vt:variant>
      <vt:variant>
        <vt:i4>3</vt:i4>
      </vt:variant>
      <vt:variant>
        <vt:lpstr>Motiv</vt:lpstr>
      </vt:variant>
      <vt:variant>
        <vt:i4>1</vt:i4>
      </vt:variant>
      <vt:variant>
        <vt:lpstr>Nadpisy snímků</vt:lpstr>
      </vt:variant>
      <vt:variant>
        <vt:i4>17</vt:i4>
      </vt:variant>
    </vt:vector>
  </HeadingPairs>
  <TitlesOfParts>
    <vt:vector size="21" baseType="lpstr">
      <vt:lpstr>Arial</vt:lpstr>
      <vt:lpstr>Calibri</vt:lpstr>
      <vt:lpstr>Wingdings</vt:lpstr>
      <vt:lpstr>Motiv_ERU_220319</vt:lpstr>
      <vt:lpstr>Novela vyhlášky o Pravidlech trhu  s elektřinou   novelizace vyhlášky  ERÚ č. 408/2015 Sb. od 1. 1. 2023 </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Základní popis modelu</vt:lpstr>
      <vt:lpstr>Prezentace aplikace PowerPoint</vt:lpstr>
      <vt:lpstr>principy</vt:lpstr>
      <vt:lpstr>principy</vt:lpstr>
      <vt:lpstr>Další kroky v procesu Novely vyhlášky o Pravidlech trhu s elektřinou </vt:lpstr>
      <vt:lpstr>Zpráva o kvalitě a úrovni údržby zařízení DS</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Prošetřování trhu se SVR</dc:title>
  <dc:creator>Šik Martin Mgr. Bc. MA</dc:creator>
  <cp:lastModifiedBy>Rodryč Pavel Ing.</cp:lastModifiedBy>
  <cp:revision>137</cp:revision>
  <dcterms:created xsi:type="dcterms:W3CDTF">2022-05-12T09:10:19Z</dcterms:created>
  <dcterms:modified xsi:type="dcterms:W3CDTF">2022-10-18T06:45:33Z</dcterms:modified>
</cp:coreProperties>
</file>