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</p:sldMasterIdLst>
  <p:notesMasterIdLst>
    <p:notesMasterId r:id="rId21"/>
  </p:notesMasterIdLst>
  <p:sldIdLst>
    <p:sldId id="257" r:id="rId5"/>
    <p:sldId id="281" r:id="rId6"/>
    <p:sldId id="287" r:id="rId7"/>
    <p:sldId id="280" r:id="rId8"/>
    <p:sldId id="289" r:id="rId9"/>
    <p:sldId id="258" r:id="rId10"/>
    <p:sldId id="277" r:id="rId11"/>
    <p:sldId id="274" r:id="rId12"/>
    <p:sldId id="283" r:id="rId13"/>
    <p:sldId id="284" r:id="rId14"/>
    <p:sldId id="290" r:id="rId15"/>
    <p:sldId id="285" r:id="rId16"/>
    <p:sldId id="286" r:id="rId17"/>
    <p:sldId id="278" r:id="rId18"/>
    <p:sldId id="288" r:id="rId19"/>
    <p:sldId id="260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čvář Josef Ing." initials="BJI" lastIdx="2" clrIdx="0">
    <p:extLst>
      <p:ext uri="{19B8F6BF-5375-455C-9EA6-DF929625EA0E}">
        <p15:presenceInfo xmlns:p15="http://schemas.microsoft.com/office/powerpoint/2012/main" userId="S-1-5-21-1085031214-1757981266-839522115-15555" providerId="AD"/>
      </p:ext>
    </p:extLst>
  </p:cmAuthor>
  <p:cmAuthor id="2" name="Svatek Jan Ing." initials="SJI" lastIdx="5" clrIdx="1">
    <p:extLst>
      <p:ext uri="{19B8F6BF-5375-455C-9EA6-DF929625EA0E}">
        <p15:presenceInfo xmlns:p15="http://schemas.microsoft.com/office/powerpoint/2012/main" userId="S-1-5-21-1085031214-1757981266-839522115-143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Střední sty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Světlý styl 1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8603FDC-E32A-4AB5-989C-0864C3EAD2B8}" styleName="Styl s motivem 2 – zvýraznění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Styl s motivem 2 – zvýraznění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Styl s motivem 2 – zvýraznění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Styl s motivem 2 – zvýraznění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25E5076-3810-47DD-B79F-674D7AD40C01}" styleName="Tmavý styl 1 – zvýraznění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73022" autoAdjust="0"/>
  </p:normalViewPr>
  <p:slideViewPr>
    <p:cSldViewPr snapToGrid="0">
      <p:cViewPr varScale="1">
        <p:scale>
          <a:sx n="49" d="100"/>
          <a:sy n="49" d="100"/>
        </p:scale>
        <p:origin x="13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282503-2666-470C-80BF-BA33AF3BE3E7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71F63AE-EC86-40C7-96A5-2345324A81C9}">
      <dgm:prSet phldrT="[Text]"/>
      <dgm:spPr/>
      <dgm:t>
        <a:bodyPr/>
        <a:lstStyle/>
        <a:p>
          <a:pPr>
            <a:lnSpc>
              <a:spcPct val="90000"/>
            </a:lnSpc>
          </a:pPr>
          <a:r>
            <a:rPr lang="cs-CZ" dirty="0"/>
            <a:t>Jednoduchost, snadná aplikovatelnost</a:t>
          </a:r>
        </a:p>
        <a:p>
          <a:pPr>
            <a:lnSpc>
              <a:spcPct val="90000"/>
            </a:lnSpc>
          </a:pPr>
          <a:r>
            <a:rPr lang="cs-CZ" dirty="0"/>
            <a:t>Nediskriminace a adresnost vyvolaných nákladů</a:t>
          </a:r>
        </a:p>
        <a:p>
          <a:pPr>
            <a:lnSpc>
              <a:spcPct val="90000"/>
            </a:lnSpc>
          </a:pPr>
          <a:r>
            <a:rPr lang="cs-CZ" dirty="0"/>
            <a:t>Rovné podmínky pro obdobné technologie</a:t>
          </a:r>
        </a:p>
        <a:p>
          <a:pPr>
            <a:lnSpc>
              <a:spcPct val="90000"/>
            </a:lnSpc>
          </a:pPr>
          <a:r>
            <a:rPr lang="cs-CZ" dirty="0"/>
            <a:t>Bez překážek pro vlastní výrobu / spotřebu</a:t>
          </a:r>
        </a:p>
        <a:p>
          <a:pPr>
            <a:lnSpc>
              <a:spcPct val="90000"/>
            </a:lnSpc>
          </a:pPr>
          <a:r>
            <a:rPr lang="cs-CZ" dirty="0"/>
            <a:t>Transparentnost</a:t>
          </a:r>
        </a:p>
        <a:p>
          <a:pPr>
            <a:lnSpc>
              <a:spcPct val="90000"/>
            </a:lnSpc>
          </a:pPr>
          <a:r>
            <a:rPr lang="cs-CZ" dirty="0"/>
            <a:t>Nediskriminace připojení do PDS / PPS</a:t>
          </a:r>
        </a:p>
        <a:p>
          <a:pPr>
            <a:lnSpc>
              <a:spcPct val="90000"/>
            </a:lnSpc>
          </a:pPr>
          <a:r>
            <a:rPr lang="cs-CZ" dirty="0"/>
            <a:t>Efektivita nákladů </a:t>
          </a:r>
        </a:p>
        <a:p>
          <a:pPr>
            <a:lnSpc>
              <a:spcPct val="90000"/>
            </a:lnSpc>
          </a:pPr>
          <a:r>
            <a:rPr lang="cs-CZ" dirty="0"/>
            <a:t>Bezpečnost sítě</a:t>
          </a:r>
        </a:p>
        <a:p>
          <a:pPr>
            <a:lnSpc>
              <a:spcPct val="90000"/>
            </a:lnSpc>
          </a:pPr>
          <a:r>
            <a:rPr lang="cs-CZ" dirty="0"/>
            <a:t>Zohlednění potřeby flexibility na straně PDS / PPS	</a:t>
          </a:r>
        </a:p>
      </dgm:t>
    </dgm:pt>
    <dgm:pt modelId="{6404947A-A4A8-4ED8-A8BD-3753B2E558BB}" type="parTrans" cxnId="{FA8F9D13-E596-465D-A243-F02AEA070A12}">
      <dgm:prSet/>
      <dgm:spPr/>
      <dgm:t>
        <a:bodyPr/>
        <a:lstStyle/>
        <a:p>
          <a:endParaRPr lang="cs-CZ"/>
        </a:p>
      </dgm:t>
    </dgm:pt>
    <dgm:pt modelId="{DCE409AA-8F87-4C60-BA1D-6C729A69F66B}" type="sibTrans" cxnId="{FA8F9D13-E596-465D-A243-F02AEA070A12}">
      <dgm:prSet/>
      <dgm:spPr/>
      <dgm:t>
        <a:bodyPr/>
        <a:lstStyle/>
        <a:p>
          <a:endParaRPr lang="cs-CZ"/>
        </a:p>
      </dgm:t>
    </dgm:pt>
    <dgm:pt modelId="{16D08B7A-A80E-4DAE-A23B-BAE0B60D5AFD}">
      <dgm:prSet phldrT="[Text]"/>
      <dgm:spPr/>
      <dgm:t>
        <a:bodyPr/>
        <a:lstStyle/>
        <a:p>
          <a:r>
            <a:rPr lang="cs-CZ" b="1" dirty="0"/>
            <a:t>Cena, kterou zákazník hradí, odpovídá nákladům a přínosům, které v soustavě vyvolává a které soustavě přináší</a:t>
          </a:r>
          <a:endParaRPr lang="cs-CZ" dirty="0"/>
        </a:p>
      </dgm:t>
    </dgm:pt>
    <dgm:pt modelId="{F6B42C77-D1E6-421C-BB82-1D2468E132DF}" type="parTrans" cxnId="{2C6B0A7E-431C-4770-8D0F-5CDC8445ED89}">
      <dgm:prSet/>
      <dgm:spPr/>
      <dgm:t>
        <a:bodyPr/>
        <a:lstStyle/>
        <a:p>
          <a:endParaRPr lang="cs-CZ" dirty="0"/>
        </a:p>
      </dgm:t>
    </dgm:pt>
    <dgm:pt modelId="{13734B9A-EAB3-49B7-B47B-164F13463D32}" type="sibTrans" cxnId="{2C6B0A7E-431C-4770-8D0F-5CDC8445ED89}">
      <dgm:prSet/>
      <dgm:spPr/>
      <dgm:t>
        <a:bodyPr/>
        <a:lstStyle/>
        <a:p>
          <a:endParaRPr lang="cs-CZ"/>
        </a:p>
      </dgm:t>
    </dgm:pt>
    <dgm:pt modelId="{61DD3615-ACB7-4596-87D4-CF31AF3D0E0C}">
      <dgm:prSet phldrT="[Text]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cs-CZ" b="1" dirty="0"/>
            <a:t>Dlouhodobá předvídatelnost tarifního systému, jeho nasměrování k nové energetice</a:t>
          </a:r>
          <a:endParaRPr lang="cs-CZ" dirty="0"/>
        </a:p>
      </dgm:t>
    </dgm:pt>
    <dgm:pt modelId="{7A293F38-FAED-4CA3-830C-D890430B6521}" type="parTrans" cxnId="{D003B87A-96C3-4ACF-BC82-942D65D85772}">
      <dgm:prSet/>
      <dgm:spPr/>
      <dgm:t>
        <a:bodyPr/>
        <a:lstStyle/>
        <a:p>
          <a:endParaRPr lang="cs-CZ" dirty="0"/>
        </a:p>
      </dgm:t>
    </dgm:pt>
    <dgm:pt modelId="{B714A393-782F-4754-85A6-1BB687A281B8}" type="sibTrans" cxnId="{D003B87A-96C3-4ACF-BC82-942D65D85772}">
      <dgm:prSet/>
      <dgm:spPr/>
      <dgm:t>
        <a:bodyPr/>
        <a:lstStyle/>
        <a:p>
          <a:endParaRPr lang="cs-CZ"/>
        </a:p>
      </dgm:t>
    </dgm:pt>
    <dgm:pt modelId="{E9800043-AEB7-42E7-AAB6-1A7340613B07}">
      <dgm:prSet phldrT="[Text]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cs-CZ" b="1" dirty="0"/>
            <a:t>Vyšší využití a efektivita provozu a rozvoje soustavy</a:t>
          </a:r>
          <a:endParaRPr lang="cs-CZ" dirty="0"/>
        </a:p>
      </dgm:t>
    </dgm:pt>
    <dgm:pt modelId="{2A9077F6-C380-4B9F-B1D3-CE20D06911B9}" type="parTrans" cxnId="{5169E460-7501-4FAC-9E36-303A4426C7C0}">
      <dgm:prSet/>
      <dgm:spPr/>
      <dgm:t>
        <a:bodyPr/>
        <a:lstStyle/>
        <a:p>
          <a:endParaRPr lang="cs-CZ" dirty="0"/>
        </a:p>
      </dgm:t>
    </dgm:pt>
    <dgm:pt modelId="{BD000020-021B-4D2F-AA57-CCE4D3CBE534}" type="sibTrans" cxnId="{5169E460-7501-4FAC-9E36-303A4426C7C0}">
      <dgm:prSet/>
      <dgm:spPr/>
      <dgm:t>
        <a:bodyPr/>
        <a:lstStyle/>
        <a:p>
          <a:endParaRPr lang="cs-CZ"/>
        </a:p>
      </dgm:t>
    </dgm:pt>
    <dgm:pt modelId="{FA630476-2AA1-4C9C-878E-9AF59BF0E1AF}" type="pres">
      <dgm:prSet presAssocID="{01282503-2666-470C-80BF-BA33AF3BE3E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00FC863-0BD7-4B84-846C-152573531BFE}" type="pres">
      <dgm:prSet presAssocID="{771F63AE-EC86-40C7-96A5-2345324A81C9}" presName="root1" presStyleCnt="0"/>
      <dgm:spPr/>
    </dgm:pt>
    <dgm:pt modelId="{8ACB01C5-6C51-4B9F-9669-910F7A514968}" type="pres">
      <dgm:prSet presAssocID="{771F63AE-EC86-40C7-96A5-2345324A81C9}" presName="LevelOneTextNode" presStyleLbl="node0" presStyleIdx="0" presStyleCnt="1" custAng="5400000" custScaleX="326989" custScaleY="100000" custLinFactNeighborX="2249" custLinFactNeighborY="10138">
        <dgm:presLayoutVars>
          <dgm:chPref val="3"/>
        </dgm:presLayoutVars>
      </dgm:prSet>
      <dgm:spPr/>
    </dgm:pt>
    <dgm:pt modelId="{92B95B78-3FE1-4D1D-9E29-F261A5B87CC0}" type="pres">
      <dgm:prSet presAssocID="{771F63AE-EC86-40C7-96A5-2345324A81C9}" presName="level2hierChild" presStyleCnt="0"/>
      <dgm:spPr/>
    </dgm:pt>
    <dgm:pt modelId="{F086AE9F-9764-443E-BADD-A81C65116741}" type="pres">
      <dgm:prSet presAssocID="{F6B42C77-D1E6-421C-BB82-1D2468E132DF}" presName="conn2-1" presStyleLbl="parChTrans1D2" presStyleIdx="0" presStyleCnt="3"/>
      <dgm:spPr/>
    </dgm:pt>
    <dgm:pt modelId="{17297FB0-9031-4D83-9A1A-0F5E0AE85DFA}" type="pres">
      <dgm:prSet presAssocID="{F6B42C77-D1E6-421C-BB82-1D2468E132DF}" presName="connTx" presStyleLbl="parChTrans1D2" presStyleIdx="0" presStyleCnt="3"/>
      <dgm:spPr/>
    </dgm:pt>
    <dgm:pt modelId="{B6DEF96C-DBE2-40D4-9044-7F035B5C3B56}" type="pres">
      <dgm:prSet presAssocID="{16D08B7A-A80E-4DAE-A23B-BAE0B60D5AFD}" presName="root2" presStyleCnt="0"/>
      <dgm:spPr/>
    </dgm:pt>
    <dgm:pt modelId="{E5697678-34E1-44A7-B3EE-DE7490D8B0FF}" type="pres">
      <dgm:prSet presAssocID="{16D08B7A-A80E-4DAE-A23B-BAE0B60D5AFD}" presName="LevelTwoTextNode" presStyleLbl="node2" presStyleIdx="0" presStyleCnt="3" custScaleX="156605" custLinFactNeighborX="18457" custLinFactNeighborY="69714">
        <dgm:presLayoutVars>
          <dgm:chPref val="3"/>
        </dgm:presLayoutVars>
      </dgm:prSet>
      <dgm:spPr/>
    </dgm:pt>
    <dgm:pt modelId="{5C94A790-00CA-47C9-9DA3-858E7C8C41BA}" type="pres">
      <dgm:prSet presAssocID="{16D08B7A-A80E-4DAE-A23B-BAE0B60D5AFD}" presName="level3hierChild" presStyleCnt="0"/>
      <dgm:spPr/>
    </dgm:pt>
    <dgm:pt modelId="{498A8F8C-D811-4A91-BE9B-49CD9A11D988}" type="pres">
      <dgm:prSet presAssocID="{7A293F38-FAED-4CA3-830C-D890430B6521}" presName="conn2-1" presStyleLbl="parChTrans1D2" presStyleIdx="1" presStyleCnt="3"/>
      <dgm:spPr/>
    </dgm:pt>
    <dgm:pt modelId="{96E9DA26-5560-4F16-B21D-FFA9DD634226}" type="pres">
      <dgm:prSet presAssocID="{7A293F38-FAED-4CA3-830C-D890430B6521}" presName="connTx" presStyleLbl="parChTrans1D2" presStyleIdx="1" presStyleCnt="3"/>
      <dgm:spPr/>
    </dgm:pt>
    <dgm:pt modelId="{47F7A6C4-E51E-4919-B620-A1E282322721}" type="pres">
      <dgm:prSet presAssocID="{61DD3615-ACB7-4596-87D4-CF31AF3D0E0C}" presName="root2" presStyleCnt="0"/>
      <dgm:spPr/>
    </dgm:pt>
    <dgm:pt modelId="{4F43E9EA-31A2-4EA6-B3B4-0FCDF6B6D810}" type="pres">
      <dgm:prSet presAssocID="{61DD3615-ACB7-4596-87D4-CF31AF3D0E0C}" presName="LevelTwoTextNode" presStyleLbl="node2" presStyleIdx="1" presStyleCnt="3" custScaleX="156555" custLinFactNeighborX="18457" custLinFactNeighborY="55833">
        <dgm:presLayoutVars>
          <dgm:chPref val="3"/>
        </dgm:presLayoutVars>
      </dgm:prSet>
      <dgm:spPr/>
    </dgm:pt>
    <dgm:pt modelId="{A809778C-5FD9-45F6-9BFD-C8DD2AEDFFB6}" type="pres">
      <dgm:prSet presAssocID="{61DD3615-ACB7-4596-87D4-CF31AF3D0E0C}" presName="level3hierChild" presStyleCnt="0"/>
      <dgm:spPr/>
    </dgm:pt>
    <dgm:pt modelId="{D6517BFB-3312-4904-B1A7-F951B74F4BE0}" type="pres">
      <dgm:prSet presAssocID="{2A9077F6-C380-4B9F-B1D3-CE20D06911B9}" presName="conn2-1" presStyleLbl="parChTrans1D2" presStyleIdx="2" presStyleCnt="3"/>
      <dgm:spPr/>
    </dgm:pt>
    <dgm:pt modelId="{F9885D38-E73F-4686-8347-B4B4B3DB86C4}" type="pres">
      <dgm:prSet presAssocID="{2A9077F6-C380-4B9F-B1D3-CE20D06911B9}" presName="connTx" presStyleLbl="parChTrans1D2" presStyleIdx="2" presStyleCnt="3"/>
      <dgm:spPr/>
    </dgm:pt>
    <dgm:pt modelId="{4CCB0F8B-09D6-4083-B543-B5913B13E5B1}" type="pres">
      <dgm:prSet presAssocID="{E9800043-AEB7-42E7-AAB6-1A7340613B07}" presName="root2" presStyleCnt="0"/>
      <dgm:spPr/>
    </dgm:pt>
    <dgm:pt modelId="{A8FEC0FB-2ADB-4E4E-8118-D9BED80A1E33}" type="pres">
      <dgm:prSet presAssocID="{E9800043-AEB7-42E7-AAB6-1A7340613B07}" presName="LevelTwoTextNode" presStyleLbl="node2" presStyleIdx="2" presStyleCnt="3" custScaleX="156605" custLinFactNeighborX="18457" custLinFactNeighborY="38544">
        <dgm:presLayoutVars>
          <dgm:chPref val="3"/>
        </dgm:presLayoutVars>
      </dgm:prSet>
      <dgm:spPr/>
    </dgm:pt>
    <dgm:pt modelId="{32E4209E-45B0-4BC6-AB3A-B92231703EA3}" type="pres">
      <dgm:prSet presAssocID="{E9800043-AEB7-42E7-AAB6-1A7340613B07}" presName="level3hierChild" presStyleCnt="0"/>
      <dgm:spPr/>
    </dgm:pt>
  </dgm:ptLst>
  <dgm:cxnLst>
    <dgm:cxn modelId="{D2CB9C06-1A81-4C73-A40B-861CF6B8A1D3}" type="presOf" srcId="{7A293F38-FAED-4CA3-830C-D890430B6521}" destId="{498A8F8C-D811-4A91-BE9B-49CD9A11D988}" srcOrd="0" destOrd="0" presId="urn:microsoft.com/office/officeart/2008/layout/HorizontalMultiLevelHierarchy"/>
    <dgm:cxn modelId="{2F10C508-E3AD-42A7-8962-0E9EB368BF35}" type="presOf" srcId="{2A9077F6-C380-4B9F-B1D3-CE20D06911B9}" destId="{D6517BFB-3312-4904-B1A7-F951B74F4BE0}" srcOrd="0" destOrd="0" presId="urn:microsoft.com/office/officeart/2008/layout/HorizontalMultiLevelHierarchy"/>
    <dgm:cxn modelId="{FA8F9D13-E596-465D-A243-F02AEA070A12}" srcId="{01282503-2666-470C-80BF-BA33AF3BE3E7}" destId="{771F63AE-EC86-40C7-96A5-2345324A81C9}" srcOrd="0" destOrd="0" parTransId="{6404947A-A4A8-4ED8-A8BD-3753B2E558BB}" sibTransId="{DCE409AA-8F87-4C60-BA1D-6C729A69F66B}"/>
    <dgm:cxn modelId="{C64C9C23-48C8-4A66-87A5-530CB584FA2F}" type="presOf" srcId="{F6B42C77-D1E6-421C-BB82-1D2468E132DF}" destId="{F086AE9F-9764-443E-BADD-A81C65116741}" srcOrd="0" destOrd="0" presId="urn:microsoft.com/office/officeart/2008/layout/HorizontalMultiLevelHierarchy"/>
    <dgm:cxn modelId="{5169E460-7501-4FAC-9E36-303A4426C7C0}" srcId="{771F63AE-EC86-40C7-96A5-2345324A81C9}" destId="{E9800043-AEB7-42E7-AAB6-1A7340613B07}" srcOrd="2" destOrd="0" parTransId="{2A9077F6-C380-4B9F-B1D3-CE20D06911B9}" sibTransId="{BD000020-021B-4D2F-AA57-CCE4D3CBE534}"/>
    <dgm:cxn modelId="{37F8CC63-6546-4F56-B0CC-FFC57A6214D0}" type="presOf" srcId="{F6B42C77-D1E6-421C-BB82-1D2468E132DF}" destId="{17297FB0-9031-4D83-9A1A-0F5E0AE85DFA}" srcOrd="1" destOrd="0" presId="urn:microsoft.com/office/officeart/2008/layout/HorizontalMultiLevelHierarchy"/>
    <dgm:cxn modelId="{917B0C76-1C17-4A75-A9FC-BF95E976F938}" type="presOf" srcId="{01282503-2666-470C-80BF-BA33AF3BE3E7}" destId="{FA630476-2AA1-4C9C-878E-9AF59BF0E1AF}" srcOrd="0" destOrd="0" presId="urn:microsoft.com/office/officeart/2008/layout/HorizontalMultiLevelHierarchy"/>
    <dgm:cxn modelId="{46A59C58-5484-467A-B394-808BD5CF8321}" type="presOf" srcId="{16D08B7A-A80E-4DAE-A23B-BAE0B60D5AFD}" destId="{E5697678-34E1-44A7-B3EE-DE7490D8B0FF}" srcOrd="0" destOrd="0" presId="urn:microsoft.com/office/officeart/2008/layout/HorizontalMultiLevelHierarchy"/>
    <dgm:cxn modelId="{58767A5A-6CB0-40BB-85D2-6C43ED56615D}" type="presOf" srcId="{2A9077F6-C380-4B9F-B1D3-CE20D06911B9}" destId="{F9885D38-E73F-4686-8347-B4B4B3DB86C4}" srcOrd="1" destOrd="0" presId="urn:microsoft.com/office/officeart/2008/layout/HorizontalMultiLevelHierarchy"/>
    <dgm:cxn modelId="{D003B87A-96C3-4ACF-BC82-942D65D85772}" srcId="{771F63AE-EC86-40C7-96A5-2345324A81C9}" destId="{61DD3615-ACB7-4596-87D4-CF31AF3D0E0C}" srcOrd="1" destOrd="0" parTransId="{7A293F38-FAED-4CA3-830C-D890430B6521}" sibTransId="{B714A393-782F-4754-85A6-1BB687A281B8}"/>
    <dgm:cxn modelId="{2C6B0A7E-431C-4770-8D0F-5CDC8445ED89}" srcId="{771F63AE-EC86-40C7-96A5-2345324A81C9}" destId="{16D08B7A-A80E-4DAE-A23B-BAE0B60D5AFD}" srcOrd="0" destOrd="0" parTransId="{F6B42C77-D1E6-421C-BB82-1D2468E132DF}" sibTransId="{13734B9A-EAB3-49B7-B47B-164F13463D32}"/>
    <dgm:cxn modelId="{EBD92A80-C29F-4740-A3F6-C7D06E834255}" type="presOf" srcId="{7A293F38-FAED-4CA3-830C-D890430B6521}" destId="{96E9DA26-5560-4F16-B21D-FFA9DD634226}" srcOrd="1" destOrd="0" presId="urn:microsoft.com/office/officeart/2008/layout/HorizontalMultiLevelHierarchy"/>
    <dgm:cxn modelId="{7DA58280-0C05-4AAC-BD9A-880A09FE7AE9}" type="presOf" srcId="{61DD3615-ACB7-4596-87D4-CF31AF3D0E0C}" destId="{4F43E9EA-31A2-4EA6-B3B4-0FCDF6B6D810}" srcOrd="0" destOrd="0" presId="urn:microsoft.com/office/officeart/2008/layout/HorizontalMultiLevelHierarchy"/>
    <dgm:cxn modelId="{A1A84293-7A44-4CB7-A0D1-5A6BF61362D4}" type="presOf" srcId="{771F63AE-EC86-40C7-96A5-2345324A81C9}" destId="{8ACB01C5-6C51-4B9F-9669-910F7A514968}" srcOrd="0" destOrd="0" presId="urn:microsoft.com/office/officeart/2008/layout/HorizontalMultiLevelHierarchy"/>
    <dgm:cxn modelId="{DFF413A6-37D1-4DC8-AB4E-59EC54E14728}" type="presOf" srcId="{E9800043-AEB7-42E7-AAB6-1A7340613B07}" destId="{A8FEC0FB-2ADB-4E4E-8118-D9BED80A1E33}" srcOrd="0" destOrd="0" presId="urn:microsoft.com/office/officeart/2008/layout/HorizontalMultiLevelHierarchy"/>
    <dgm:cxn modelId="{6BFB1FDC-E020-40F1-9C93-5682DEE47EA3}" type="presParOf" srcId="{FA630476-2AA1-4C9C-878E-9AF59BF0E1AF}" destId="{B00FC863-0BD7-4B84-846C-152573531BFE}" srcOrd="0" destOrd="0" presId="urn:microsoft.com/office/officeart/2008/layout/HorizontalMultiLevelHierarchy"/>
    <dgm:cxn modelId="{D489A1AA-4148-46C7-AAF8-12945FE9EB0D}" type="presParOf" srcId="{B00FC863-0BD7-4B84-846C-152573531BFE}" destId="{8ACB01C5-6C51-4B9F-9669-910F7A514968}" srcOrd="0" destOrd="0" presId="urn:microsoft.com/office/officeart/2008/layout/HorizontalMultiLevelHierarchy"/>
    <dgm:cxn modelId="{18C5A8BA-2AB4-48FA-BFDC-66D61BF9B06A}" type="presParOf" srcId="{B00FC863-0BD7-4B84-846C-152573531BFE}" destId="{92B95B78-3FE1-4D1D-9E29-F261A5B87CC0}" srcOrd="1" destOrd="0" presId="urn:microsoft.com/office/officeart/2008/layout/HorizontalMultiLevelHierarchy"/>
    <dgm:cxn modelId="{7B44AE8C-6355-492E-B352-5A7301434410}" type="presParOf" srcId="{92B95B78-3FE1-4D1D-9E29-F261A5B87CC0}" destId="{F086AE9F-9764-443E-BADD-A81C65116741}" srcOrd="0" destOrd="0" presId="urn:microsoft.com/office/officeart/2008/layout/HorizontalMultiLevelHierarchy"/>
    <dgm:cxn modelId="{711B9415-8609-4AAB-A86B-CB4AC62550DC}" type="presParOf" srcId="{F086AE9F-9764-443E-BADD-A81C65116741}" destId="{17297FB0-9031-4D83-9A1A-0F5E0AE85DFA}" srcOrd="0" destOrd="0" presId="urn:microsoft.com/office/officeart/2008/layout/HorizontalMultiLevelHierarchy"/>
    <dgm:cxn modelId="{3F61ECB2-F16C-44D3-AD41-6FA000B77FE2}" type="presParOf" srcId="{92B95B78-3FE1-4D1D-9E29-F261A5B87CC0}" destId="{B6DEF96C-DBE2-40D4-9044-7F035B5C3B56}" srcOrd="1" destOrd="0" presId="urn:microsoft.com/office/officeart/2008/layout/HorizontalMultiLevelHierarchy"/>
    <dgm:cxn modelId="{1F82874B-B1F1-45B8-9F47-7297FDD4A18C}" type="presParOf" srcId="{B6DEF96C-DBE2-40D4-9044-7F035B5C3B56}" destId="{E5697678-34E1-44A7-B3EE-DE7490D8B0FF}" srcOrd="0" destOrd="0" presId="urn:microsoft.com/office/officeart/2008/layout/HorizontalMultiLevelHierarchy"/>
    <dgm:cxn modelId="{AAFA3AD7-C625-4C62-AAE4-2FA5491F698A}" type="presParOf" srcId="{B6DEF96C-DBE2-40D4-9044-7F035B5C3B56}" destId="{5C94A790-00CA-47C9-9DA3-858E7C8C41BA}" srcOrd="1" destOrd="0" presId="urn:microsoft.com/office/officeart/2008/layout/HorizontalMultiLevelHierarchy"/>
    <dgm:cxn modelId="{AD2E9546-6B3B-40FB-8DAA-11033C750DAE}" type="presParOf" srcId="{92B95B78-3FE1-4D1D-9E29-F261A5B87CC0}" destId="{498A8F8C-D811-4A91-BE9B-49CD9A11D988}" srcOrd="2" destOrd="0" presId="urn:microsoft.com/office/officeart/2008/layout/HorizontalMultiLevelHierarchy"/>
    <dgm:cxn modelId="{C041C1A2-0A3F-4762-8F13-FA8EE6D16B5E}" type="presParOf" srcId="{498A8F8C-D811-4A91-BE9B-49CD9A11D988}" destId="{96E9DA26-5560-4F16-B21D-FFA9DD634226}" srcOrd="0" destOrd="0" presId="urn:microsoft.com/office/officeart/2008/layout/HorizontalMultiLevelHierarchy"/>
    <dgm:cxn modelId="{2F9F453B-FD87-4705-8158-8B8BCEC2AE30}" type="presParOf" srcId="{92B95B78-3FE1-4D1D-9E29-F261A5B87CC0}" destId="{47F7A6C4-E51E-4919-B620-A1E282322721}" srcOrd="3" destOrd="0" presId="urn:microsoft.com/office/officeart/2008/layout/HorizontalMultiLevelHierarchy"/>
    <dgm:cxn modelId="{01DE1AD3-009C-406D-ABD0-13A41E1F2B7D}" type="presParOf" srcId="{47F7A6C4-E51E-4919-B620-A1E282322721}" destId="{4F43E9EA-31A2-4EA6-B3B4-0FCDF6B6D810}" srcOrd="0" destOrd="0" presId="urn:microsoft.com/office/officeart/2008/layout/HorizontalMultiLevelHierarchy"/>
    <dgm:cxn modelId="{7000E6E2-4218-48F2-95E4-D9D3DF46779B}" type="presParOf" srcId="{47F7A6C4-E51E-4919-B620-A1E282322721}" destId="{A809778C-5FD9-45F6-9BFD-C8DD2AEDFFB6}" srcOrd="1" destOrd="0" presId="urn:microsoft.com/office/officeart/2008/layout/HorizontalMultiLevelHierarchy"/>
    <dgm:cxn modelId="{BD0C2142-DF0D-49E8-9450-95AAF5FBA6D5}" type="presParOf" srcId="{92B95B78-3FE1-4D1D-9E29-F261A5B87CC0}" destId="{D6517BFB-3312-4904-B1A7-F951B74F4BE0}" srcOrd="4" destOrd="0" presId="urn:microsoft.com/office/officeart/2008/layout/HorizontalMultiLevelHierarchy"/>
    <dgm:cxn modelId="{83A93947-3973-47C2-A439-80AA0FB659EF}" type="presParOf" srcId="{D6517BFB-3312-4904-B1A7-F951B74F4BE0}" destId="{F9885D38-E73F-4686-8347-B4B4B3DB86C4}" srcOrd="0" destOrd="0" presId="urn:microsoft.com/office/officeart/2008/layout/HorizontalMultiLevelHierarchy"/>
    <dgm:cxn modelId="{72B36C73-3811-4D5A-B018-8FFDB2246D2B}" type="presParOf" srcId="{92B95B78-3FE1-4D1D-9E29-F261A5B87CC0}" destId="{4CCB0F8B-09D6-4083-B543-B5913B13E5B1}" srcOrd="5" destOrd="0" presId="urn:microsoft.com/office/officeart/2008/layout/HorizontalMultiLevelHierarchy"/>
    <dgm:cxn modelId="{F93E9E77-0A26-44E9-B304-24D1633CCE01}" type="presParOf" srcId="{4CCB0F8B-09D6-4083-B543-B5913B13E5B1}" destId="{A8FEC0FB-2ADB-4E4E-8118-D9BED80A1E33}" srcOrd="0" destOrd="0" presId="urn:microsoft.com/office/officeart/2008/layout/HorizontalMultiLevelHierarchy"/>
    <dgm:cxn modelId="{97FF8EBD-6BCA-4BA0-A896-16980BFA14F3}" type="presParOf" srcId="{4CCB0F8B-09D6-4083-B543-B5913B13E5B1}" destId="{32E4209E-45B0-4BC6-AB3A-B92231703EA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517BFB-3312-4904-B1A7-F951B74F4BE0}">
      <dsp:nvSpPr>
        <dsp:cNvPr id="0" name=""/>
        <dsp:cNvSpPr/>
      </dsp:nvSpPr>
      <dsp:spPr>
        <a:xfrm>
          <a:off x="4091945" y="3258677"/>
          <a:ext cx="1275505" cy="1134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37752" y="0"/>
              </a:lnTo>
              <a:lnTo>
                <a:pt x="637752" y="1134417"/>
              </a:lnTo>
              <a:lnTo>
                <a:pt x="1275505" y="113441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600" kern="1200" dirty="0"/>
        </a:p>
      </dsp:txBody>
      <dsp:txXfrm>
        <a:off x="4687023" y="3783211"/>
        <a:ext cx="85349" cy="85349"/>
      </dsp:txXfrm>
    </dsp:sp>
    <dsp:sp modelId="{498A8F8C-D811-4A91-BE9B-49CD9A11D988}">
      <dsp:nvSpPr>
        <dsp:cNvPr id="0" name=""/>
        <dsp:cNvSpPr/>
      </dsp:nvSpPr>
      <dsp:spPr>
        <a:xfrm>
          <a:off x="4091945" y="3212957"/>
          <a:ext cx="127550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37752" y="45720"/>
              </a:lnTo>
              <a:lnTo>
                <a:pt x="637752" y="71202"/>
              </a:lnTo>
              <a:lnTo>
                <a:pt x="1275505" y="7120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500" kern="1200" dirty="0"/>
        </a:p>
      </dsp:txBody>
      <dsp:txXfrm>
        <a:off x="4697803" y="3226783"/>
        <a:ext cx="63787" cy="63787"/>
      </dsp:txXfrm>
    </dsp:sp>
    <dsp:sp modelId="{F086AE9F-9764-443E-BADD-A81C65116741}">
      <dsp:nvSpPr>
        <dsp:cNvPr id="0" name=""/>
        <dsp:cNvSpPr/>
      </dsp:nvSpPr>
      <dsp:spPr>
        <a:xfrm>
          <a:off x="4091945" y="2140138"/>
          <a:ext cx="1275505" cy="1118539"/>
        </a:xfrm>
        <a:custGeom>
          <a:avLst/>
          <a:gdLst/>
          <a:ahLst/>
          <a:cxnLst/>
          <a:rect l="0" t="0" r="0" b="0"/>
          <a:pathLst>
            <a:path>
              <a:moveTo>
                <a:pt x="0" y="1118539"/>
              </a:moveTo>
              <a:lnTo>
                <a:pt x="637752" y="1118539"/>
              </a:lnTo>
              <a:lnTo>
                <a:pt x="637752" y="0"/>
              </a:lnTo>
              <a:lnTo>
                <a:pt x="1275505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s-CZ" sz="600" kern="1200" dirty="0"/>
        </a:p>
      </dsp:txBody>
      <dsp:txXfrm>
        <a:off x="4687285" y="2656996"/>
        <a:ext cx="84823" cy="84823"/>
      </dsp:txXfrm>
    </dsp:sp>
    <dsp:sp modelId="{8ACB01C5-6C51-4B9F-9669-910F7A514968}">
      <dsp:nvSpPr>
        <dsp:cNvPr id="0" name=""/>
        <dsp:cNvSpPr/>
      </dsp:nvSpPr>
      <dsp:spPr>
        <a:xfrm>
          <a:off x="-300640" y="1575425"/>
          <a:ext cx="5418667" cy="33665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Jednoduchost, snadná aplikovatelnost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Nediskriminace a adresnost vyvolaných nákladů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Rovné podmínky pro obdobné technologie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Bez překážek pro vlastní výrobu / spotřebu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Transparentnost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Nediskriminace připojení do PDS / PPS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Efektivita nákladů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Bezpečnost sítě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kern="1200" dirty="0"/>
            <a:t>Zohlednění potřeby flexibility na straně PDS / PPS	</a:t>
          </a:r>
        </a:p>
      </dsp:txBody>
      <dsp:txXfrm>
        <a:off x="-300640" y="1575425"/>
        <a:ext cx="5418667" cy="3366504"/>
      </dsp:txXfrm>
    </dsp:sp>
    <dsp:sp modelId="{E5697678-34E1-44A7-B3EE-DE7490D8B0FF}">
      <dsp:nvSpPr>
        <dsp:cNvPr id="0" name=""/>
        <dsp:cNvSpPr/>
      </dsp:nvSpPr>
      <dsp:spPr>
        <a:xfrm>
          <a:off x="5367450" y="1625364"/>
          <a:ext cx="5288415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b="1" kern="1200" dirty="0"/>
            <a:t>Cena, kterou zákazník hradí, odpovídá nákladům a přínosům, které v soustavě vyvolává a které soustavě přináší</a:t>
          </a:r>
          <a:endParaRPr lang="cs-CZ" sz="1700" kern="1200" dirty="0"/>
        </a:p>
      </dsp:txBody>
      <dsp:txXfrm>
        <a:off x="5367450" y="1625364"/>
        <a:ext cx="5288415" cy="1029546"/>
      </dsp:txXfrm>
    </dsp:sp>
    <dsp:sp modelId="{4F43E9EA-31A2-4EA6-B3B4-0FCDF6B6D810}">
      <dsp:nvSpPr>
        <dsp:cNvPr id="0" name=""/>
        <dsp:cNvSpPr/>
      </dsp:nvSpPr>
      <dsp:spPr>
        <a:xfrm>
          <a:off x="5367450" y="2769386"/>
          <a:ext cx="5286726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cs-CZ" sz="1700" b="1" kern="1200" dirty="0"/>
            <a:t>Dlouhodobá předvídatelnost tarifního systému, jeho nasměrování k nové energetice</a:t>
          </a:r>
          <a:endParaRPr lang="cs-CZ" sz="1700" kern="1200" dirty="0"/>
        </a:p>
      </dsp:txBody>
      <dsp:txXfrm>
        <a:off x="5367450" y="2769386"/>
        <a:ext cx="5286726" cy="1029546"/>
      </dsp:txXfrm>
    </dsp:sp>
    <dsp:sp modelId="{A8FEC0FB-2ADB-4E4E-8118-D9BED80A1E33}">
      <dsp:nvSpPr>
        <dsp:cNvPr id="0" name=""/>
        <dsp:cNvSpPr/>
      </dsp:nvSpPr>
      <dsp:spPr>
        <a:xfrm>
          <a:off x="5367450" y="3878322"/>
          <a:ext cx="5288415" cy="10295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None/>
          </a:pPr>
          <a:r>
            <a:rPr lang="cs-CZ" sz="1700" b="1" kern="1200" dirty="0"/>
            <a:t>Vyšší využití a efektivita provozu a rozvoje soustavy</a:t>
          </a:r>
          <a:endParaRPr lang="cs-CZ" sz="1700" kern="1200" dirty="0"/>
        </a:p>
      </dsp:txBody>
      <dsp:txXfrm>
        <a:off x="5367450" y="3878322"/>
        <a:ext cx="5288415" cy="1029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30D6A3-F3CA-48EC-86C3-6ADE0124A1C1}" type="datetimeFigureOut">
              <a:rPr lang="cs-CZ" smtClean="0"/>
              <a:t>19.10.2022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60278-79A2-41BB-B917-34E49FEFC39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15429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F60278-79A2-41BB-B917-34E49FEFC39F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7289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F60278-79A2-41BB-B917-34E49FEFC39F}" type="slidenum">
              <a:rPr lang="cs-CZ" smtClean="0"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82719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F60278-79A2-41BB-B917-34E49FEFC39F}" type="slidenum">
              <a:rPr lang="cs-CZ" smtClean="0"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26224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F60278-79A2-41BB-B917-34E49FEFC39F}" type="slidenum">
              <a:rPr lang="cs-CZ" smtClean="0"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22006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F60278-79A2-41BB-B917-34E49FEFC39F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36832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F60278-79A2-41BB-B917-34E49FEFC39F}" type="slidenum">
              <a:rPr lang="cs-CZ" smtClean="0"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64850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F60278-79A2-41BB-B917-34E49FEFC39F}" type="slidenum">
              <a:rPr lang="cs-CZ" smtClean="0"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872402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F60278-79A2-41BB-B917-34E49FEFC39F}" type="slidenum">
              <a:rPr lang="cs-CZ" smtClean="0"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74837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svg"/><Relationship Id="rId7" Type="http://schemas.openxmlformats.org/officeDocument/2006/relationships/image" Target="../media/image15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>
            <a:extLst>
              <a:ext uri="{FF2B5EF4-FFF2-40B4-BE49-F238E27FC236}">
                <a16:creationId xmlns:a16="http://schemas.microsoft.com/office/drawing/2014/main" id="{98A05E5B-6133-4E93-BEC3-D82EB272C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3240000"/>
            <a:ext cx="9000000" cy="1440000"/>
          </a:xfrm>
          <a:prstGeom prst="rect">
            <a:avLst/>
          </a:prstGeom>
        </p:spPr>
        <p:txBody>
          <a:bodyPr tIns="0" anchor="t">
            <a:normAutofit/>
          </a:bodyPr>
          <a:lstStyle>
            <a:lvl1pPr>
              <a:defRPr sz="3600" cap="all" baseline="0">
                <a:solidFill>
                  <a:schemeClr val="accent1"/>
                </a:solidFill>
              </a:defRPr>
            </a:lvl1pPr>
          </a:lstStyle>
          <a:p>
            <a:r>
              <a:rPr lang="cs-CZ" dirty="0"/>
              <a:t>nadpis prezentace</a:t>
            </a:r>
            <a:endParaRPr lang="en-US" dirty="0"/>
          </a:p>
        </p:txBody>
      </p:sp>
      <p:pic>
        <p:nvPicPr>
          <p:cNvPr id="5" name="Grafický objekt 4">
            <a:extLst>
              <a:ext uri="{FF2B5EF4-FFF2-40B4-BE49-F238E27FC236}">
                <a16:creationId xmlns:a16="http://schemas.microsoft.com/office/drawing/2014/main" id="{75484339-CCFD-447A-B7F6-FC2FBF95B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97096" y="572350"/>
            <a:ext cx="571500" cy="876300"/>
          </a:xfrm>
          <a:prstGeom prst="rect">
            <a:avLst/>
          </a:prstGeom>
        </p:spPr>
      </p:pic>
      <p:sp>
        <p:nvSpPr>
          <p:cNvPr id="17" name="Zástupný symbol pro text 12">
            <a:extLst>
              <a:ext uri="{FF2B5EF4-FFF2-40B4-BE49-F238E27FC236}">
                <a16:creationId xmlns:a16="http://schemas.microsoft.com/office/drawing/2014/main" id="{7758B545-AE21-4427-B6F7-0467F1B4DA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2" y="6126575"/>
            <a:ext cx="8999998" cy="3651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>
                <a:solidFill>
                  <a:srgbClr val="E02820"/>
                </a:solidFill>
              </a:defRPr>
            </a:lvl1pPr>
          </a:lstStyle>
          <a:p>
            <a:pPr lvl="0"/>
            <a:r>
              <a:rPr lang="cs-CZ" dirty="0"/>
              <a:t>Útvar</a:t>
            </a:r>
          </a:p>
        </p:txBody>
      </p:sp>
      <p:sp>
        <p:nvSpPr>
          <p:cNvPr id="18" name="Zástupný symbol pro text 12">
            <a:extLst>
              <a:ext uri="{FF2B5EF4-FFF2-40B4-BE49-F238E27FC236}">
                <a16:creationId xmlns:a16="http://schemas.microsoft.com/office/drawing/2014/main" id="{974EA894-E4BC-4E9A-A4A3-B5FE012F04A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2" y="5396324"/>
            <a:ext cx="9000000" cy="3651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23315F"/>
                </a:solidFill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sp>
        <p:nvSpPr>
          <p:cNvPr id="10" name="Zástupný symbol pro text 12">
            <a:extLst>
              <a:ext uri="{FF2B5EF4-FFF2-40B4-BE49-F238E27FC236}">
                <a16:creationId xmlns:a16="http://schemas.microsoft.com/office/drawing/2014/main" id="{048E0589-794F-46B7-9197-A7550F5D60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1" y="5761449"/>
            <a:ext cx="8999999" cy="36512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>
                <a:solidFill>
                  <a:srgbClr val="E02820"/>
                </a:solidFill>
              </a:defRPr>
            </a:lvl1pPr>
          </a:lstStyle>
          <a:p>
            <a:pPr lvl="0"/>
            <a:r>
              <a:rPr lang="cs-CZ" dirty="0"/>
              <a:t>pozice</a:t>
            </a:r>
          </a:p>
        </p:txBody>
      </p:sp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1A44CA93-6A93-4969-9F6A-CACCC86636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11617" y="507822"/>
            <a:ext cx="510159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321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Závěrečn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ástupný symbol pro text 12">
            <a:extLst>
              <a:ext uri="{FF2B5EF4-FFF2-40B4-BE49-F238E27FC236}">
                <a16:creationId xmlns:a16="http://schemas.microsoft.com/office/drawing/2014/main" id="{0CA5C28B-D5D7-478B-8934-4F78188635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3219997"/>
            <a:ext cx="9000000" cy="360000"/>
          </a:xfrm>
          <a:prstGeom prst="rect">
            <a:avLst/>
          </a:prstGeom>
        </p:spPr>
        <p:txBody>
          <a:bodyPr r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b="1">
                <a:solidFill>
                  <a:srgbClr val="23315F"/>
                </a:solidFill>
              </a:defRPr>
            </a:lvl1pPr>
          </a:lstStyle>
          <a:p>
            <a:pPr lvl="0"/>
            <a:r>
              <a:rPr lang="cs-CZ" dirty="0"/>
              <a:t>Jméno Příjmení</a:t>
            </a:r>
          </a:p>
        </p:txBody>
      </p:sp>
      <p:sp>
        <p:nvSpPr>
          <p:cNvPr id="15" name="Zástupný symbol pro text 12">
            <a:extLst>
              <a:ext uri="{FF2B5EF4-FFF2-40B4-BE49-F238E27FC236}">
                <a16:creationId xmlns:a16="http://schemas.microsoft.com/office/drawing/2014/main" id="{F966BD53-E8A0-409A-873F-4D9CE62866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579997"/>
            <a:ext cx="9000000" cy="360000"/>
          </a:xfrm>
          <a:prstGeom prst="rect">
            <a:avLst/>
          </a:prstGeom>
        </p:spPr>
        <p:txBody>
          <a:bodyPr r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>
                <a:solidFill>
                  <a:srgbClr val="E02820"/>
                </a:solidFill>
              </a:defRPr>
            </a:lvl1pPr>
          </a:lstStyle>
          <a:p>
            <a:pPr lvl="0"/>
            <a:r>
              <a:rPr lang="cs-CZ" dirty="0"/>
              <a:t>pozice</a:t>
            </a:r>
          </a:p>
        </p:txBody>
      </p:sp>
      <p:sp>
        <p:nvSpPr>
          <p:cNvPr id="17" name="Zástupný symbol pro text 12">
            <a:extLst>
              <a:ext uri="{FF2B5EF4-FFF2-40B4-BE49-F238E27FC236}">
                <a16:creationId xmlns:a16="http://schemas.microsoft.com/office/drawing/2014/main" id="{0F9DE0DA-382C-4C58-979A-B70EE301BB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3939997"/>
            <a:ext cx="9000000" cy="360000"/>
          </a:xfrm>
          <a:prstGeom prst="rect">
            <a:avLst/>
          </a:prstGeom>
        </p:spPr>
        <p:txBody>
          <a:bodyPr t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>
                <a:solidFill>
                  <a:srgbClr val="E02820"/>
                </a:solidFill>
              </a:defRPr>
            </a:lvl1pPr>
          </a:lstStyle>
          <a:p>
            <a:pPr lvl="0"/>
            <a:r>
              <a:rPr lang="cs-CZ" dirty="0"/>
              <a:t>Útvar</a:t>
            </a:r>
          </a:p>
        </p:txBody>
      </p:sp>
      <p:pic>
        <p:nvPicPr>
          <p:cNvPr id="16" name="Grafický objekt 15">
            <a:extLst>
              <a:ext uri="{FF2B5EF4-FFF2-40B4-BE49-F238E27FC236}">
                <a16:creationId xmlns:a16="http://schemas.microsoft.com/office/drawing/2014/main" id="{DBCB8EF5-6001-4E2E-8362-89DBEF0B47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0000" y="2624958"/>
            <a:ext cx="4835920" cy="371994"/>
          </a:xfrm>
          <a:prstGeom prst="rect">
            <a:avLst/>
          </a:prstGeom>
        </p:spPr>
      </p:pic>
      <p:pic>
        <p:nvPicPr>
          <p:cNvPr id="18" name="Grafický objekt 17">
            <a:extLst>
              <a:ext uri="{FF2B5EF4-FFF2-40B4-BE49-F238E27FC236}">
                <a16:creationId xmlns:a16="http://schemas.microsoft.com/office/drawing/2014/main" id="{C0CF8379-AA74-44E7-B3EE-533AFDD361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8799" y="360000"/>
            <a:ext cx="1620000" cy="540000"/>
          </a:xfrm>
          <a:prstGeom prst="rect">
            <a:avLst/>
          </a:prstGeom>
        </p:spPr>
      </p:pic>
      <p:pic>
        <p:nvPicPr>
          <p:cNvPr id="20" name="Grafický objekt 19">
            <a:extLst>
              <a:ext uri="{FF2B5EF4-FFF2-40B4-BE49-F238E27FC236}">
                <a16:creationId xmlns:a16="http://schemas.microsoft.com/office/drawing/2014/main" id="{38419520-1451-4EEE-80AC-5B8B33BF99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72752" y="3516769"/>
            <a:ext cx="3640455" cy="2934653"/>
          </a:xfrm>
          <a:prstGeom prst="rect">
            <a:avLst/>
          </a:prstGeom>
        </p:spPr>
      </p:pic>
      <p:pic>
        <p:nvPicPr>
          <p:cNvPr id="11" name="Grafický objekt 6">
            <a:extLst>
              <a:ext uri="{FF2B5EF4-FFF2-40B4-BE49-F238E27FC236}">
                <a16:creationId xmlns:a16="http://schemas.microsoft.com/office/drawing/2014/main" id="{B5E303DE-F1D5-44D5-A43C-1D4000F5DD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800" y="5484655"/>
            <a:ext cx="3158905" cy="95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5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C77256E-263E-49A4-862F-61E7D3ACE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50E47-7BD1-49F6-88A8-67FFE5DB55A5}" type="datetimeFigureOut">
              <a:rPr lang="cs-CZ" smtClean="0"/>
              <a:t>19.10.2022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145EF69-D39F-4D58-8CB4-8D188DADB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018C9F0-7561-4549-916F-9FBC36B04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BB48D-BC10-412C-9036-4064F84CE8F3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07FEA616-6DB4-4B51-8153-197AC4A0D131}"/>
              </a:ext>
            </a:extLst>
          </p:cNvPr>
          <p:cNvSpPr/>
          <p:nvPr/>
        </p:nvSpPr>
        <p:spPr>
          <a:xfrm>
            <a:off x="-73152" y="-100584"/>
            <a:ext cx="12265152" cy="6958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49179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ákla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6CAD00A-327A-4410-BF2A-8EB388D85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8" name="Zástupný symbol pro text 5">
            <a:extLst>
              <a:ext uri="{FF2B5EF4-FFF2-40B4-BE49-F238E27FC236}">
                <a16:creationId xmlns:a16="http://schemas.microsoft.com/office/drawing/2014/main" id="{F519D14A-367C-4E0A-BFBD-5207B84086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799" y="2340000"/>
            <a:ext cx="11113200" cy="415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>
                <a:solidFill>
                  <a:srgbClr val="233060"/>
                </a:solidFill>
                <a:latin typeface="+mn-lt"/>
              </a:rPr>
              <a:t>Upravte styly předlohy textu.</a:t>
            </a:r>
          </a:p>
          <a:p>
            <a:pPr lvl="1"/>
            <a:r>
              <a:rPr lang="cs-CZ">
                <a:solidFill>
                  <a:srgbClr val="233060"/>
                </a:solidFill>
                <a:latin typeface="+mn-lt"/>
              </a:rPr>
              <a:t>Druhá úroveň</a:t>
            </a:r>
          </a:p>
          <a:p>
            <a:pPr lvl="2"/>
            <a:r>
              <a:rPr lang="cs-CZ">
                <a:solidFill>
                  <a:srgbClr val="233060"/>
                </a:solidFill>
                <a:latin typeface="+mn-lt"/>
              </a:rPr>
              <a:t>Třetí úroveň</a:t>
            </a:r>
          </a:p>
          <a:p>
            <a:pPr lvl="3"/>
            <a:r>
              <a:rPr lang="cs-CZ">
                <a:solidFill>
                  <a:srgbClr val="233060"/>
                </a:solidFill>
                <a:latin typeface="+mn-lt"/>
              </a:rPr>
              <a:t>Čtvrtá úroveň</a:t>
            </a:r>
          </a:p>
          <a:p>
            <a:pPr lvl="4"/>
            <a:r>
              <a:rPr lang="cs-CZ">
                <a:solidFill>
                  <a:srgbClr val="233060"/>
                </a:solidFill>
                <a:latin typeface="+mn-lt"/>
              </a:rPr>
              <a:t>Pátá úroveň</a:t>
            </a:r>
            <a:endParaRPr lang="cs-CZ" dirty="0">
              <a:solidFill>
                <a:srgbClr val="233060"/>
              </a:solidFill>
              <a:latin typeface="+mn-lt"/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19E5316F-8F5A-49B5-B1CB-0F9A41D45CB1}"/>
              </a:ext>
            </a:extLst>
          </p:cNvPr>
          <p:cNvSpPr txBox="1"/>
          <p:nvPr/>
        </p:nvSpPr>
        <p:spPr>
          <a:xfrm>
            <a:off x="10416480" y="360000"/>
            <a:ext cx="1235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7990DEE-A5F0-484D-81FF-1A68BA7B45FC}" type="slidenum">
              <a:rPr lang="cs-CZ" sz="1200" b="1" smtClean="0">
                <a:solidFill>
                  <a:schemeClr val="tx2"/>
                </a:solidFill>
              </a:rPr>
              <a:pPr algn="r"/>
              <a:t>‹#›</a:t>
            </a:fld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756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A86C42AE-A7C0-4FE4-AB6C-0C0186B6F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16" name="Zástupný symbol pro text 5">
            <a:extLst>
              <a:ext uri="{FF2B5EF4-FFF2-40B4-BE49-F238E27FC236}">
                <a16:creationId xmlns:a16="http://schemas.microsoft.com/office/drawing/2014/main" id="{69D824AA-3DEF-41A1-86DD-AECA36AC68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799" y="2340000"/>
            <a:ext cx="5374799" cy="415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>
                <a:solidFill>
                  <a:srgbClr val="233060"/>
                </a:solidFill>
                <a:latin typeface="+mn-lt"/>
              </a:rPr>
              <a:t>Upravte styly předlohy textu.</a:t>
            </a:r>
          </a:p>
          <a:p>
            <a:pPr lvl="1"/>
            <a:r>
              <a:rPr lang="cs-CZ">
                <a:solidFill>
                  <a:srgbClr val="233060"/>
                </a:solidFill>
                <a:latin typeface="+mn-lt"/>
              </a:rPr>
              <a:t>Druhá úroveň</a:t>
            </a:r>
          </a:p>
          <a:p>
            <a:pPr lvl="2"/>
            <a:r>
              <a:rPr lang="cs-CZ">
                <a:solidFill>
                  <a:srgbClr val="233060"/>
                </a:solidFill>
                <a:latin typeface="+mn-lt"/>
              </a:rPr>
              <a:t>Třetí úroveň</a:t>
            </a:r>
          </a:p>
          <a:p>
            <a:pPr lvl="3"/>
            <a:r>
              <a:rPr lang="cs-CZ">
                <a:solidFill>
                  <a:srgbClr val="233060"/>
                </a:solidFill>
                <a:latin typeface="+mn-lt"/>
              </a:rPr>
              <a:t>Čtvrtá úroveň</a:t>
            </a:r>
          </a:p>
          <a:p>
            <a:pPr lvl="4"/>
            <a:r>
              <a:rPr lang="cs-CZ">
                <a:solidFill>
                  <a:srgbClr val="233060"/>
                </a:solidFill>
                <a:latin typeface="+mn-lt"/>
              </a:rPr>
              <a:t>Pátá úroveň</a:t>
            </a:r>
            <a:endParaRPr lang="cs-CZ" dirty="0">
              <a:solidFill>
                <a:srgbClr val="233060"/>
              </a:solidFill>
              <a:latin typeface="+mn-lt"/>
            </a:endParaRPr>
          </a:p>
        </p:txBody>
      </p:sp>
      <p:sp>
        <p:nvSpPr>
          <p:cNvPr id="18" name="Zástupný symbol pro text 5">
            <a:extLst>
              <a:ext uri="{FF2B5EF4-FFF2-40B4-BE49-F238E27FC236}">
                <a16:creationId xmlns:a16="http://schemas.microsoft.com/office/drawing/2014/main" id="{D9EC12E6-2BD5-407D-92B8-44F87A6E01CD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6277199" y="2340000"/>
            <a:ext cx="5374799" cy="415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>
                <a:solidFill>
                  <a:srgbClr val="233060"/>
                </a:solidFill>
                <a:latin typeface="+mn-lt"/>
              </a:rPr>
              <a:t>Upravte styly předlohy textu.</a:t>
            </a:r>
          </a:p>
          <a:p>
            <a:pPr lvl="1"/>
            <a:r>
              <a:rPr lang="cs-CZ">
                <a:solidFill>
                  <a:srgbClr val="233060"/>
                </a:solidFill>
                <a:latin typeface="+mn-lt"/>
              </a:rPr>
              <a:t>Druhá úroveň</a:t>
            </a:r>
          </a:p>
          <a:p>
            <a:pPr lvl="2"/>
            <a:r>
              <a:rPr lang="cs-CZ">
                <a:solidFill>
                  <a:srgbClr val="233060"/>
                </a:solidFill>
                <a:latin typeface="+mn-lt"/>
              </a:rPr>
              <a:t>Třetí úroveň</a:t>
            </a:r>
          </a:p>
          <a:p>
            <a:pPr lvl="3"/>
            <a:r>
              <a:rPr lang="cs-CZ">
                <a:solidFill>
                  <a:srgbClr val="233060"/>
                </a:solidFill>
                <a:latin typeface="+mn-lt"/>
              </a:rPr>
              <a:t>Čtvrtá úroveň</a:t>
            </a:r>
          </a:p>
          <a:p>
            <a:pPr lvl="4"/>
            <a:r>
              <a:rPr lang="cs-CZ">
                <a:solidFill>
                  <a:srgbClr val="233060"/>
                </a:solidFill>
                <a:latin typeface="+mn-lt"/>
              </a:rPr>
              <a:t>Pátá úroveň</a:t>
            </a:r>
            <a:endParaRPr lang="cs-CZ" dirty="0">
              <a:solidFill>
                <a:srgbClr val="233060"/>
              </a:solidFill>
              <a:latin typeface="+mn-lt"/>
            </a:endParaRP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AF31D9AF-3CFA-413B-978A-B97EBFF26FD4}"/>
              </a:ext>
            </a:extLst>
          </p:cNvPr>
          <p:cNvSpPr txBox="1"/>
          <p:nvPr/>
        </p:nvSpPr>
        <p:spPr>
          <a:xfrm>
            <a:off x="10416480" y="360000"/>
            <a:ext cx="1235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7990DEE-A5F0-484D-81FF-1A68BA7B45FC}" type="slidenum">
              <a:rPr lang="cs-CZ" sz="1200" b="1" smtClean="0">
                <a:solidFill>
                  <a:schemeClr val="tx2"/>
                </a:solidFill>
              </a:rPr>
              <a:pPr algn="r"/>
              <a:t>‹#›</a:t>
            </a:fld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864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sloupce s nadpis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8800" y="2340000"/>
            <a:ext cx="5374800" cy="720000"/>
          </a:xfrm>
          <a:prstGeom prst="rect">
            <a:avLst/>
          </a:prstGeom>
        </p:spPr>
        <p:txBody>
          <a:bodyPr lIns="0" anchor="ctr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 cap="all" baseline="0">
                <a:solidFill>
                  <a:srgbClr val="1A33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</a:t>
            </a:r>
            <a:r>
              <a:rPr lang="cs-CZ" dirty="0" err="1"/>
              <a:t>2a</a:t>
            </a:r>
            <a:endParaRPr lang="cs-CZ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812199E-DD6D-498C-A332-9965CECEE968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78403" y="2340000"/>
            <a:ext cx="5378402" cy="720000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000" b="1" cap="all" baseline="0">
                <a:solidFill>
                  <a:srgbClr val="1A33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NADPIS </a:t>
            </a:r>
            <a:r>
              <a:rPr lang="cs-CZ" dirty="0" err="1"/>
              <a:t>2b</a:t>
            </a:r>
            <a:endParaRPr lang="cs-CZ" dirty="0"/>
          </a:p>
        </p:txBody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A86C42AE-A7C0-4FE4-AB6C-0C0186B6F0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dirty="0"/>
              <a:t>Nadpis 1</a:t>
            </a:r>
          </a:p>
        </p:txBody>
      </p:sp>
      <p:sp>
        <p:nvSpPr>
          <p:cNvPr id="17" name="Zástupný symbol pro text 5">
            <a:extLst>
              <a:ext uri="{FF2B5EF4-FFF2-40B4-BE49-F238E27FC236}">
                <a16:creationId xmlns:a16="http://schemas.microsoft.com/office/drawing/2014/main" id="{D95C5599-A341-4F65-8331-49C8A37E01FE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538799" y="3239510"/>
            <a:ext cx="5374799" cy="325849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>
                <a:solidFill>
                  <a:srgbClr val="233060"/>
                </a:solidFill>
                <a:latin typeface="+mn-lt"/>
              </a:rPr>
              <a:t>Upravte styly předlohy textu.</a:t>
            </a:r>
          </a:p>
          <a:p>
            <a:pPr lvl="1"/>
            <a:r>
              <a:rPr lang="cs-CZ">
                <a:solidFill>
                  <a:srgbClr val="233060"/>
                </a:solidFill>
                <a:latin typeface="+mn-lt"/>
              </a:rPr>
              <a:t>Druhá úroveň</a:t>
            </a:r>
          </a:p>
          <a:p>
            <a:pPr lvl="2"/>
            <a:r>
              <a:rPr lang="cs-CZ">
                <a:solidFill>
                  <a:srgbClr val="233060"/>
                </a:solidFill>
                <a:latin typeface="+mn-lt"/>
              </a:rPr>
              <a:t>Třetí úroveň</a:t>
            </a:r>
          </a:p>
          <a:p>
            <a:pPr lvl="3"/>
            <a:r>
              <a:rPr lang="cs-CZ">
                <a:solidFill>
                  <a:srgbClr val="233060"/>
                </a:solidFill>
                <a:latin typeface="+mn-lt"/>
              </a:rPr>
              <a:t>Čtvrtá úroveň</a:t>
            </a:r>
          </a:p>
          <a:p>
            <a:pPr lvl="4"/>
            <a:r>
              <a:rPr lang="cs-CZ">
                <a:solidFill>
                  <a:srgbClr val="233060"/>
                </a:solidFill>
                <a:latin typeface="+mn-lt"/>
              </a:rPr>
              <a:t>Pátá úroveň</a:t>
            </a:r>
            <a:endParaRPr lang="cs-CZ" dirty="0">
              <a:solidFill>
                <a:srgbClr val="233060"/>
              </a:solidFill>
              <a:latin typeface="+mn-lt"/>
            </a:endParaRPr>
          </a:p>
        </p:txBody>
      </p:sp>
      <p:sp>
        <p:nvSpPr>
          <p:cNvPr id="18" name="Zástupný symbol pro text 5">
            <a:extLst>
              <a:ext uri="{FF2B5EF4-FFF2-40B4-BE49-F238E27FC236}">
                <a16:creationId xmlns:a16="http://schemas.microsoft.com/office/drawing/2014/main" id="{1EE63531-6876-4FBC-BA71-6863DD06E9BC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6273595" y="3239510"/>
            <a:ext cx="5378403" cy="325849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>
                <a:solidFill>
                  <a:srgbClr val="233060"/>
                </a:solidFill>
                <a:latin typeface="+mn-lt"/>
              </a:rPr>
              <a:t>Upravte styly předlohy textu.</a:t>
            </a:r>
          </a:p>
          <a:p>
            <a:pPr lvl="1"/>
            <a:r>
              <a:rPr lang="cs-CZ">
                <a:solidFill>
                  <a:srgbClr val="233060"/>
                </a:solidFill>
                <a:latin typeface="+mn-lt"/>
              </a:rPr>
              <a:t>Druhá úroveň</a:t>
            </a:r>
          </a:p>
          <a:p>
            <a:pPr lvl="2"/>
            <a:r>
              <a:rPr lang="cs-CZ">
                <a:solidFill>
                  <a:srgbClr val="233060"/>
                </a:solidFill>
                <a:latin typeface="+mn-lt"/>
              </a:rPr>
              <a:t>Třetí úroveň</a:t>
            </a:r>
          </a:p>
          <a:p>
            <a:pPr lvl="3"/>
            <a:r>
              <a:rPr lang="cs-CZ">
                <a:solidFill>
                  <a:srgbClr val="233060"/>
                </a:solidFill>
                <a:latin typeface="+mn-lt"/>
              </a:rPr>
              <a:t>Čtvrtá úroveň</a:t>
            </a:r>
          </a:p>
          <a:p>
            <a:pPr lvl="4"/>
            <a:r>
              <a:rPr lang="cs-CZ">
                <a:solidFill>
                  <a:srgbClr val="233060"/>
                </a:solidFill>
                <a:latin typeface="+mn-lt"/>
              </a:rPr>
              <a:t>Pátá úroveň</a:t>
            </a:r>
            <a:endParaRPr lang="cs-CZ" dirty="0">
              <a:solidFill>
                <a:srgbClr val="233060"/>
              </a:solidFill>
              <a:latin typeface="+mn-lt"/>
            </a:endParaRPr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2BF04508-0711-4477-B585-6BB074D472D7}"/>
              </a:ext>
            </a:extLst>
          </p:cNvPr>
          <p:cNvSpPr txBox="1"/>
          <p:nvPr/>
        </p:nvSpPr>
        <p:spPr>
          <a:xfrm>
            <a:off x="10416480" y="360000"/>
            <a:ext cx="1235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7990DEE-A5F0-484D-81FF-1A68BA7B45FC}" type="slidenum">
              <a:rPr lang="cs-CZ" sz="1200" b="1" smtClean="0">
                <a:solidFill>
                  <a:schemeClr val="tx2"/>
                </a:solidFill>
              </a:rPr>
              <a:pPr algn="r"/>
              <a:t>‹#›</a:t>
            </a:fld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553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ilustrace vle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>
            <a:extLst>
              <a:ext uri="{FF2B5EF4-FFF2-40B4-BE49-F238E27FC236}">
                <a16:creationId xmlns:a16="http://schemas.microsoft.com/office/drawing/2014/main" id="{2AB3EC4C-E127-4D95-B594-5527716699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dirty="0"/>
              <a:t>Nadpis 1</a:t>
            </a:r>
          </a:p>
        </p:txBody>
      </p:sp>
      <p:sp>
        <p:nvSpPr>
          <p:cNvPr id="11" name="Zástupný symbol pro text 5">
            <a:extLst>
              <a:ext uri="{FF2B5EF4-FFF2-40B4-BE49-F238E27FC236}">
                <a16:creationId xmlns:a16="http://schemas.microsoft.com/office/drawing/2014/main" id="{DF02DBE7-47B6-4C9F-B1B2-53CDF1131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7807" y="2340000"/>
            <a:ext cx="7284191" cy="415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>
                <a:solidFill>
                  <a:srgbClr val="233060"/>
                </a:solidFill>
                <a:latin typeface="+mn-lt"/>
              </a:rPr>
              <a:t>Upravte styly předlohy textu.</a:t>
            </a:r>
          </a:p>
          <a:p>
            <a:pPr lvl="1"/>
            <a:r>
              <a:rPr lang="cs-CZ">
                <a:solidFill>
                  <a:srgbClr val="233060"/>
                </a:solidFill>
                <a:latin typeface="+mn-lt"/>
              </a:rPr>
              <a:t>Druhá úroveň</a:t>
            </a:r>
          </a:p>
          <a:p>
            <a:pPr lvl="2"/>
            <a:r>
              <a:rPr lang="cs-CZ">
                <a:solidFill>
                  <a:srgbClr val="233060"/>
                </a:solidFill>
                <a:latin typeface="+mn-lt"/>
              </a:rPr>
              <a:t>Třetí úroveň</a:t>
            </a:r>
          </a:p>
          <a:p>
            <a:pPr lvl="3"/>
            <a:r>
              <a:rPr lang="cs-CZ">
                <a:solidFill>
                  <a:srgbClr val="233060"/>
                </a:solidFill>
                <a:latin typeface="+mn-lt"/>
              </a:rPr>
              <a:t>Čtvrtá úroveň</a:t>
            </a:r>
          </a:p>
          <a:p>
            <a:pPr lvl="4"/>
            <a:r>
              <a:rPr lang="cs-CZ">
                <a:solidFill>
                  <a:srgbClr val="233060"/>
                </a:solidFill>
                <a:latin typeface="+mn-lt"/>
              </a:rPr>
              <a:t>Pátá úroveň</a:t>
            </a:r>
            <a:endParaRPr lang="cs-CZ" dirty="0">
              <a:solidFill>
                <a:srgbClr val="233060"/>
              </a:solidFill>
              <a:latin typeface="+mn-lt"/>
            </a:endParaRPr>
          </a:p>
        </p:txBody>
      </p:sp>
      <p:sp>
        <p:nvSpPr>
          <p:cNvPr id="12" name="Zástupný symbol pro obsah 14">
            <a:extLst>
              <a:ext uri="{FF2B5EF4-FFF2-40B4-BE49-F238E27FC236}">
                <a16:creationId xmlns:a16="http://schemas.microsoft.com/office/drawing/2014/main" id="{39C60164-BB4A-4B08-8320-BB4B8D2E650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40001" y="2340000"/>
            <a:ext cx="3539776" cy="4158000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defRPr lang="cs-CZ" sz="2000" kern="1200" baseline="0" dirty="0">
                <a:solidFill>
                  <a:srgbClr val="2331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75000"/>
              <a:buFontTx/>
              <a:buBlip>
                <a:blip r:embed="rId2"/>
              </a:buBlip>
              <a:tabLst/>
              <a:defRPr sz="2000"/>
            </a:lvl2pPr>
            <a:lvl3pPr marL="45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3pPr>
            <a:lvl4pPr marL="63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4pPr>
            <a:lvl5pPr marL="81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5pPr>
            <a:lvl6pPr marL="993600" indent="-270000">
              <a:buSzPct val="75000"/>
              <a:buFontTx/>
              <a:buBlip>
                <a:blip r:embed="rId2"/>
              </a:buBlip>
              <a:defRPr/>
            </a:lvl6pPr>
            <a:lvl7pPr>
              <a:defRPr/>
            </a:lvl7pPr>
            <a:lvl8pPr>
              <a:defRPr/>
            </a:lvl8pPr>
            <a:lvl9pPr marL="1533600" indent="-270000">
              <a:buFontTx/>
              <a:buBlip>
                <a:blip r:embed="rId2"/>
              </a:buBlip>
              <a:defRPr/>
            </a:lvl9pPr>
          </a:lstStyle>
          <a:p>
            <a:r>
              <a:rPr lang="cs-CZ" dirty="0">
                <a:solidFill>
                  <a:srgbClr val="233060"/>
                </a:solidFill>
                <a:latin typeface="+mn-lt"/>
              </a:rPr>
              <a:t>Prostor pro ilustrační foto, obrázek, </a:t>
            </a:r>
            <a:r>
              <a:rPr lang="cs-CZ" dirty="0" err="1">
                <a:solidFill>
                  <a:srgbClr val="233060"/>
                </a:solidFill>
                <a:latin typeface="+mn-lt"/>
              </a:rPr>
              <a:t>minigraf</a:t>
            </a:r>
            <a:r>
              <a:rPr lang="cs-CZ" dirty="0">
                <a:solidFill>
                  <a:srgbClr val="233060"/>
                </a:solidFill>
                <a:latin typeface="+mn-lt"/>
              </a:rPr>
              <a:t>, nebo nějaký ilustrační znak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226DDEEE-52CD-4B5F-8223-390FC555941C}"/>
              </a:ext>
            </a:extLst>
          </p:cNvPr>
          <p:cNvSpPr txBox="1"/>
          <p:nvPr/>
        </p:nvSpPr>
        <p:spPr>
          <a:xfrm>
            <a:off x="10416480" y="360000"/>
            <a:ext cx="1235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7990DEE-A5F0-484D-81FF-1A68BA7B45FC}" type="slidenum">
              <a:rPr lang="cs-CZ" sz="1200" b="1" smtClean="0">
                <a:solidFill>
                  <a:schemeClr val="tx2"/>
                </a:solidFill>
              </a:rPr>
              <a:pPr algn="r"/>
              <a:t>‹#›</a:t>
            </a:fld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637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/3 ilustrace vle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237B2C-B5B7-47D9-9D74-1FF96E7E12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dirty="0"/>
              <a:t>Nadpis 1</a:t>
            </a:r>
          </a:p>
        </p:txBody>
      </p:sp>
      <p:sp>
        <p:nvSpPr>
          <p:cNvPr id="16" name="Zástupný symbol pro text 5">
            <a:extLst>
              <a:ext uri="{FF2B5EF4-FFF2-40B4-BE49-F238E27FC236}">
                <a16:creationId xmlns:a16="http://schemas.microsoft.com/office/drawing/2014/main" id="{2AAC8DA5-28E5-44AC-9967-7C1F298D5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0215" y="2340000"/>
            <a:ext cx="3611783" cy="415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>
                <a:solidFill>
                  <a:srgbClr val="233060"/>
                </a:solidFill>
                <a:latin typeface="+mn-lt"/>
              </a:rPr>
              <a:t>Upravte styly předlohy textu.</a:t>
            </a:r>
          </a:p>
          <a:p>
            <a:pPr lvl="1"/>
            <a:r>
              <a:rPr lang="cs-CZ">
                <a:solidFill>
                  <a:srgbClr val="233060"/>
                </a:solidFill>
                <a:latin typeface="+mn-lt"/>
              </a:rPr>
              <a:t>Druhá úroveň</a:t>
            </a:r>
          </a:p>
          <a:p>
            <a:pPr lvl="2"/>
            <a:r>
              <a:rPr lang="cs-CZ">
                <a:solidFill>
                  <a:srgbClr val="233060"/>
                </a:solidFill>
                <a:latin typeface="+mn-lt"/>
              </a:rPr>
              <a:t>Třetí úroveň</a:t>
            </a:r>
          </a:p>
          <a:p>
            <a:pPr lvl="3"/>
            <a:r>
              <a:rPr lang="cs-CZ">
                <a:solidFill>
                  <a:srgbClr val="233060"/>
                </a:solidFill>
                <a:latin typeface="+mn-lt"/>
              </a:rPr>
              <a:t>Čtvrtá úroveň</a:t>
            </a:r>
          </a:p>
          <a:p>
            <a:pPr lvl="4"/>
            <a:r>
              <a:rPr lang="cs-CZ">
                <a:solidFill>
                  <a:srgbClr val="233060"/>
                </a:solidFill>
                <a:latin typeface="+mn-lt"/>
              </a:rPr>
              <a:t>Pátá úroveň</a:t>
            </a:r>
            <a:endParaRPr lang="cs-CZ" dirty="0">
              <a:solidFill>
                <a:srgbClr val="233060"/>
              </a:solidFill>
              <a:latin typeface="+mn-lt"/>
            </a:endParaRPr>
          </a:p>
        </p:txBody>
      </p:sp>
      <p:sp>
        <p:nvSpPr>
          <p:cNvPr id="17" name="Zástupný symbol pro obsah 14">
            <a:extLst>
              <a:ext uri="{FF2B5EF4-FFF2-40B4-BE49-F238E27FC236}">
                <a16:creationId xmlns:a16="http://schemas.microsoft.com/office/drawing/2014/main" id="{E076C8D6-5CB9-43AE-84B2-5556FE20534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45694" y="2340000"/>
            <a:ext cx="7212183" cy="4158000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defRPr lang="cs-CZ" sz="2000" kern="1200" baseline="0" dirty="0">
                <a:solidFill>
                  <a:srgbClr val="2331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75000"/>
              <a:buFontTx/>
              <a:buBlip>
                <a:blip r:embed="rId2"/>
              </a:buBlip>
              <a:tabLst/>
              <a:defRPr sz="2000"/>
            </a:lvl2pPr>
            <a:lvl3pPr marL="45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3pPr>
            <a:lvl4pPr marL="63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4pPr>
            <a:lvl5pPr marL="81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5pPr>
            <a:lvl6pPr marL="993600" indent="-270000">
              <a:buSzPct val="75000"/>
              <a:buFontTx/>
              <a:buBlip>
                <a:blip r:embed="rId2"/>
              </a:buBlip>
              <a:defRPr/>
            </a:lvl6pPr>
            <a:lvl7pPr>
              <a:defRPr/>
            </a:lvl7pPr>
            <a:lvl8pPr>
              <a:defRPr/>
            </a:lvl8pPr>
            <a:lvl9pPr marL="1533600" indent="-270000">
              <a:buFontTx/>
              <a:buBlip>
                <a:blip r:embed="rId2"/>
              </a:buBlip>
              <a:defRPr/>
            </a:lvl9pPr>
          </a:lstStyle>
          <a:p>
            <a:r>
              <a:rPr lang="cs-CZ" dirty="0">
                <a:solidFill>
                  <a:srgbClr val="233060"/>
                </a:solidFill>
                <a:latin typeface="+mn-lt"/>
              </a:rPr>
              <a:t>Prostor pro ilustrační foto, obrázek, </a:t>
            </a:r>
            <a:r>
              <a:rPr lang="cs-CZ" dirty="0" err="1">
                <a:solidFill>
                  <a:srgbClr val="233060"/>
                </a:solidFill>
                <a:latin typeface="+mn-lt"/>
              </a:rPr>
              <a:t>minigraf</a:t>
            </a:r>
            <a:r>
              <a:rPr lang="cs-CZ" dirty="0">
                <a:solidFill>
                  <a:srgbClr val="233060"/>
                </a:solidFill>
                <a:latin typeface="+mn-lt"/>
              </a:rPr>
              <a:t>, nebo nějaký ilustrační znak.</a:t>
            </a:r>
          </a:p>
        </p:txBody>
      </p:sp>
      <p:sp>
        <p:nvSpPr>
          <p:cNvPr id="19" name="TextovéPole 18">
            <a:extLst>
              <a:ext uri="{FF2B5EF4-FFF2-40B4-BE49-F238E27FC236}">
                <a16:creationId xmlns:a16="http://schemas.microsoft.com/office/drawing/2014/main" id="{9C057D6D-43E7-4EC7-9D60-92115621BCDB}"/>
              </a:ext>
            </a:extLst>
          </p:cNvPr>
          <p:cNvSpPr txBox="1"/>
          <p:nvPr/>
        </p:nvSpPr>
        <p:spPr>
          <a:xfrm>
            <a:off x="10416480" y="360000"/>
            <a:ext cx="1235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7990DEE-A5F0-484D-81FF-1A68BA7B45FC}" type="slidenum">
              <a:rPr lang="cs-CZ" sz="1200" b="1" smtClean="0">
                <a:solidFill>
                  <a:schemeClr val="tx2"/>
                </a:solidFill>
              </a:rPr>
              <a:pPr algn="r"/>
              <a:t>‹#›</a:t>
            </a:fld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87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/3 ilustrace vpra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237B2C-B5B7-47D9-9D74-1FF96E7E12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dirty="0"/>
              <a:t>Nadpis 1</a:t>
            </a:r>
          </a:p>
        </p:txBody>
      </p:sp>
      <p:sp>
        <p:nvSpPr>
          <p:cNvPr id="10" name="Zástupný symbol pro text 5">
            <a:extLst>
              <a:ext uri="{FF2B5EF4-FFF2-40B4-BE49-F238E27FC236}">
                <a16:creationId xmlns:a16="http://schemas.microsoft.com/office/drawing/2014/main" id="{442AABE0-F629-4D22-8630-3B4DDFDB3B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799" y="2340000"/>
            <a:ext cx="7213385" cy="415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>
                <a:solidFill>
                  <a:srgbClr val="233060"/>
                </a:solidFill>
                <a:latin typeface="+mn-lt"/>
              </a:rPr>
              <a:t>Upravte styly předlohy textu.</a:t>
            </a:r>
          </a:p>
          <a:p>
            <a:pPr lvl="1"/>
            <a:r>
              <a:rPr lang="cs-CZ">
                <a:solidFill>
                  <a:srgbClr val="233060"/>
                </a:solidFill>
                <a:latin typeface="+mn-lt"/>
              </a:rPr>
              <a:t>Druhá úroveň</a:t>
            </a:r>
          </a:p>
          <a:p>
            <a:pPr lvl="2"/>
            <a:r>
              <a:rPr lang="cs-CZ">
                <a:solidFill>
                  <a:srgbClr val="233060"/>
                </a:solidFill>
                <a:latin typeface="+mn-lt"/>
              </a:rPr>
              <a:t>Třetí úroveň</a:t>
            </a:r>
          </a:p>
          <a:p>
            <a:pPr lvl="3"/>
            <a:r>
              <a:rPr lang="cs-CZ">
                <a:solidFill>
                  <a:srgbClr val="233060"/>
                </a:solidFill>
                <a:latin typeface="+mn-lt"/>
              </a:rPr>
              <a:t>Čtvrtá úroveň</a:t>
            </a:r>
          </a:p>
          <a:p>
            <a:pPr lvl="4"/>
            <a:r>
              <a:rPr lang="cs-CZ">
                <a:solidFill>
                  <a:srgbClr val="233060"/>
                </a:solidFill>
                <a:latin typeface="+mn-lt"/>
              </a:rPr>
              <a:t>Pátá úroveň</a:t>
            </a:r>
            <a:endParaRPr lang="cs-CZ" dirty="0">
              <a:solidFill>
                <a:srgbClr val="233060"/>
              </a:solidFill>
              <a:latin typeface="+mn-lt"/>
            </a:endParaRPr>
          </a:p>
        </p:txBody>
      </p:sp>
      <p:sp>
        <p:nvSpPr>
          <p:cNvPr id="13" name="Zástupný symbol pro obsah 14">
            <a:extLst>
              <a:ext uri="{FF2B5EF4-FFF2-40B4-BE49-F238E27FC236}">
                <a16:creationId xmlns:a16="http://schemas.microsoft.com/office/drawing/2014/main" id="{F117E0C7-9D80-4C9A-9B46-D2DD8CDFF94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040216" y="2340000"/>
            <a:ext cx="3611783" cy="4158000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defRPr lang="cs-CZ" sz="2000" kern="1200" baseline="0" dirty="0">
                <a:solidFill>
                  <a:srgbClr val="2331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75000"/>
              <a:buFontTx/>
              <a:buBlip>
                <a:blip r:embed="rId2"/>
              </a:buBlip>
              <a:tabLst/>
              <a:defRPr sz="2000"/>
            </a:lvl2pPr>
            <a:lvl3pPr marL="45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3pPr>
            <a:lvl4pPr marL="63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4pPr>
            <a:lvl5pPr marL="81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5pPr>
            <a:lvl6pPr marL="993600" indent="-270000">
              <a:buSzPct val="75000"/>
              <a:buFontTx/>
              <a:buBlip>
                <a:blip r:embed="rId2"/>
              </a:buBlip>
              <a:defRPr/>
            </a:lvl6pPr>
            <a:lvl7pPr>
              <a:defRPr/>
            </a:lvl7pPr>
            <a:lvl8pPr>
              <a:defRPr/>
            </a:lvl8pPr>
            <a:lvl9pPr marL="1533600" indent="-270000">
              <a:buFontTx/>
              <a:buBlip>
                <a:blip r:embed="rId2"/>
              </a:buBlip>
              <a:defRPr/>
            </a:lvl9pPr>
          </a:lstStyle>
          <a:p>
            <a:r>
              <a:rPr lang="cs-CZ" dirty="0">
                <a:solidFill>
                  <a:srgbClr val="233060"/>
                </a:solidFill>
                <a:latin typeface="+mn-lt"/>
              </a:rPr>
              <a:t>Prostor pro ilustrační foto, obrázek, </a:t>
            </a:r>
            <a:r>
              <a:rPr lang="cs-CZ" dirty="0" err="1">
                <a:solidFill>
                  <a:srgbClr val="233060"/>
                </a:solidFill>
                <a:latin typeface="+mn-lt"/>
              </a:rPr>
              <a:t>minigraf</a:t>
            </a:r>
            <a:r>
              <a:rPr lang="cs-CZ" dirty="0">
                <a:solidFill>
                  <a:srgbClr val="233060"/>
                </a:solidFill>
                <a:latin typeface="+mn-lt"/>
              </a:rPr>
              <a:t>, nebo nějaký ilustrační znak.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4C010966-D2B2-4CBC-BDE8-35BFE0082432}"/>
              </a:ext>
            </a:extLst>
          </p:cNvPr>
          <p:cNvSpPr txBox="1"/>
          <p:nvPr/>
        </p:nvSpPr>
        <p:spPr>
          <a:xfrm>
            <a:off x="10416480" y="360000"/>
            <a:ext cx="1235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7990DEE-A5F0-484D-81FF-1A68BA7B45FC}" type="slidenum">
              <a:rPr lang="cs-CZ" sz="1200" b="1" smtClean="0">
                <a:solidFill>
                  <a:schemeClr val="tx2"/>
                </a:solidFill>
              </a:rPr>
              <a:pPr algn="r"/>
              <a:t>‹#›</a:t>
            </a:fld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812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/3 ilustrace vpra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>
            <a:extLst>
              <a:ext uri="{FF2B5EF4-FFF2-40B4-BE49-F238E27FC236}">
                <a16:creationId xmlns:a16="http://schemas.microsoft.com/office/drawing/2014/main" id="{2AB3EC4C-E127-4D95-B594-5527716699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dirty="0"/>
              <a:t>Nadpis 1</a:t>
            </a:r>
          </a:p>
        </p:txBody>
      </p:sp>
      <p:sp>
        <p:nvSpPr>
          <p:cNvPr id="12" name="Zástupný symbol pro obsah 14">
            <a:extLst>
              <a:ext uri="{FF2B5EF4-FFF2-40B4-BE49-F238E27FC236}">
                <a16:creationId xmlns:a16="http://schemas.microsoft.com/office/drawing/2014/main" id="{D8D7BBEB-AAF0-4DA7-9A08-0084FC493AB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439816" y="2340000"/>
            <a:ext cx="7212183" cy="4158000"/>
          </a:xfrm>
          <a:prstGeom prst="rect">
            <a:avLst/>
          </a:prstGeom>
        </p:spPr>
        <p:txBody>
          <a:bodyPr lIns="0">
            <a:normAutofit/>
          </a:bodyPr>
          <a:lstStyle>
            <a:lvl1pPr>
              <a:defRPr lang="cs-CZ" sz="2000" kern="1200" baseline="0" dirty="0">
                <a:solidFill>
                  <a:srgbClr val="23315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Pct val="75000"/>
              <a:buFontTx/>
              <a:buBlip>
                <a:blip r:embed="rId2"/>
              </a:buBlip>
              <a:tabLst/>
              <a:defRPr sz="2000"/>
            </a:lvl2pPr>
            <a:lvl3pPr marL="45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3pPr>
            <a:lvl4pPr marL="63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4pPr>
            <a:lvl5pPr marL="81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/>
            </a:lvl5pPr>
            <a:lvl6pPr marL="993600" indent="-270000">
              <a:buSzPct val="75000"/>
              <a:buFontTx/>
              <a:buBlip>
                <a:blip r:embed="rId2"/>
              </a:buBlip>
              <a:defRPr/>
            </a:lvl6pPr>
            <a:lvl7pPr>
              <a:defRPr/>
            </a:lvl7pPr>
            <a:lvl8pPr>
              <a:defRPr/>
            </a:lvl8pPr>
            <a:lvl9pPr marL="1533600" indent="-270000">
              <a:buFontTx/>
              <a:buBlip>
                <a:blip r:embed="rId2"/>
              </a:buBlip>
              <a:defRPr/>
            </a:lvl9pPr>
          </a:lstStyle>
          <a:p>
            <a:r>
              <a:rPr lang="cs-CZ" dirty="0">
                <a:solidFill>
                  <a:srgbClr val="233060"/>
                </a:solidFill>
                <a:latin typeface="+mn-lt"/>
              </a:rPr>
              <a:t>Prostor pro ilustrační foto, obrázek, </a:t>
            </a:r>
            <a:r>
              <a:rPr lang="cs-CZ" dirty="0" err="1">
                <a:solidFill>
                  <a:srgbClr val="233060"/>
                </a:solidFill>
                <a:latin typeface="+mn-lt"/>
              </a:rPr>
              <a:t>minigraf</a:t>
            </a:r>
            <a:r>
              <a:rPr lang="cs-CZ" dirty="0">
                <a:solidFill>
                  <a:srgbClr val="233060"/>
                </a:solidFill>
                <a:latin typeface="+mn-lt"/>
              </a:rPr>
              <a:t>, nebo nějaký ilustrační znak.</a:t>
            </a:r>
          </a:p>
        </p:txBody>
      </p:sp>
      <p:sp>
        <p:nvSpPr>
          <p:cNvPr id="13" name="Zástupný symbol pro text 5">
            <a:extLst>
              <a:ext uri="{FF2B5EF4-FFF2-40B4-BE49-F238E27FC236}">
                <a16:creationId xmlns:a16="http://schemas.microsoft.com/office/drawing/2014/main" id="{FF2E1A75-B30E-4184-B7CE-50089F994E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799" y="2340000"/>
            <a:ext cx="3612985" cy="415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>
                <a:solidFill>
                  <a:srgbClr val="233060"/>
                </a:solidFill>
                <a:latin typeface="+mn-lt"/>
              </a:rPr>
              <a:t>Upravte styly předlohy textu.</a:t>
            </a:r>
          </a:p>
          <a:p>
            <a:pPr lvl="1"/>
            <a:r>
              <a:rPr lang="cs-CZ">
                <a:solidFill>
                  <a:srgbClr val="233060"/>
                </a:solidFill>
                <a:latin typeface="+mn-lt"/>
              </a:rPr>
              <a:t>Druhá úroveň</a:t>
            </a:r>
          </a:p>
          <a:p>
            <a:pPr lvl="2"/>
            <a:r>
              <a:rPr lang="cs-CZ">
                <a:solidFill>
                  <a:srgbClr val="233060"/>
                </a:solidFill>
                <a:latin typeface="+mn-lt"/>
              </a:rPr>
              <a:t>Třetí úroveň</a:t>
            </a:r>
          </a:p>
          <a:p>
            <a:pPr lvl="3"/>
            <a:r>
              <a:rPr lang="cs-CZ">
                <a:solidFill>
                  <a:srgbClr val="233060"/>
                </a:solidFill>
                <a:latin typeface="+mn-lt"/>
              </a:rPr>
              <a:t>Čtvrtá úroveň</a:t>
            </a:r>
          </a:p>
          <a:p>
            <a:pPr lvl="4"/>
            <a:r>
              <a:rPr lang="cs-CZ">
                <a:solidFill>
                  <a:srgbClr val="233060"/>
                </a:solidFill>
                <a:latin typeface="+mn-lt"/>
              </a:rPr>
              <a:t>Pátá úroveň</a:t>
            </a:r>
            <a:endParaRPr lang="cs-CZ" dirty="0">
              <a:solidFill>
                <a:srgbClr val="233060"/>
              </a:solidFill>
              <a:latin typeface="+mn-lt"/>
            </a:endParaRPr>
          </a:p>
        </p:txBody>
      </p:sp>
      <p:sp>
        <p:nvSpPr>
          <p:cNvPr id="17" name="TextovéPole 16">
            <a:extLst>
              <a:ext uri="{FF2B5EF4-FFF2-40B4-BE49-F238E27FC236}">
                <a16:creationId xmlns:a16="http://schemas.microsoft.com/office/drawing/2014/main" id="{CA1A3E7D-D2C8-4A98-A7B5-B21F0F391154}"/>
              </a:ext>
            </a:extLst>
          </p:cNvPr>
          <p:cNvSpPr txBox="1"/>
          <p:nvPr/>
        </p:nvSpPr>
        <p:spPr>
          <a:xfrm>
            <a:off x="10416480" y="360000"/>
            <a:ext cx="1235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97990DEE-A5F0-484D-81FF-1A68BA7B45FC}" type="slidenum">
              <a:rPr lang="cs-CZ" sz="1200" b="1" smtClean="0">
                <a:solidFill>
                  <a:schemeClr val="tx2"/>
                </a:solidFill>
              </a:rPr>
              <a:pPr algn="r"/>
              <a:t>‹#›</a:t>
            </a:fld>
            <a:endParaRPr lang="cs-CZ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04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ředělov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8">
            <a:extLst>
              <a:ext uri="{FF2B5EF4-FFF2-40B4-BE49-F238E27FC236}">
                <a16:creationId xmlns:a16="http://schemas.microsoft.com/office/drawing/2014/main" id="{5EFD8203-D3A6-4A52-AB62-BA75BBD5D9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3240000"/>
            <a:ext cx="9000000" cy="144000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3600" cap="all" baseline="0">
                <a:solidFill>
                  <a:srgbClr val="23315F"/>
                </a:solidFill>
              </a:defRPr>
            </a:lvl1pPr>
          </a:lstStyle>
          <a:p>
            <a:r>
              <a:rPr lang="cs-CZ" dirty="0"/>
              <a:t>nadpis oddílu prezentace</a:t>
            </a:r>
            <a:endParaRPr lang="en-US" dirty="0"/>
          </a:p>
        </p:txBody>
      </p:sp>
      <p:pic>
        <p:nvPicPr>
          <p:cNvPr id="6" name="Grafický objekt 5">
            <a:extLst>
              <a:ext uri="{FF2B5EF4-FFF2-40B4-BE49-F238E27FC236}">
                <a16:creationId xmlns:a16="http://schemas.microsoft.com/office/drawing/2014/main" id="{295E6D0E-7F3F-4EE7-91E1-E0BB90F23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88208" y="507822"/>
            <a:ext cx="95250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892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0" y="1080000"/>
            <a:ext cx="11113200" cy="1080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cs-CZ" dirty="0"/>
              <a:t>Nadpis</a:t>
            </a:r>
            <a:endParaRPr lang="en-US" dirty="0"/>
          </a:p>
        </p:txBody>
      </p:sp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AAAE1B21-A151-4F03-8C26-2C31DC4BD3B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538799" y="361203"/>
            <a:ext cx="1620000" cy="537594"/>
          </a:xfrm>
          <a:prstGeom prst="rect">
            <a:avLst/>
          </a:prstGeom>
        </p:spPr>
      </p:pic>
      <p:sp>
        <p:nvSpPr>
          <p:cNvPr id="6" name="Zástupný symbol pro text 5">
            <a:extLst>
              <a:ext uri="{FF2B5EF4-FFF2-40B4-BE49-F238E27FC236}">
                <a16:creationId xmlns:a16="http://schemas.microsoft.com/office/drawing/2014/main" id="{44B228E9-DEAF-474A-B89C-A2DBDC2479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8799" y="2340000"/>
            <a:ext cx="11113200" cy="415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cs-CZ" dirty="0">
                <a:solidFill>
                  <a:srgbClr val="233060"/>
                </a:solidFill>
                <a:latin typeface="+mn-lt"/>
              </a:rPr>
              <a:t>01</a:t>
            </a:r>
          </a:p>
          <a:p>
            <a:pPr lvl="1"/>
            <a:r>
              <a:rPr lang="cs-CZ" dirty="0">
                <a:solidFill>
                  <a:srgbClr val="233060"/>
                </a:solidFill>
                <a:latin typeface="+mn-lt"/>
              </a:rPr>
              <a:t>02</a:t>
            </a:r>
          </a:p>
          <a:p>
            <a:pPr lvl="2"/>
            <a:r>
              <a:rPr lang="cs-CZ" dirty="0">
                <a:solidFill>
                  <a:srgbClr val="233060"/>
                </a:solidFill>
                <a:latin typeface="+mn-lt"/>
              </a:rPr>
              <a:t>03</a:t>
            </a:r>
          </a:p>
          <a:p>
            <a:pPr lvl="3"/>
            <a:r>
              <a:rPr lang="cs-CZ" dirty="0">
                <a:solidFill>
                  <a:srgbClr val="233060"/>
                </a:solidFill>
                <a:latin typeface="+mn-lt"/>
              </a:rPr>
              <a:t>04</a:t>
            </a:r>
          </a:p>
          <a:p>
            <a:pPr lvl="4"/>
            <a:r>
              <a:rPr lang="cs-CZ" dirty="0">
                <a:solidFill>
                  <a:srgbClr val="233060"/>
                </a:solidFill>
                <a:latin typeface="+mn-lt"/>
              </a:rPr>
              <a:t>05</a:t>
            </a:r>
          </a:p>
          <a:p>
            <a:pPr lvl="5"/>
            <a:r>
              <a:rPr lang="cs-CZ" dirty="0">
                <a:solidFill>
                  <a:srgbClr val="233060"/>
                </a:solidFill>
                <a:latin typeface="+mn-lt"/>
              </a:rPr>
              <a:t>06</a:t>
            </a:r>
          </a:p>
          <a:p>
            <a:pPr lvl="6"/>
            <a:r>
              <a:rPr lang="cs-CZ" dirty="0">
                <a:solidFill>
                  <a:srgbClr val="233060"/>
                </a:solidFill>
                <a:latin typeface="+mn-lt"/>
              </a:rPr>
              <a:t>07</a:t>
            </a:r>
          </a:p>
          <a:p>
            <a:pPr lvl="7"/>
            <a:r>
              <a:rPr lang="cs-CZ" dirty="0">
                <a:solidFill>
                  <a:srgbClr val="233060"/>
                </a:solidFill>
                <a:latin typeface="+mn-lt"/>
              </a:rPr>
              <a:t>08</a:t>
            </a:r>
          </a:p>
          <a:p>
            <a:pPr lvl="8"/>
            <a:r>
              <a:rPr lang="cs-CZ" dirty="0">
                <a:solidFill>
                  <a:srgbClr val="233060"/>
                </a:solidFill>
                <a:latin typeface="+mn-lt"/>
              </a:rPr>
              <a:t>09</a:t>
            </a:r>
          </a:p>
        </p:txBody>
      </p:sp>
    </p:spTree>
    <p:extLst>
      <p:ext uri="{BB962C8B-B14F-4D97-AF65-F5344CB8AC3E}">
        <p14:creationId xmlns:p14="http://schemas.microsoft.com/office/powerpoint/2010/main" val="1129970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baseline="0">
          <a:solidFill>
            <a:srgbClr val="23315F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SzPct val="75000"/>
        <a:buFontTx/>
        <a:buNone/>
        <a:defRPr lang="cs-CZ" sz="2000" kern="1200" smtClean="0">
          <a:solidFill>
            <a:srgbClr val="233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270000" indent="-270000" algn="l" defTabSz="914400" rtl="0" eaLnBrk="1" latinLnBrk="0" hangingPunct="1">
        <a:lnSpc>
          <a:spcPct val="90000"/>
        </a:lnSpc>
        <a:spcBef>
          <a:spcPts val="600"/>
        </a:spcBef>
        <a:buSzPct val="75000"/>
        <a:buFontTx/>
        <a:buBlip>
          <a:blip r:embed="rId15"/>
        </a:buBlip>
        <a:defRPr lang="cs-CZ" sz="2000" kern="1200" baseline="0" smtClean="0">
          <a:solidFill>
            <a:srgbClr val="233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53600" indent="-270000" algn="l" defTabSz="914400" rtl="0" eaLnBrk="1" latinLnBrk="0" hangingPunct="1">
        <a:lnSpc>
          <a:spcPct val="90000"/>
        </a:lnSpc>
        <a:spcBef>
          <a:spcPts val="600"/>
        </a:spcBef>
        <a:buSzPct val="75000"/>
        <a:buFontTx/>
        <a:buBlip>
          <a:blip r:embed="rId15"/>
        </a:buBlip>
        <a:defRPr lang="cs-CZ" sz="2000" kern="1200" smtClean="0">
          <a:solidFill>
            <a:srgbClr val="233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33600" indent="-270000" algn="l" defTabSz="914400" rtl="0" eaLnBrk="1" latinLnBrk="0" hangingPunct="1">
        <a:lnSpc>
          <a:spcPct val="90000"/>
        </a:lnSpc>
        <a:spcBef>
          <a:spcPts val="600"/>
        </a:spcBef>
        <a:buSzPct val="75000"/>
        <a:buFontTx/>
        <a:buBlip>
          <a:blip r:embed="rId15"/>
        </a:buBlip>
        <a:defRPr lang="cs-CZ" sz="2000" kern="1200" smtClean="0">
          <a:solidFill>
            <a:srgbClr val="233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13600" indent="-270000" algn="l" defTabSz="914400" rtl="0" eaLnBrk="1" latinLnBrk="0" hangingPunct="1">
        <a:lnSpc>
          <a:spcPct val="90000"/>
        </a:lnSpc>
        <a:spcBef>
          <a:spcPts val="600"/>
        </a:spcBef>
        <a:buSzPct val="75000"/>
        <a:buFontTx/>
        <a:buBlip>
          <a:blip r:embed="rId15"/>
        </a:buBlip>
        <a:defRPr lang="cs-CZ" sz="2000" kern="1200" smtClean="0">
          <a:solidFill>
            <a:srgbClr val="23306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993600" indent="-270000" algn="l" defTabSz="914400" rtl="0" eaLnBrk="1" latinLnBrk="0" hangingPunct="1">
        <a:lnSpc>
          <a:spcPct val="90000"/>
        </a:lnSpc>
        <a:spcBef>
          <a:spcPts val="500"/>
        </a:spcBef>
        <a:buSzPct val="75000"/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173600" indent="-270000" algn="l" defTabSz="914400" rtl="0" eaLnBrk="1" latinLnBrk="0" hangingPunct="1">
        <a:lnSpc>
          <a:spcPct val="90000"/>
        </a:lnSpc>
        <a:spcBef>
          <a:spcPts val="500"/>
        </a:spcBef>
        <a:buSzPct val="75000"/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353600" indent="-270000" algn="l" defTabSz="914400" rtl="0" eaLnBrk="1" latinLnBrk="0" hangingPunct="1">
        <a:lnSpc>
          <a:spcPct val="90000"/>
        </a:lnSpc>
        <a:spcBef>
          <a:spcPts val="500"/>
        </a:spcBef>
        <a:buSzPct val="75000"/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1533600" indent="-270000" algn="l" defTabSz="914400" rtl="0" eaLnBrk="1" latinLnBrk="0" hangingPunct="1">
        <a:lnSpc>
          <a:spcPct val="90000"/>
        </a:lnSpc>
        <a:spcBef>
          <a:spcPts val="500"/>
        </a:spcBef>
        <a:buSzPct val="75000"/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4823A1F-59FE-415E-84A7-22AEDFF3B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2856178"/>
            <a:ext cx="9000000" cy="1440000"/>
          </a:xfrm>
        </p:spPr>
        <p:txBody>
          <a:bodyPr>
            <a:normAutofit fontScale="90000"/>
          </a:bodyPr>
          <a:lstStyle/>
          <a:p>
            <a:r>
              <a:rPr lang="cs-CZ" dirty="0"/>
              <a:t>Koncepce propojení nového designu trhu v elektroenergetice s požadavky na změnu v regulovaných cenách a tarifech</a:t>
            </a:r>
          </a:p>
        </p:txBody>
      </p:sp>
      <p:sp>
        <p:nvSpPr>
          <p:cNvPr id="3" name="Zástupný symbol pro text 5">
            <a:extLst>
              <a:ext uri="{FF2B5EF4-FFF2-40B4-BE49-F238E27FC236}">
                <a16:creationId xmlns:a16="http://schemas.microsoft.com/office/drawing/2014/main" id="{FF961743-333C-4295-9E59-53126372CFCA}"/>
              </a:ext>
            </a:extLst>
          </p:cNvPr>
          <p:cNvSpPr txBox="1">
            <a:spLocks/>
          </p:cNvSpPr>
          <p:nvPr/>
        </p:nvSpPr>
        <p:spPr>
          <a:xfrm>
            <a:off x="435828" y="4665290"/>
            <a:ext cx="9000000" cy="3651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None/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700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baseline="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63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81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99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7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5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b="1" dirty="0"/>
              <a:t>19. října 2022	Rozvoj lokální energetiky a postavení provozovatelů LDS   </a:t>
            </a:r>
          </a:p>
        </p:txBody>
      </p:sp>
      <p:sp>
        <p:nvSpPr>
          <p:cNvPr id="4" name="Zástupný symbol pro text 2">
            <a:extLst>
              <a:ext uri="{FF2B5EF4-FFF2-40B4-BE49-F238E27FC236}">
                <a16:creationId xmlns:a16="http://schemas.microsoft.com/office/drawing/2014/main" id="{FCAF3E42-F0DE-451F-91DC-9BB619AE16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0000" y="6105290"/>
            <a:ext cx="8999998" cy="365125"/>
          </a:xfrm>
        </p:spPr>
        <p:txBody>
          <a:bodyPr/>
          <a:lstStyle/>
          <a:p>
            <a:r>
              <a:rPr lang="cs-CZ" b="1" dirty="0"/>
              <a:t>Vedoucí oddělení regulace cen v elektroenergetice</a:t>
            </a:r>
          </a:p>
        </p:txBody>
      </p:sp>
      <p:sp>
        <p:nvSpPr>
          <p:cNvPr id="7" name="Zástupný symbol pro text 5">
            <a:extLst>
              <a:ext uri="{FF2B5EF4-FFF2-40B4-BE49-F238E27FC236}">
                <a16:creationId xmlns:a16="http://schemas.microsoft.com/office/drawing/2014/main" id="{E5FA9770-1C2B-43BC-9212-6565842C9563}"/>
              </a:ext>
            </a:extLst>
          </p:cNvPr>
          <p:cNvSpPr txBox="1">
            <a:spLocks/>
          </p:cNvSpPr>
          <p:nvPr/>
        </p:nvSpPr>
        <p:spPr>
          <a:xfrm>
            <a:off x="435828" y="5740165"/>
            <a:ext cx="9000000" cy="3651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None/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700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baseline="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63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81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99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7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5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b="1" dirty="0"/>
              <a:t>Jan Svatek</a:t>
            </a:r>
          </a:p>
        </p:txBody>
      </p:sp>
    </p:spTree>
    <p:extLst>
      <p:ext uri="{BB962C8B-B14F-4D97-AF65-F5344CB8AC3E}">
        <p14:creationId xmlns:p14="http://schemas.microsoft.com/office/powerpoint/2010/main" val="2815451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Nastavení tarifikace VVn a VN - 2024*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00" y="1863277"/>
            <a:ext cx="11113200" cy="4733466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cs-CZ" u="sng" dirty="0"/>
              <a:t>Patři do oblastí k rychlé úpravě</a:t>
            </a:r>
          </a:p>
          <a:p>
            <a:pPr lvl="2" algn="just"/>
            <a:r>
              <a:rPr lang="cs-CZ" dirty="0"/>
              <a:t>Na hladinách VVN a VN dojde k opuštění sjednávání rezervované kapacity, která bude nahrazena buď hodnotou</a:t>
            </a:r>
          </a:p>
          <a:p>
            <a:pPr marL="1074738" lvl="2" indent="-269875" algn="just"/>
            <a:r>
              <a:rPr lang="cs-CZ" dirty="0"/>
              <a:t>rezervovaného příkonu,</a:t>
            </a:r>
          </a:p>
          <a:p>
            <a:pPr marL="1074738" lvl="2" indent="-269875" algn="just"/>
            <a:r>
              <a:rPr lang="cs-CZ" dirty="0"/>
              <a:t>maximálního čtvrthodinového odebraného výkonu v daném měsíci,</a:t>
            </a:r>
          </a:p>
          <a:p>
            <a:pPr marL="1074738" lvl="2" indent="-269875" algn="just"/>
            <a:r>
              <a:rPr lang="cs-CZ" dirty="0"/>
              <a:t>kombinací výše uvedených přístupů.</a:t>
            </a:r>
          </a:p>
          <a:p>
            <a:pPr marL="444500" lvl="2" indent="-269875" algn="just"/>
            <a:endParaRPr lang="cs-CZ" dirty="0"/>
          </a:p>
          <a:p>
            <a:pPr marL="444500" lvl="2" indent="-269875" algn="just"/>
            <a:r>
              <a:rPr lang="cs-CZ" dirty="0"/>
              <a:t>Cena za použití sítí zůstane zachována</a:t>
            </a:r>
          </a:p>
          <a:p>
            <a:pPr marL="174625" lvl="2" indent="0" algn="just">
              <a:buNone/>
            </a:pPr>
            <a:endParaRPr lang="cs-CZ" dirty="0"/>
          </a:p>
          <a:p>
            <a:pPr marL="444500" lvl="2" indent="-269875" algn="just"/>
            <a:r>
              <a:rPr lang="pl-PL" dirty="0"/>
              <a:t>Uvažuje se o zachování obdoby dnešní jednosložkové ceny pro potřeby malého odebraného množství elektřiny.</a:t>
            </a:r>
          </a:p>
          <a:p>
            <a:pPr marL="444500" lvl="2" indent="-269875" algn="just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1350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Nastavení tarifikace VVn a VN - 2024*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00" y="1863277"/>
            <a:ext cx="11113200" cy="4733466"/>
          </a:xfrm>
        </p:spPr>
        <p:txBody>
          <a:bodyPr>
            <a:normAutofit/>
          </a:bodyPr>
          <a:lstStyle/>
          <a:p>
            <a:pPr lvl="2" algn="just">
              <a:lnSpc>
                <a:spcPct val="100000"/>
              </a:lnSpc>
            </a:pPr>
            <a:r>
              <a:rPr lang="cs-CZ" dirty="0"/>
              <a:t>Aktuálně proběhla první fáze, která měla za úkol </a:t>
            </a:r>
            <a:r>
              <a:rPr lang="pl-PL" dirty="0"/>
              <a:t>především zmapovat a posoudit různé kombinace zpoplatnění rezervovaného příkonu a naměřeného maxima ve smyslu dopadu na zákazníky připojené do distribuční soustavy. </a:t>
            </a:r>
          </a:p>
          <a:p>
            <a:pPr lvl="2" algn="just">
              <a:lnSpc>
                <a:spcPct val="100000"/>
              </a:lnSpc>
            </a:pPr>
            <a:r>
              <a:rPr lang="pl-PL" dirty="0"/>
              <a:t>Od provozovatelů lokálních distribučních soustav byly vyžádány informace k vyhodnocení dopadů uvažovaných změn na provozovatele lokální distribuční soustavy, tyto dopady budou řešeny v další fázi.</a:t>
            </a:r>
          </a:p>
          <a:p>
            <a:pPr lvl="2" algn="just"/>
            <a:r>
              <a:rPr lang="pl-PL" dirty="0"/>
              <a:t>Z hlediska očekávaných dopadů na zákazníky není v současné době uvažováno pouze s přechodem na hodnotu rezervovaného příkonu, ani pouze s přechodem na hodnotu čtvrthodinového naměřeného odebraného výkonu ze soustavy.</a:t>
            </a:r>
          </a:p>
          <a:p>
            <a:pPr lvl="2" algn="just"/>
            <a:r>
              <a:rPr lang="pl-PL" dirty="0"/>
              <a:t>Nutnost řešit provázanost s vyhláškou </a:t>
            </a:r>
            <a:r>
              <a:rPr lang="cs-CZ" dirty="0"/>
              <a:t>o podmínkách připojení k elektrizační soustavě.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71914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Koncept Management Q – 2024*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00" y="1863277"/>
            <a:ext cx="11113200" cy="4733466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cs-CZ" u="sng" dirty="0"/>
              <a:t>Patři do oblasti k rychlé úpravě</a:t>
            </a:r>
          </a:p>
          <a:p>
            <a:pPr lvl="2" algn="just"/>
            <a:r>
              <a:rPr lang="cs-CZ" dirty="0"/>
              <a:t>Potřeba propracovanější a adresnější řešení na straně managementu jalové energie.</a:t>
            </a:r>
          </a:p>
          <a:p>
            <a:pPr lvl="2" algn="just"/>
            <a:r>
              <a:rPr lang="cs-CZ" dirty="0"/>
              <a:t>Současný systém plateb za jalovou energii spočívá v platbách za nedodržení účiníku a za nevyžádanou dodávku jalové energie při odběru elektřiny. </a:t>
            </a:r>
          </a:p>
          <a:p>
            <a:pPr lvl="2" algn="just"/>
            <a:r>
              <a:rPr lang="cs-CZ" dirty="0"/>
              <a:t>Aktuálně je připraven základní koncept změny managementu Q se sjednocením konceptu platby ceny za nevyžádanou dodanou/odebranou jalovou energii s předpokladem aplikace primárně na hladinách VVN a VN.</a:t>
            </a:r>
          </a:p>
          <a:p>
            <a:pPr lvl="2" algn="just"/>
            <a:r>
              <a:rPr lang="cs-CZ" dirty="0"/>
              <a:t>Podstatou úprav je zejména přechod v případě vyhodnocovacího období z měsíčních hodnot na čtvrthodinové hodnoty a zpoplatnění jak nevyžádané dodávky, tak odběru jalové energie ze sítě mimo povolené pásmo účiníku.</a:t>
            </a:r>
          </a:p>
        </p:txBody>
      </p:sp>
    </p:spTree>
    <p:extLst>
      <p:ext uri="{BB962C8B-B14F-4D97-AF65-F5344CB8AC3E}">
        <p14:creationId xmlns:p14="http://schemas.microsoft.com/office/powerpoint/2010/main" val="1849812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Nastavení tarifikace NN - 202?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00" y="1863277"/>
            <a:ext cx="11113200" cy="4733466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cs-CZ" u="sng" dirty="0"/>
              <a:t>Patři do oblasti k postupné úpravě</a:t>
            </a:r>
          </a:p>
          <a:p>
            <a:pPr lvl="2" algn="just"/>
            <a:r>
              <a:rPr lang="cs-CZ" dirty="0"/>
              <a:t>Konkrétní podoba nového tarifního systému na hladině NN bude předmětem budoucích prací mimo jiné i s ohledem na harmonogram dostupnosti AMM a souvisejících požadavků tak, aby systém byl následně udržitelný na delší časové období.</a:t>
            </a:r>
          </a:p>
          <a:p>
            <a:pPr lvl="2" algn="just"/>
            <a:r>
              <a:rPr lang="cs-CZ" dirty="0"/>
              <a:t>Předpoklad postupné implementace dílčích změn a teoretický souběh současné tarifní struktury a implementovaných nových prvků.</a:t>
            </a:r>
          </a:p>
          <a:p>
            <a:pPr lvl="2" algn="just"/>
            <a:r>
              <a:rPr lang="cs-CZ" dirty="0"/>
              <a:t>Předpokládá se implementace principu technologické neutrality, kdy cílem ERÚ není rozhodovat o konkrétních technologiích individuálně, ale soustředit se na optimální využití soustavy a jejího zatížení, které odběr zákazníka jako celek vyvolá. Uvedené dále umožní zjednodušit současný systém přiznávání sazeb.</a:t>
            </a:r>
          </a:p>
          <a:p>
            <a:pPr lvl="2" algn="just"/>
            <a:r>
              <a:rPr lang="cs-CZ" dirty="0"/>
              <a:t>Předpoklad alokace vyššího podílu nákladů v kapacitní složce ceny.</a:t>
            </a:r>
          </a:p>
          <a:p>
            <a:pPr lvl="2" algn="just"/>
            <a:r>
              <a:rPr lang="cs-CZ" dirty="0"/>
              <a:t>Předpokládá se postupné přiblížení síťových tarifů hrazených odběrateli kategorie C a odběrateli kategorie D s výhledem možného sjednocení uvedené kategorizace.</a:t>
            </a:r>
          </a:p>
        </p:txBody>
      </p:sp>
    </p:spTree>
    <p:extLst>
      <p:ext uri="{BB962C8B-B14F-4D97-AF65-F5344CB8AC3E}">
        <p14:creationId xmlns:p14="http://schemas.microsoft.com/office/powerpoint/2010/main" val="3199783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HARMONOGRAM POSTUPNÉ IMPLEMENTACE ZMĚN</a:t>
            </a:r>
            <a:br>
              <a:rPr lang="cs-CZ" dirty="0"/>
            </a:br>
            <a:endParaRPr lang="cs-CZ" dirty="0"/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6F892CD7-F0FE-4447-B15A-3700A6BA02EA}"/>
              </a:ext>
            </a:extLst>
          </p:cNvPr>
          <p:cNvGrpSpPr/>
          <p:nvPr/>
        </p:nvGrpSpPr>
        <p:grpSpPr>
          <a:xfrm>
            <a:off x="1329330" y="1701023"/>
            <a:ext cx="9533340" cy="4902047"/>
            <a:chOff x="1329330" y="1712598"/>
            <a:chExt cx="9533340" cy="4902047"/>
          </a:xfrm>
        </p:grpSpPr>
        <p:pic>
          <p:nvPicPr>
            <p:cNvPr id="3" name="Obrázek 2">
              <a:extLst>
                <a:ext uri="{FF2B5EF4-FFF2-40B4-BE49-F238E27FC236}">
                  <a16:creationId xmlns:a16="http://schemas.microsoft.com/office/drawing/2014/main" id="{C0F060CE-6D29-4996-B819-279070E42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9330" y="1712598"/>
              <a:ext cx="9533340" cy="4902047"/>
            </a:xfrm>
            <a:prstGeom prst="rect">
              <a:avLst/>
            </a:prstGeom>
          </p:spPr>
        </p:pic>
        <p:sp>
          <p:nvSpPr>
            <p:cNvPr id="8" name="Obdélník 7">
              <a:extLst>
                <a:ext uri="{FF2B5EF4-FFF2-40B4-BE49-F238E27FC236}">
                  <a16:creationId xmlns:a16="http://schemas.microsoft.com/office/drawing/2014/main" id="{499EB867-53E3-4661-865B-41E67A6E63E2}"/>
                </a:ext>
              </a:extLst>
            </p:cNvPr>
            <p:cNvSpPr/>
            <p:nvPr/>
          </p:nvSpPr>
          <p:spPr>
            <a:xfrm>
              <a:off x="1329330" y="1712598"/>
              <a:ext cx="4527460" cy="1740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</p:spTree>
    <p:extLst>
      <p:ext uri="{BB962C8B-B14F-4D97-AF65-F5344CB8AC3E}">
        <p14:creationId xmlns:p14="http://schemas.microsoft.com/office/powerpoint/2010/main" val="25605642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Další informace a Závěr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00" y="1863277"/>
            <a:ext cx="11113200" cy="4733466"/>
          </a:xfrm>
        </p:spPr>
        <p:txBody>
          <a:bodyPr>
            <a:normAutofit/>
          </a:bodyPr>
          <a:lstStyle/>
          <a:p>
            <a:pPr lvl="1" algn="just"/>
            <a:r>
              <a:rPr lang="cs-CZ" dirty="0"/>
              <a:t>Posouzení dopadů změn na účastníky trhu bude probíhat kontinuálně v rámci návrhů jednotlivých opatření v závislosti na detailech jednotlivých řešení. </a:t>
            </a:r>
          </a:p>
          <a:p>
            <a:pPr lvl="1" algn="just"/>
            <a:r>
              <a:rPr lang="cs-CZ" dirty="0"/>
              <a:t>Podoba navrhovaných opatření pro naplnění stanovených cílů tedy bude zvolena i na základě posouzení dopadů na účastníky trhu. </a:t>
            </a:r>
          </a:p>
          <a:p>
            <a:pPr lvl="1" algn="just"/>
            <a:r>
              <a:rPr lang="cs-CZ" dirty="0"/>
              <a:t>Konečné zhodnocení dopadů jednotlivých opatření bude prezentováno při úpravách legislativy v rámci veřejných konzultačních procesů k vyhláškám nebo cenovým rozhodnutím Energetického regulačního úřadu tak, aby mohli všichni účastníci trhu relevantně vyhodnotit změny síťových tarifů a podávat připomínky v rámci konzultačních procesů.</a:t>
            </a:r>
          </a:p>
          <a:p>
            <a:pPr lvl="1" algn="just"/>
            <a:r>
              <a:rPr lang="cs-CZ" dirty="0"/>
              <a:t>Návrhy změn v oblasti legislativy se budou odvíjet od zvolených opatření. Některá opatření bude možné realizovat pouze na základě úprav podzákonných právních předpisů v gesci Energetického regulačního úřadu, jakými jsou vyhlášky a cenová rozhodnutí, jiné úpravy si můžou vyžádat spolupráci s jinými orgány státní správy případně bude nutné provést komplexní úpravu na úrovni zákonů.</a:t>
            </a:r>
          </a:p>
          <a:p>
            <a:pPr marL="0" lvl="1" indent="0" algn="just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05893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>
            <a:extLst>
              <a:ext uri="{FF2B5EF4-FFF2-40B4-BE49-F238E27FC236}">
                <a16:creationId xmlns:a16="http://schemas.microsoft.com/office/drawing/2014/main" id="{69AFECE9-AC73-4CE3-A1B5-89C66C2AD33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0000" y="3219997"/>
            <a:ext cx="9000000" cy="360000"/>
          </a:xfrm>
        </p:spPr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1FB5F961-10DA-43B0-8C42-C42E638D35F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BB3B1307-D9DA-4F55-B443-638401D784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1878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Obsah prezentace</a:t>
            </a:r>
            <a:br>
              <a:rPr lang="cs-CZ" dirty="0"/>
            </a:br>
            <a:endParaRPr lang="cs-CZ" dirty="0"/>
          </a:p>
        </p:txBody>
      </p:sp>
      <p:sp>
        <p:nvSpPr>
          <p:cNvPr id="4" name="Zástupný symbol pro obsah 2">
            <a:extLst>
              <a:ext uri="{FF2B5EF4-FFF2-40B4-BE49-F238E27FC236}">
                <a16:creationId xmlns:a16="http://schemas.microsoft.com/office/drawing/2014/main" id="{40763F5C-B634-41A8-BBD5-86F9D27B039A}"/>
              </a:ext>
            </a:extLst>
          </p:cNvPr>
          <p:cNvSpPr txBox="1">
            <a:spLocks/>
          </p:cNvSpPr>
          <p:nvPr/>
        </p:nvSpPr>
        <p:spPr>
          <a:xfrm>
            <a:off x="542916" y="2041260"/>
            <a:ext cx="10964578" cy="4503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None/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700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 lang="cs-CZ" sz="2000" kern="1200" baseline="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63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81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2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99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7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5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 algn="just"/>
            <a:r>
              <a:rPr lang="cs-CZ" dirty="0"/>
              <a:t>Důvody vzniku koncepce</a:t>
            </a:r>
          </a:p>
          <a:p>
            <a:pPr lvl="2" algn="just"/>
            <a:r>
              <a:rPr lang="cs-CZ" dirty="0"/>
              <a:t>Vymezení a tvorba koncepce</a:t>
            </a:r>
          </a:p>
          <a:p>
            <a:pPr lvl="2" algn="just"/>
            <a:r>
              <a:rPr lang="cs-CZ" dirty="0"/>
              <a:t>Cíle a principy inovace v oblasti regulovaných cen</a:t>
            </a:r>
          </a:p>
          <a:p>
            <a:pPr lvl="2" algn="just"/>
            <a:r>
              <a:rPr lang="cs-CZ" dirty="0"/>
              <a:t>Strategický pohled k naplnění cílů</a:t>
            </a:r>
          </a:p>
          <a:p>
            <a:pPr lvl="2" algn="just"/>
            <a:r>
              <a:rPr lang="cs-CZ" dirty="0"/>
              <a:t>Specifikace úprav regulovaných cen</a:t>
            </a:r>
          </a:p>
          <a:p>
            <a:pPr lvl="4" algn="just"/>
            <a:r>
              <a:rPr lang="cs-CZ" dirty="0"/>
              <a:t>Sdílení elektřiny v bytových domech</a:t>
            </a:r>
          </a:p>
          <a:p>
            <a:pPr lvl="4" algn="just"/>
            <a:r>
              <a:rPr lang="cs-CZ" dirty="0"/>
              <a:t>Nastavení tarifikace VVN a VN</a:t>
            </a:r>
          </a:p>
          <a:p>
            <a:pPr lvl="4" algn="just"/>
            <a:r>
              <a:rPr lang="cs-CZ" dirty="0"/>
              <a:t>Koncept management Q</a:t>
            </a:r>
          </a:p>
          <a:p>
            <a:pPr lvl="4" algn="just"/>
            <a:r>
              <a:rPr lang="cs-CZ" dirty="0"/>
              <a:t>Nastavení tarifikace NN</a:t>
            </a:r>
          </a:p>
          <a:p>
            <a:pPr lvl="2" algn="just"/>
            <a:r>
              <a:rPr lang="cs-CZ" dirty="0"/>
              <a:t>Harmonogram postupné implementace změn</a:t>
            </a:r>
          </a:p>
          <a:p>
            <a:pPr lvl="2" algn="just"/>
            <a:r>
              <a:rPr lang="cs-CZ" dirty="0"/>
              <a:t>Další informace a závěr</a:t>
            </a:r>
          </a:p>
          <a:p>
            <a:pPr lvl="2" algn="just"/>
            <a:endParaRPr lang="cs-CZ" dirty="0"/>
          </a:p>
          <a:p>
            <a:pPr lvl="2" algn="just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46511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Důvody vzniku koncepce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800" y="2037144"/>
            <a:ext cx="10964578" cy="4503339"/>
          </a:xfrm>
        </p:spPr>
        <p:txBody>
          <a:bodyPr>
            <a:normAutofit/>
          </a:bodyPr>
          <a:lstStyle/>
          <a:p>
            <a:pPr marL="183600" lvl="2" indent="0" algn="just">
              <a:buNone/>
            </a:pPr>
            <a:r>
              <a:rPr lang="cs-CZ" u="sng" dirty="0"/>
              <a:t>Problémy současné tarifní struktury</a:t>
            </a:r>
          </a:p>
          <a:p>
            <a:pPr marL="715963" lvl="5" indent="-269875" algn="just"/>
            <a:r>
              <a:rPr lang="cs-CZ" dirty="0">
                <a:solidFill>
                  <a:srgbClr val="233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VVN, VN</a:t>
            </a:r>
          </a:p>
          <a:p>
            <a:pPr marL="1074738" lvl="6" indent="-269875" algn="just"/>
            <a:r>
              <a:rPr lang="cs-CZ" dirty="0">
                <a:solidFill>
                  <a:srgbClr val="233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Nemotivuje k optimalizaci požadavků účastníků trhu na rezervovaný příkon</a:t>
            </a:r>
          </a:p>
          <a:p>
            <a:pPr marL="1074738" lvl="6" indent="-269875" algn="just"/>
            <a:r>
              <a:rPr lang="cs-CZ" dirty="0">
                <a:solidFill>
                  <a:srgbClr val="233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Administrativní zátěž při sjednávání hodnot rezervované kapacity</a:t>
            </a:r>
          </a:p>
          <a:p>
            <a:pPr marL="804863" lvl="6" indent="0" algn="just">
              <a:buNone/>
            </a:pPr>
            <a:endParaRPr lang="cs-CZ" dirty="0">
              <a:solidFill>
                <a:srgbClr val="233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5963" lvl="5" indent="-352425" algn="just"/>
            <a:r>
              <a:rPr lang="cs-CZ" dirty="0">
                <a:solidFill>
                  <a:srgbClr val="233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NN</a:t>
            </a:r>
          </a:p>
          <a:p>
            <a:pPr marL="1074738" lvl="5" indent="-350838" algn="just"/>
            <a:r>
              <a:rPr lang="cs-CZ" dirty="0">
                <a:solidFill>
                  <a:srgbClr val="233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Dělení distribučních sazeb podle převažujícího účelu využití elektřiny a typu zákazníka</a:t>
            </a:r>
          </a:p>
          <a:p>
            <a:pPr marL="1074738" lvl="5" indent="-350838" algn="just"/>
            <a:r>
              <a:rPr lang="cs-CZ" dirty="0">
                <a:solidFill>
                  <a:srgbClr val="233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Alokace nákladů do distribučních sazeb a jednotlivých cen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32950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Důvody vzniku koncepce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422" y="2037142"/>
            <a:ext cx="10964578" cy="4503339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cs-CZ" u="sng" dirty="0"/>
              <a:t>Zásadní změny na trhu</a:t>
            </a:r>
          </a:p>
          <a:p>
            <a:pPr lvl="2" algn="just"/>
            <a:r>
              <a:rPr lang="cs-CZ" dirty="0"/>
              <a:t>Elektromobilita</a:t>
            </a:r>
          </a:p>
          <a:p>
            <a:pPr lvl="2" algn="just"/>
            <a:r>
              <a:rPr lang="cs-CZ" dirty="0"/>
              <a:t>Akumulace</a:t>
            </a:r>
          </a:p>
          <a:p>
            <a:pPr lvl="2" algn="just"/>
            <a:r>
              <a:rPr lang="pt-BR" dirty="0"/>
              <a:t>Decentrální energetika a obnovitelné zdroje energie</a:t>
            </a:r>
            <a:endParaRPr lang="cs-CZ" dirty="0"/>
          </a:p>
          <a:p>
            <a:pPr lvl="2" algn="just"/>
            <a:endParaRPr lang="cs-CZ" dirty="0"/>
          </a:p>
          <a:p>
            <a:pPr marL="183600" lvl="2" indent="0" algn="just">
              <a:buNone/>
            </a:pPr>
            <a:endParaRPr lang="cs-CZ" dirty="0"/>
          </a:p>
          <a:p>
            <a:pPr lvl="2" algn="just"/>
            <a:endParaRPr lang="cs-CZ" dirty="0"/>
          </a:p>
          <a:p>
            <a:pPr lvl="2" algn="just"/>
            <a:endParaRPr lang="cs-CZ" dirty="0"/>
          </a:p>
          <a:p>
            <a:pPr lvl="2" algn="just"/>
            <a:endParaRPr lang="cs-CZ" dirty="0"/>
          </a:p>
          <a:p>
            <a:pPr lvl="2" algn="just"/>
            <a:r>
              <a:rPr lang="cs-CZ" dirty="0"/>
              <a:t>Požadavky na sdílení elektřiny účastníky trhu</a:t>
            </a:r>
          </a:p>
          <a:p>
            <a:pPr lvl="2" algn="just"/>
            <a:r>
              <a:rPr lang="cs-CZ" dirty="0"/>
              <a:t>Flexibilita a agregace</a:t>
            </a:r>
          </a:p>
          <a:p>
            <a:pPr lvl="2" algn="just"/>
            <a:r>
              <a:rPr lang="cs-CZ" dirty="0"/>
              <a:t>AMM</a:t>
            </a:r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lvl="1"/>
            <a:endParaRPr lang="cs-CZ" dirty="0"/>
          </a:p>
          <a:p>
            <a:pPr marL="0" lvl="1" indent="0">
              <a:buNone/>
            </a:pPr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76BF002F-7EEF-4530-97F7-B4B6C37E7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88577"/>
              </p:ext>
            </p:extLst>
          </p:nvPr>
        </p:nvGraphicFramePr>
        <p:xfrm>
          <a:off x="2611396" y="3622130"/>
          <a:ext cx="6969208" cy="1333365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953054">
                  <a:extLst>
                    <a:ext uri="{9D8B030D-6E8A-4147-A177-3AD203B41FA5}">
                      <a16:colId xmlns:a16="http://schemas.microsoft.com/office/drawing/2014/main" val="2622344119"/>
                    </a:ext>
                  </a:extLst>
                </a:gridCol>
                <a:gridCol w="2203938">
                  <a:extLst>
                    <a:ext uri="{9D8B030D-6E8A-4147-A177-3AD203B41FA5}">
                      <a16:colId xmlns:a16="http://schemas.microsoft.com/office/drawing/2014/main" val="180049156"/>
                    </a:ext>
                  </a:extLst>
                </a:gridCol>
                <a:gridCol w="953054">
                  <a:extLst>
                    <a:ext uri="{9D8B030D-6E8A-4147-A177-3AD203B41FA5}">
                      <a16:colId xmlns:a16="http://schemas.microsoft.com/office/drawing/2014/main" val="264215273"/>
                    </a:ext>
                  </a:extLst>
                </a:gridCol>
                <a:gridCol w="953054">
                  <a:extLst>
                    <a:ext uri="{9D8B030D-6E8A-4147-A177-3AD203B41FA5}">
                      <a16:colId xmlns:a16="http://schemas.microsoft.com/office/drawing/2014/main" val="3875248948"/>
                    </a:ext>
                  </a:extLst>
                </a:gridCol>
                <a:gridCol w="953054">
                  <a:extLst>
                    <a:ext uri="{9D8B030D-6E8A-4147-A177-3AD203B41FA5}">
                      <a16:colId xmlns:a16="http://schemas.microsoft.com/office/drawing/2014/main" val="1156237067"/>
                    </a:ext>
                  </a:extLst>
                </a:gridCol>
                <a:gridCol w="953054">
                  <a:extLst>
                    <a:ext uri="{9D8B030D-6E8A-4147-A177-3AD203B41FA5}">
                      <a16:colId xmlns:a16="http://schemas.microsoft.com/office/drawing/2014/main" val="1791082137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u="none" strike="noStrike" dirty="0">
                          <a:effectLst/>
                        </a:rPr>
                        <a:t> 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u="none" strike="noStrike" dirty="0">
                          <a:effectLst/>
                        </a:rPr>
                        <a:t> </a:t>
                      </a:r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2019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2020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2021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600" u="none" strike="noStrike" dirty="0">
                          <a:effectLst/>
                        </a:rPr>
                        <a:t>2022*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4118820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/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u="none" strike="noStrike" dirty="0">
                          <a:effectLst/>
                        </a:rPr>
                        <a:t>počet žádostí (ks)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u="none" strike="noStrike" dirty="0">
                          <a:effectLst/>
                        </a:rPr>
                        <a:t>7 472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u="none" strike="noStrike" dirty="0">
                          <a:effectLst/>
                        </a:rPr>
                        <a:t>10 278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u="none" strike="noStrike" dirty="0">
                          <a:effectLst/>
                        </a:rPr>
                        <a:t>24 647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u="none" strike="noStrike" dirty="0">
                          <a:effectLst/>
                        </a:rPr>
                        <a:t>68 137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3779404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u="none" strike="noStrike" dirty="0">
                          <a:effectLst/>
                        </a:rPr>
                        <a:t> 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600" u="none" strike="noStrike" dirty="0">
                          <a:effectLst/>
                        </a:rPr>
                        <a:t>instalovaný výkon (MW)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u="none" strike="noStrike" dirty="0">
                          <a:effectLst/>
                        </a:rPr>
                        <a:t>1 063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u="none" strike="noStrike" dirty="0">
                          <a:effectLst/>
                        </a:rPr>
                        <a:t>2 849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u="none" strike="noStrike" dirty="0">
                          <a:effectLst/>
                        </a:rPr>
                        <a:t>12 867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600" u="none" strike="noStrike" dirty="0">
                          <a:effectLst/>
                        </a:rPr>
                        <a:t>12 638</a:t>
                      </a:r>
                      <a:endParaRPr lang="cs-CZ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20427905"/>
                  </a:ext>
                </a:extLst>
              </a:tr>
              <a:tr h="216000">
                <a:tc gridSpan="2">
                  <a:txBody>
                    <a:bodyPr/>
                    <a:lstStyle/>
                    <a:p>
                      <a:pPr algn="l" fontAlgn="b"/>
                      <a:r>
                        <a:rPr lang="cs-CZ" sz="1200" u="none" strike="noStrike" dirty="0">
                          <a:effectLst/>
                        </a:rPr>
                        <a:t>*leden až srpen</a:t>
                      </a:r>
                      <a:endParaRPr lang="cs-CZ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9044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343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Vymezení a tvorba koncepce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800" y="2037144"/>
            <a:ext cx="10964578" cy="4503339"/>
          </a:xfrm>
        </p:spPr>
        <p:txBody>
          <a:bodyPr>
            <a:normAutofit/>
          </a:bodyPr>
          <a:lstStyle/>
          <a:p>
            <a:pPr lvl="2" algn="just"/>
            <a:r>
              <a:rPr lang="cs-CZ" dirty="0"/>
              <a:t>Koncepce vznikla v rámci projektu ERÚ „</a:t>
            </a:r>
            <a:r>
              <a:rPr lang="cs-CZ" i="1" dirty="0"/>
              <a:t>Propojení nového designu trhu v elektroenergetice s požadavky na změny v regulovaných cenách a tarifech </a:t>
            </a:r>
            <a:r>
              <a:rPr lang="cs-CZ" dirty="0"/>
              <a:t>“.</a:t>
            </a:r>
          </a:p>
          <a:p>
            <a:pPr lvl="2" algn="just"/>
            <a:r>
              <a:rPr lang="cs-CZ" dirty="0"/>
              <a:t>Primárním záměrem je věnovat se problematice cenotvorby v případě </a:t>
            </a:r>
            <a:r>
              <a:rPr lang="cs-CZ" b="1" dirty="0"/>
              <a:t>přenosu elektřiny, systémových služeb a distribuce elektřiny</a:t>
            </a:r>
            <a:r>
              <a:rPr lang="cs-CZ" dirty="0"/>
              <a:t>. </a:t>
            </a:r>
          </a:p>
          <a:p>
            <a:pPr lvl="2" algn="just"/>
            <a:r>
              <a:rPr lang="cs-CZ" dirty="0"/>
              <a:t>Projektu se v několika skupinách a úrovních řízení účastnili zástupci ERÚ, MPO, MŽP, provozovatele přenosové soustavy, provozovatelů distribučních soustav a dalších ústředních orgánů státní správy, různé sdružení a asociace.</a:t>
            </a:r>
          </a:p>
          <a:p>
            <a:pPr lvl="2" algn="just"/>
            <a:r>
              <a:rPr lang="cs-CZ" dirty="0"/>
              <a:t>Probíhá koordinace s projektem </a:t>
            </a:r>
            <a:r>
              <a:rPr lang="cs-CZ" i="1" dirty="0"/>
              <a:t>„Komplexní inovace tarifní struktury v elektroenergetice“</a:t>
            </a:r>
            <a:r>
              <a:rPr lang="cs-CZ" dirty="0"/>
              <a:t> realizovaným rámcovou smlouvu v programu TA ČR BETA 2 s průběžnými minitendry, např. </a:t>
            </a:r>
          </a:p>
          <a:p>
            <a:pPr marL="1074738" lvl="2" indent="-269875" algn="just"/>
            <a:r>
              <a:rPr lang="cs-CZ" dirty="0"/>
              <a:t>analýza zkušeností s inovacemi tarifního systému v elektroenergetice v zahraničí,</a:t>
            </a:r>
          </a:p>
          <a:p>
            <a:pPr marL="1074738" lvl="2" indent="-269875" algn="just"/>
            <a:r>
              <a:rPr lang="cs-CZ" dirty="0"/>
              <a:t>analýza vlivu změny podílu variabilní složky v ceně zajišťování distribuce elektřiny,</a:t>
            </a:r>
          </a:p>
          <a:p>
            <a:pPr marL="1074738" lvl="2" indent="-269875" algn="just"/>
            <a:r>
              <a:rPr lang="cs-CZ" dirty="0"/>
              <a:t>výzkum trendu zákaznické segmentace,</a:t>
            </a:r>
          </a:p>
          <a:p>
            <a:pPr marL="1074738" lvl="2" indent="-269875" algn="just"/>
            <a:r>
              <a:rPr lang="cs-CZ" dirty="0"/>
              <a:t>analýza vývoje provozu distribučních soustav.</a:t>
            </a:r>
          </a:p>
        </p:txBody>
      </p:sp>
    </p:spTree>
    <p:extLst>
      <p:ext uri="{BB962C8B-B14F-4D97-AF65-F5344CB8AC3E}">
        <p14:creationId xmlns:p14="http://schemas.microsoft.com/office/powerpoint/2010/main" val="3910968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2A43C4-DCED-4BB5-8ABB-207BAD1AF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Cíle a principy inovace V OBLASTI REGULOVANÝCH CEN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4B2AD2-51B4-4A6C-8466-78CCC807C8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57048625"/>
              </p:ext>
            </p:extLst>
          </p:nvPr>
        </p:nvGraphicFramePr>
        <p:xfrm>
          <a:off x="728562" y="1288862"/>
          <a:ext cx="1073487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ovéPole 7">
            <a:extLst>
              <a:ext uri="{FF2B5EF4-FFF2-40B4-BE49-F238E27FC236}">
                <a16:creationId xmlns:a16="http://schemas.microsoft.com/office/drawing/2014/main" id="{3FBE9244-9D03-4398-BC3B-BC3F0679F057}"/>
              </a:ext>
            </a:extLst>
          </p:cNvPr>
          <p:cNvSpPr txBox="1"/>
          <p:nvPr/>
        </p:nvSpPr>
        <p:spPr>
          <a:xfrm>
            <a:off x="1689902" y="2368862"/>
            <a:ext cx="83910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b="1" dirty="0"/>
              <a:t>Základní principy 						                 Hlavní cíle </a:t>
            </a:r>
          </a:p>
        </p:txBody>
      </p:sp>
    </p:spTree>
    <p:extLst>
      <p:ext uri="{BB962C8B-B14F-4D97-AF65-F5344CB8AC3E}">
        <p14:creationId xmlns:p14="http://schemas.microsoft.com/office/powerpoint/2010/main" val="1526350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Strategický pohled K NAPLNĚNÍ CÍLŮ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800" y="2037144"/>
            <a:ext cx="7192489" cy="4503339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cs-CZ" u="sng" dirty="0"/>
              <a:t>Strategie nastavení nových síťových tarifů (ilustrativní)</a:t>
            </a:r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marL="0" lvl="1" indent="0">
              <a:buNone/>
            </a:pPr>
            <a:endParaRPr lang="cs-CZ" u="sng" dirty="0"/>
          </a:p>
          <a:p>
            <a:pPr lvl="2" algn="just"/>
            <a:r>
              <a:rPr lang="cs-CZ" dirty="0"/>
              <a:t>Čím efektivnější využívání soustavy, tím výhodnější tarif</a:t>
            </a:r>
          </a:p>
          <a:p>
            <a:pPr lvl="2" algn="just"/>
            <a:r>
              <a:rPr lang="cs-CZ" dirty="0"/>
              <a:t>Vlastní aplikace nových síťových tarifů bude vycházet z detailních ekonomických propočtů</a:t>
            </a:r>
          </a:p>
          <a:p>
            <a:pPr marL="0" lvl="1" indent="0">
              <a:buNone/>
            </a:pPr>
            <a:endParaRPr lang="cs-CZ" dirty="0"/>
          </a:p>
          <a:p>
            <a:pPr marL="0" lvl="1" indent="0">
              <a:buNone/>
            </a:pPr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6382AD0C-4515-4A28-8E08-0CF93C15AF46}"/>
              </a:ext>
            </a:extLst>
          </p:cNvPr>
          <p:cNvSpPr txBox="1">
            <a:spLocks/>
          </p:cNvSpPr>
          <p:nvPr/>
        </p:nvSpPr>
        <p:spPr>
          <a:xfrm>
            <a:off x="8270689" y="1838533"/>
            <a:ext cx="4947601" cy="16821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None/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2700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baseline="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45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63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813600" indent="-27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75000"/>
              <a:buFontTx/>
              <a:buBlip>
                <a:blip r:embed="rId3"/>
              </a:buBlip>
              <a:defRPr lang="cs-CZ" sz="2000" kern="1200" smtClean="0">
                <a:solidFill>
                  <a:srgbClr val="23306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99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7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5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33600" indent="-27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Tx/>
              <a:buNone/>
            </a:pPr>
            <a:r>
              <a:rPr lang="cs-CZ" u="sng" dirty="0"/>
              <a:t>Strategie aplikace nových</a:t>
            </a:r>
          </a:p>
          <a:p>
            <a:pPr marL="0" lvl="1" indent="0">
              <a:buFontTx/>
              <a:buNone/>
            </a:pPr>
            <a:r>
              <a:rPr lang="cs-CZ" u="sng" dirty="0"/>
              <a:t>síťových tarifů (ilustrativní)</a:t>
            </a:r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654FCE0-1D92-45CD-95EB-A3D1C36988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00" y="2550990"/>
            <a:ext cx="7192488" cy="2147011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D761F26-A1DD-42DF-96D0-14D2036FC4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688" y="2679627"/>
            <a:ext cx="3721111" cy="372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47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Specifikace úprav regulovaných cen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00" y="1863277"/>
            <a:ext cx="11113200" cy="4733466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cs-CZ" u="sng" dirty="0"/>
              <a:t>Oblasti k rychlé úpravě</a:t>
            </a:r>
          </a:p>
          <a:p>
            <a:pPr lvl="2" algn="just"/>
            <a:r>
              <a:rPr lang="cs-CZ" dirty="0"/>
              <a:t>Řešení problematiky sdílení elektřiny v bytových domech (od 2023)</a:t>
            </a:r>
          </a:p>
          <a:p>
            <a:pPr lvl="2" algn="just"/>
            <a:r>
              <a:rPr lang="cs-CZ" dirty="0"/>
              <a:t>Zefektivnění nastavení tarifů na VVN a VN nahrazení rezervované kapacity (je předpokládáno od 2024)</a:t>
            </a:r>
          </a:p>
          <a:p>
            <a:pPr lvl="2" algn="just"/>
            <a:r>
              <a:rPr lang="cs-CZ" dirty="0"/>
              <a:t>Zvýšení stability, kvality a spolehlivosti sítí změnou plateb za nedodržení účiníku a nevyžádanou dodávku jalové energie do soustavy na hladině VVN a VN (je předpokládáno od 2024)</a:t>
            </a:r>
          </a:p>
          <a:p>
            <a:pPr marL="183600" lvl="2" indent="0" algn="just">
              <a:buNone/>
            </a:pPr>
            <a:endParaRPr lang="cs-CZ" u="sng" dirty="0"/>
          </a:p>
          <a:p>
            <a:pPr marL="0" lvl="2" indent="0" algn="just">
              <a:buNone/>
            </a:pPr>
            <a:r>
              <a:rPr lang="cs-CZ" u="sng" dirty="0"/>
              <a:t>Oblasti k postupné úpravě</a:t>
            </a:r>
            <a:endParaRPr lang="cs-CZ" dirty="0"/>
          </a:p>
          <a:p>
            <a:pPr lvl="2" algn="just"/>
            <a:r>
              <a:rPr lang="cs-CZ" dirty="0"/>
              <a:t>Samostatnou oblastí je koncepce distribučních sazeb na NN</a:t>
            </a:r>
          </a:p>
        </p:txBody>
      </p:sp>
    </p:spTree>
    <p:extLst>
      <p:ext uri="{BB962C8B-B14F-4D97-AF65-F5344CB8AC3E}">
        <p14:creationId xmlns:p14="http://schemas.microsoft.com/office/powerpoint/2010/main" val="226149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A9E58-6DC8-4C3A-9DDD-6844AD1E6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/>
              <a:t>Sdílení elektřiny v bytových domech - 2023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3136B9C-7C32-4001-86EB-30B6E94F6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400" y="1863277"/>
            <a:ext cx="9736714" cy="4733466"/>
          </a:xfr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cs-CZ" u="sng" dirty="0"/>
              <a:t>Patři do oblasti k rychlé úpravě</a:t>
            </a:r>
          </a:p>
          <a:p>
            <a:pPr lvl="2" algn="just"/>
            <a:r>
              <a:rPr lang="cs-CZ" dirty="0"/>
              <a:t>Řešeno v rámci novely vyhlášky č. 408/2015 Sb., o Pravidlech trhu s elektřinou.</a:t>
            </a:r>
          </a:p>
          <a:p>
            <a:pPr lvl="2" algn="just"/>
            <a:endParaRPr lang="cs-CZ" dirty="0"/>
          </a:p>
          <a:p>
            <a:pPr marL="0" lvl="1" indent="0" algn="just">
              <a:buNone/>
            </a:pPr>
            <a:endParaRPr lang="cs-CZ" u="sng" dirty="0"/>
          </a:p>
        </p:txBody>
      </p:sp>
    </p:spTree>
    <p:extLst>
      <p:ext uri="{BB962C8B-B14F-4D97-AF65-F5344CB8AC3E}">
        <p14:creationId xmlns:p14="http://schemas.microsoft.com/office/powerpoint/2010/main" val="3891758053"/>
      </p:ext>
    </p:extLst>
  </p:cSld>
  <p:clrMapOvr>
    <a:masterClrMapping/>
  </p:clrMapOvr>
</p:sld>
</file>

<file path=ppt/theme/theme1.xml><?xml version="1.0" encoding="utf-8"?>
<a:theme xmlns:a="http://schemas.openxmlformats.org/drawingml/2006/main" name="Motiv_ERU_220319">
  <a:themeElements>
    <a:clrScheme name="ERU">
      <a:dk1>
        <a:srgbClr val="262626"/>
      </a:dk1>
      <a:lt1>
        <a:sysClr val="window" lastClr="FFFFFF"/>
      </a:lt1>
      <a:dk2>
        <a:srgbClr val="23315F"/>
      </a:dk2>
      <a:lt2>
        <a:srgbClr val="D0D0D0"/>
      </a:lt2>
      <a:accent1>
        <a:srgbClr val="23315F"/>
      </a:accent1>
      <a:accent2>
        <a:srgbClr val="5A6588"/>
      </a:accent2>
      <a:accent3>
        <a:srgbClr val="9198B0"/>
      </a:accent3>
      <a:accent4>
        <a:srgbClr val="C8CBD7"/>
      </a:accent4>
      <a:accent5>
        <a:srgbClr val="E02C1F"/>
      </a:accent5>
      <a:accent6>
        <a:srgbClr val="E86158"/>
      </a:accent6>
      <a:hlink>
        <a:srgbClr val="0563C1"/>
      </a:hlink>
      <a:folHlink>
        <a:srgbClr val="E02C1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tiv_ERU_220319" id="{55322B78-1910-4DCF-956C-C52225FDA905}" vid="{B52E0579-A9B4-4A48-AFCC-AD60A2FCFA52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62653488A8FC242A64169106C6835EA" ma:contentTypeVersion="2" ma:contentTypeDescription="Vytvoří nový dokument" ma:contentTypeScope="" ma:versionID="5343ae94bd4b805bc477f1c8543df7b4">
  <xsd:schema xmlns:xsd="http://www.w3.org/2001/XMLSchema" xmlns:xs="http://www.w3.org/2001/XMLSchema" xmlns:p="http://schemas.microsoft.com/office/2006/metadata/properties" xmlns:ns2="f32210cd-666d-4d11-ab48-bfef9714ab3b" targetNamespace="http://schemas.microsoft.com/office/2006/metadata/properties" ma:root="true" ma:fieldsID="2546dc4a1fd471bfac57a8c4eb1d9b2b" ns2:_="">
    <xsd:import namespace="f32210cd-666d-4d11-ab48-bfef9714ab3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2210cd-666d-4d11-ab48-bfef9714ab3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94F2896-1534-4338-A6BF-6FD943ADAB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32210cd-666d-4d11-ab48-bfef9714ab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4B8CAE-B40B-426C-A562-79F414BD7C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62DA23-9D32-4166-89D7-4226BB394D68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f32210cd-666d-4d11-ab48-bfef9714ab3b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Motiv_ERU_PPT</Template>
  <TotalTime>920</TotalTime>
  <Words>1173</Words>
  <Application>Microsoft Office PowerPoint</Application>
  <PresentationFormat>Širokoúhlá obrazovka</PresentationFormat>
  <Paragraphs>155</Paragraphs>
  <Slides>16</Slides>
  <Notes>8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0" baseType="lpstr">
      <vt:lpstr>Arial</vt:lpstr>
      <vt:lpstr>Calibri</vt:lpstr>
      <vt:lpstr>Symbol</vt:lpstr>
      <vt:lpstr>Motiv_ERU_220319</vt:lpstr>
      <vt:lpstr>Koncepce propojení nového designu trhu v elektroenergetice s požadavky na změnu v regulovaných cenách a tarifech</vt:lpstr>
      <vt:lpstr>Obsah prezentace </vt:lpstr>
      <vt:lpstr>Důvody vzniku koncepce </vt:lpstr>
      <vt:lpstr>Důvody vzniku koncepce </vt:lpstr>
      <vt:lpstr>Vymezení a tvorba koncepce </vt:lpstr>
      <vt:lpstr>Cíle a principy inovace V OBLASTI REGULOVANÝCH CEN</vt:lpstr>
      <vt:lpstr>Strategický pohled K NAPLNĚNÍ CÍLŮ </vt:lpstr>
      <vt:lpstr>Specifikace úprav regulovaných cen </vt:lpstr>
      <vt:lpstr>Sdílení elektřiny v bytových domech - 2023 </vt:lpstr>
      <vt:lpstr>Nastavení tarifikace VVn a VN - 2024* </vt:lpstr>
      <vt:lpstr>Nastavení tarifikace VVn a VN - 2024* </vt:lpstr>
      <vt:lpstr>Koncept Management Q – 2024* </vt:lpstr>
      <vt:lpstr>Nastavení tarifikace NN - 202? </vt:lpstr>
      <vt:lpstr>HARMONOGRAM POSTUPNÉ IMPLEMENTACE ZMĚN </vt:lpstr>
      <vt:lpstr>Další informace a Závěr 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Prošetřování trhu se SVR</dc:title>
  <dc:creator>Šik Martin Mgr. Bc. MA</dc:creator>
  <cp:lastModifiedBy>Martin Michek</cp:lastModifiedBy>
  <cp:revision>145</cp:revision>
  <dcterms:created xsi:type="dcterms:W3CDTF">2022-05-12T09:10:19Z</dcterms:created>
  <dcterms:modified xsi:type="dcterms:W3CDTF">2022-10-19T07:14:54Z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0x010100962653488A8FC242A64169106C6835EA</vt:lpwstr>
  </property>
</Properties>
</file>