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68" r:id="rId3"/>
    <p:sldMasterId id="2147483674" r:id="rId4"/>
    <p:sldMasterId id="2147483680" r:id="rId5"/>
  </p:sldMasterIdLst>
  <p:notesMasterIdLst>
    <p:notesMasterId r:id="rId29"/>
  </p:notesMasterIdLst>
  <p:handoutMasterIdLst>
    <p:handoutMasterId r:id="rId30"/>
  </p:handoutMasterIdLst>
  <p:sldIdLst>
    <p:sldId id="269" r:id="rId6"/>
    <p:sldId id="418" r:id="rId7"/>
    <p:sldId id="381" r:id="rId8"/>
    <p:sldId id="416" r:id="rId9"/>
    <p:sldId id="369" r:id="rId10"/>
    <p:sldId id="417" r:id="rId11"/>
    <p:sldId id="404" r:id="rId12"/>
    <p:sldId id="405" r:id="rId13"/>
    <p:sldId id="406" r:id="rId14"/>
    <p:sldId id="411" r:id="rId15"/>
    <p:sldId id="415" r:id="rId16"/>
    <p:sldId id="368" r:id="rId17"/>
    <p:sldId id="386" r:id="rId18"/>
    <p:sldId id="370" r:id="rId19"/>
    <p:sldId id="420" r:id="rId20"/>
    <p:sldId id="421" r:id="rId21"/>
    <p:sldId id="387" r:id="rId22"/>
    <p:sldId id="403" r:id="rId23"/>
    <p:sldId id="373" r:id="rId24"/>
    <p:sldId id="374" r:id="rId25"/>
    <p:sldId id="388" r:id="rId26"/>
    <p:sldId id="375" r:id="rId27"/>
    <p:sldId id="267" r:id="rId28"/>
  </p:sldIdLst>
  <p:sldSz cx="9144000" cy="6858000" type="screen4x3"/>
  <p:notesSz cx="7104063" cy="102346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Výchozí oddíl" id="{E46C22EB-5F59-40AC-9F95-CA5EA5C22B6B}">
          <p14:sldIdLst>
            <p14:sldId id="269"/>
            <p14:sldId id="418"/>
            <p14:sldId id="381"/>
          </p14:sldIdLst>
        </p14:section>
        <p14:section name="Oddíl bez názvu" id="{918BDE9E-53B5-475E-8444-52FD7A60EEB5}">
          <p14:sldIdLst>
            <p14:sldId id="416"/>
            <p14:sldId id="369"/>
            <p14:sldId id="417"/>
            <p14:sldId id="404"/>
            <p14:sldId id="405"/>
            <p14:sldId id="406"/>
            <p14:sldId id="411"/>
            <p14:sldId id="415"/>
          </p14:sldIdLst>
        </p14:section>
        <p14:section name="Oddíl bez názvu" id="{AF0F15F1-F7AF-4560-ABCF-490317209F89}">
          <p14:sldIdLst>
            <p14:sldId id="368"/>
            <p14:sldId id="386"/>
            <p14:sldId id="370"/>
            <p14:sldId id="420"/>
            <p14:sldId id="421"/>
            <p14:sldId id="387"/>
            <p14:sldId id="403"/>
            <p14:sldId id="373"/>
            <p14:sldId id="374"/>
            <p14:sldId id="388"/>
            <p14:sldId id="375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1">
          <p15:clr>
            <a:srgbClr val="A4A3A4"/>
          </p15:clr>
        </p15:guide>
        <p15:guide id="2" orient="horz" pos="3843">
          <p15:clr>
            <a:srgbClr val="A4A3A4"/>
          </p15:clr>
        </p15:guide>
        <p15:guide id="3" orient="horz" pos="3562">
          <p15:clr>
            <a:srgbClr val="A4A3A4"/>
          </p15:clr>
        </p15:guide>
        <p15:guide id="4" pos="5481">
          <p15:clr>
            <a:srgbClr val="A4A3A4"/>
          </p15:clr>
        </p15:guide>
        <p15:guide id="5" pos="280">
          <p15:clr>
            <a:srgbClr val="A4A3A4"/>
          </p15:clr>
        </p15:guide>
        <p15:guide id="6" pos="1746">
          <p15:clr>
            <a:srgbClr val="A4A3A4"/>
          </p15:clr>
        </p15:guide>
        <p15:guide id="7" pos="1462">
          <p15:clr>
            <a:srgbClr val="A4A3A4"/>
          </p15:clr>
        </p15:guide>
        <p15:guide id="8" pos="3207">
          <p15:clr>
            <a:srgbClr val="A4A3A4"/>
          </p15:clr>
        </p15:guide>
        <p15:guide id="9" pos="292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8D"/>
    <a:srgbClr val="B9E0F7"/>
    <a:srgbClr val="13B5EA"/>
    <a:srgbClr val="FF3399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85" autoAdjust="0"/>
    <p:restoredTop sz="96374" autoAdjust="0"/>
  </p:normalViewPr>
  <p:slideViewPr>
    <p:cSldViewPr snapToGrid="0" snapToObjects="1">
      <p:cViewPr varScale="1">
        <p:scale>
          <a:sx n="67" d="100"/>
          <a:sy n="67" d="100"/>
        </p:scale>
        <p:origin x="1068" y="44"/>
      </p:cViewPr>
      <p:guideLst>
        <p:guide orient="horz" pos="281"/>
        <p:guide orient="horz" pos="3843"/>
        <p:guide orient="horz" pos="3562"/>
        <p:guide pos="5481"/>
        <p:guide pos="280"/>
        <p:guide pos="1746"/>
        <p:guide pos="1462"/>
        <p:guide pos="3207"/>
        <p:guide pos="29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2394" y="90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212130" cy="511731"/>
          </a:xfrm>
          <a:prstGeom prst="rect">
            <a:avLst/>
          </a:prstGeom>
        </p:spPr>
        <p:txBody>
          <a:bodyPr vert="horz" lIns="94778" tIns="47390" rIns="94778" bIns="4739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4023995" y="1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/>
          <a:lstStyle>
            <a:lvl1pPr algn="r">
              <a:defRPr sz="1200"/>
            </a:lvl1pPr>
          </a:lstStyle>
          <a:p>
            <a:fld id="{E0FB0F22-8DED-4CDA-BC4E-47C3EA70254F}" type="datetimeFigureOut">
              <a:rPr lang="cs-CZ" smtClean="0"/>
              <a:pPr/>
              <a:t>19.10.2022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3" y="9721108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4023995" y="9721108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 anchor="b"/>
          <a:lstStyle>
            <a:lvl1pPr algn="r">
              <a:defRPr sz="1200"/>
            </a:lvl1pPr>
          </a:lstStyle>
          <a:p>
            <a:fld id="{81C9265F-04F2-4D47-A1E7-EE74899987E2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33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4023995" y="1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/>
          <a:lstStyle>
            <a:lvl1pPr algn="r">
              <a:defRPr sz="1200"/>
            </a:lvl1pPr>
          </a:lstStyle>
          <a:p>
            <a:fld id="{440993F1-D5EC-4943-97AA-C86D9E6B9167}" type="datetimeFigureOut">
              <a:rPr lang="cs-CZ" smtClean="0"/>
              <a:pPr/>
              <a:t>19.10.2022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78" tIns="47390" rIns="94778" bIns="4739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710407" y="4861444"/>
            <a:ext cx="5683250" cy="4605576"/>
          </a:xfrm>
          <a:prstGeom prst="rect">
            <a:avLst/>
          </a:prstGeom>
        </p:spPr>
        <p:txBody>
          <a:bodyPr vert="horz" lIns="94778" tIns="47390" rIns="94778" bIns="4739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3" y="9721108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4023995" y="9721108"/>
            <a:ext cx="3078427" cy="511731"/>
          </a:xfrm>
          <a:prstGeom prst="rect">
            <a:avLst/>
          </a:prstGeom>
        </p:spPr>
        <p:txBody>
          <a:bodyPr vert="horz" lIns="94778" tIns="47390" rIns="94778" bIns="47390" rtlCol="0" anchor="b"/>
          <a:lstStyle>
            <a:lvl1pPr algn="r">
              <a:defRPr sz="1200"/>
            </a:lvl1pPr>
          </a:lstStyle>
          <a:p>
            <a:fld id="{E160BDDA-8E2B-4061-8BE0-CED46ED9403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5258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44500" y="446088"/>
            <a:ext cx="8242300" cy="615553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44500" y="1061640"/>
            <a:ext cx="8242300" cy="1800000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baseline="0" smtClean="0">
                <a:solidFill>
                  <a:schemeClr val="bg1"/>
                </a:solidFill>
              </a:rPr>
              <a:pPr/>
              <a:t>‹#›</a:t>
            </a:fld>
            <a:endParaRPr lang="cs-CZ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970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743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3454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84165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2930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8914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6738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6803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44500" y="446088"/>
            <a:ext cx="8242300" cy="615553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44500" y="1061640"/>
            <a:ext cx="8242300" cy="1800000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77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444500" y="1000086"/>
            <a:ext cx="8242300" cy="4654589"/>
          </a:xfrm>
        </p:spPr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4092981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1112" y="446088"/>
            <a:ext cx="3609975" cy="430887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444500" y="446088"/>
            <a:ext cx="4203700" cy="520858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5091113" y="876975"/>
            <a:ext cx="3609975" cy="47777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25626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444500" y="1000086"/>
            <a:ext cx="8242300" cy="4654589"/>
          </a:xfrm>
        </p:spPr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7131744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444500" y="1000085"/>
            <a:ext cx="8256588" cy="465458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987968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44500" y="1800000"/>
            <a:ext cx="8242299" cy="615553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940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44500" y="446088"/>
            <a:ext cx="8242300" cy="615553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44500" y="1061640"/>
            <a:ext cx="8242300" cy="1800000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4453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444500" y="1000086"/>
            <a:ext cx="8242300" cy="4654589"/>
          </a:xfrm>
        </p:spPr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516377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1112" y="446088"/>
            <a:ext cx="3609975" cy="430887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444500" y="446088"/>
            <a:ext cx="4203700" cy="520858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5091113" y="876975"/>
            <a:ext cx="3609975" cy="47777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46736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444500" y="1000085"/>
            <a:ext cx="8256588" cy="465458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621581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44500" y="1800000"/>
            <a:ext cx="8242299" cy="615553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8422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44500" y="446088"/>
            <a:ext cx="8242300" cy="615553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44500" y="1061640"/>
            <a:ext cx="8242300" cy="1800000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848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444500" y="1000086"/>
            <a:ext cx="8242300" cy="4654589"/>
          </a:xfrm>
        </p:spPr>
        <p:txBody>
          <a:bodyPr/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3151625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1112" y="446088"/>
            <a:ext cx="3609975" cy="430887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444500" y="446088"/>
            <a:ext cx="4203700" cy="520858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5091113" y="876975"/>
            <a:ext cx="3609975" cy="47777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5750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91112" y="446088"/>
            <a:ext cx="3609975" cy="430887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444500" y="446088"/>
            <a:ext cx="4203700" cy="520858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5091113" y="876975"/>
            <a:ext cx="3609975" cy="47777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31744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444500" y="1000085"/>
            <a:ext cx="8256588" cy="465458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687010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44500" y="1800000"/>
            <a:ext cx="8242299" cy="615553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70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444500" y="1000085"/>
            <a:ext cx="8256588" cy="465458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524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714" y="0"/>
            <a:ext cx="9143999" cy="620600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 userDrawn="1"/>
        </p:nvSpPr>
        <p:spPr>
          <a:xfrm>
            <a:off x="4851400" y="2844800"/>
            <a:ext cx="4293313" cy="4013199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 userDrawn="1"/>
        </p:nvSpPr>
        <p:spPr>
          <a:xfrm>
            <a:off x="0" y="5654675"/>
            <a:ext cx="2320925" cy="120332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444500" y="1800000"/>
            <a:ext cx="8242299" cy="615553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" y="5806475"/>
            <a:ext cx="1699200" cy="798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00" y="3632034"/>
            <a:ext cx="4053600" cy="3225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baseline="0" smtClean="0">
                <a:solidFill>
                  <a:schemeClr val="bg1"/>
                </a:solidFill>
              </a:rPr>
              <a:pPr/>
              <a:t>‹#›</a:t>
            </a:fld>
            <a:endParaRPr lang="cs-CZ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86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480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9664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411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0416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9" Type="http://schemas.openxmlformats.org/officeDocument/2006/relationships/image" Target="../media/image3.w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3.w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3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99" y="3632033"/>
            <a:ext cx="4053600" cy="322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0" y="0"/>
            <a:ext cx="9143999" cy="6100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299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44500" y="1000086"/>
            <a:ext cx="8242300" cy="4654589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771776" y="6100763"/>
            <a:ext cx="1800224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00" dirty="0">
                <a:solidFill>
                  <a:schemeClr val="bg1"/>
                </a:solidFill>
              </a:rPr>
              <a:t>Mgr.</a:t>
            </a:r>
            <a:r>
              <a:rPr lang="cs-CZ" sz="900" baseline="0" dirty="0">
                <a:solidFill>
                  <a:schemeClr val="bg1"/>
                </a:solidFill>
              </a:rPr>
              <a:t> Milan </a:t>
            </a:r>
            <a:r>
              <a:rPr lang="cs-CZ" sz="900" baseline="0" dirty="0" err="1">
                <a:solidFill>
                  <a:schemeClr val="bg1"/>
                </a:solidFill>
              </a:rPr>
              <a:t>Kyselák</a:t>
            </a:r>
            <a:endParaRPr lang="cs-CZ" sz="900" baseline="0" dirty="0">
              <a:solidFill>
                <a:schemeClr val="bg1"/>
              </a:solidFill>
            </a:endParaRPr>
          </a:p>
          <a:p>
            <a:r>
              <a:rPr lang="cs-CZ" sz="900" dirty="0">
                <a:solidFill>
                  <a:schemeClr val="bg1"/>
                </a:solidFill>
              </a:rPr>
              <a:t>Sekce</a:t>
            </a:r>
            <a:r>
              <a:rPr lang="cs-CZ" sz="900" baseline="0" dirty="0">
                <a:solidFill>
                  <a:schemeClr val="bg1"/>
                </a:solidFill>
              </a:rPr>
              <a:t> strukturálních fondů</a:t>
            </a:r>
            <a:endParaRPr lang="cs-CZ" sz="900" dirty="0">
              <a:solidFill>
                <a:schemeClr val="bg1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44500" y="6100763"/>
            <a:ext cx="1876425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00" dirty="0">
                <a:solidFill>
                  <a:schemeClr val="bg1"/>
                </a:solidFill>
              </a:rPr>
              <a:t>Prioritní osa 3 -  Účinné nakládání energií</a:t>
            </a:r>
          </a:p>
        </p:txBody>
      </p: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baseline="0" smtClean="0">
                <a:solidFill>
                  <a:schemeClr val="bg1"/>
                </a:solidFill>
              </a:rPr>
              <a:pPr/>
              <a:t>‹#›</a:t>
            </a:fld>
            <a:endParaRPr lang="cs-CZ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947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1" r:id="rId3"/>
    <p:sldLayoutId id="2147483653" r:id="rId4"/>
    <p:sldLayoutId id="2147483655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725" indent="-360363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150" indent="-352425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5100" indent="-361950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4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4F8CA-C91E-4A3E-ABA8-B672652A68AC}" type="datetimeFigureOut">
              <a:rPr lang="cs-CZ" smtClean="0"/>
              <a:t>19.10.2022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248B96-7751-46B3-98CA-2B233D6DA6A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7964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99" y="3632033"/>
            <a:ext cx="4053600" cy="322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0" y="0"/>
            <a:ext cx="9143999" cy="6100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299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44500" y="1000086"/>
            <a:ext cx="8242300" cy="4654589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771776" y="6100763"/>
            <a:ext cx="1800224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cs-CZ" sz="900" dirty="0">
                <a:solidFill>
                  <a:srgbClr val="FFFFFF"/>
                </a:solidFill>
              </a:rPr>
              <a:t>Ing. Ondřej Tomšej</a:t>
            </a:r>
          </a:p>
          <a:p>
            <a:pPr algn="ctr"/>
            <a:r>
              <a:rPr lang="cs-CZ" sz="900" dirty="0">
                <a:solidFill>
                  <a:srgbClr val="FFFFFF"/>
                </a:solidFill>
              </a:rPr>
              <a:t>Oddělení </a:t>
            </a:r>
            <a:r>
              <a:rPr lang="it-IT" sz="900" dirty="0">
                <a:solidFill>
                  <a:srgbClr val="FFFFFF"/>
                </a:solidFill>
              </a:rPr>
              <a:t> implementace OPPI a PO3 OPPIK</a:t>
            </a:r>
            <a:endParaRPr lang="cs-CZ" sz="900" dirty="0">
              <a:solidFill>
                <a:srgbClr val="FFFFFF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44500" y="6100763"/>
            <a:ext cx="1876425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cs-CZ" sz="900" dirty="0">
              <a:solidFill>
                <a:srgbClr val="FFFFFF"/>
              </a:solidFill>
            </a:endParaRPr>
          </a:p>
          <a:p>
            <a:pPr algn="ctr"/>
            <a:r>
              <a:rPr lang="cs-CZ" sz="900" dirty="0">
                <a:solidFill>
                  <a:srgbClr val="FFFFFF"/>
                </a:solidFill>
              </a:rPr>
              <a:t>Aktuální informace o výzvách  v rámci programů PO3 OPPIK</a:t>
            </a:r>
            <a:br>
              <a:rPr lang="cs-CZ" sz="900" dirty="0">
                <a:solidFill>
                  <a:srgbClr val="FFFFFF"/>
                </a:solidFill>
              </a:rPr>
            </a:br>
            <a:endParaRPr lang="cs-CZ" sz="900" dirty="0">
              <a:solidFill>
                <a:srgbClr val="FFFFFF"/>
              </a:solidFill>
            </a:endParaRPr>
          </a:p>
        </p:txBody>
      </p: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08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725" indent="-360363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150" indent="-352425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5100" indent="-361950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4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99" y="3632033"/>
            <a:ext cx="4053600" cy="322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0" y="0"/>
            <a:ext cx="9143999" cy="6100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299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44500" y="1000086"/>
            <a:ext cx="8242300" cy="4654589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771776" y="6100763"/>
            <a:ext cx="1800224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00" dirty="0">
                <a:solidFill>
                  <a:srgbClr val="FFFFFF"/>
                </a:solidFill>
              </a:rPr>
              <a:t>Ing. Ondřej Tomšej</a:t>
            </a:r>
          </a:p>
          <a:p>
            <a:r>
              <a:rPr lang="cs-CZ" sz="900" dirty="0">
                <a:solidFill>
                  <a:srgbClr val="FFFFFF"/>
                </a:solidFill>
              </a:rPr>
              <a:t>VO</a:t>
            </a:r>
            <a:r>
              <a:rPr lang="it-IT" sz="900" dirty="0">
                <a:solidFill>
                  <a:srgbClr val="FFFFFF"/>
                </a:solidFill>
              </a:rPr>
              <a:t> implementace OPPI a PO3 OPPIK</a:t>
            </a:r>
            <a:endParaRPr lang="cs-CZ" sz="900" dirty="0">
              <a:solidFill>
                <a:srgbClr val="FFFFFF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44500" y="6100763"/>
            <a:ext cx="1876425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00" dirty="0">
                <a:solidFill>
                  <a:srgbClr val="FFFFFF"/>
                </a:solidFill>
              </a:rPr>
              <a:t>Prioritní osa 3 -  Účinné nakládání energií</a:t>
            </a:r>
          </a:p>
        </p:txBody>
      </p: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34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725" indent="-360363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150" indent="-352425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5100" indent="-361950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4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399" y="3632033"/>
            <a:ext cx="4053600" cy="322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0" y="0"/>
            <a:ext cx="9143999" cy="61007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0" rIns="0" bIns="0" rtlCol="0" anchor="ctr"/>
          <a:lstStyle/>
          <a:p>
            <a:pPr algn="ctr"/>
            <a:endParaRPr lang="cs-CZ">
              <a:solidFill>
                <a:srgbClr val="FFFFFF"/>
              </a:solidFill>
            </a:endParaRPr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299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44500" y="1000086"/>
            <a:ext cx="8242300" cy="4654589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2771776" y="6100763"/>
            <a:ext cx="1800224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00" dirty="0">
                <a:solidFill>
                  <a:srgbClr val="FFFFFF"/>
                </a:solidFill>
              </a:rPr>
              <a:t>Ing. Ondřej Tomšej</a:t>
            </a:r>
          </a:p>
          <a:p>
            <a:r>
              <a:rPr lang="cs-CZ" sz="900" dirty="0">
                <a:solidFill>
                  <a:srgbClr val="FFFFFF"/>
                </a:solidFill>
              </a:rPr>
              <a:t>VO</a:t>
            </a:r>
            <a:r>
              <a:rPr lang="it-IT" sz="900" dirty="0">
                <a:solidFill>
                  <a:srgbClr val="FFFFFF"/>
                </a:solidFill>
              </a:rPr>
              <a:t> implementace OPPI a PO3 OPPIK</a:t>
            </a:r>
            <a:endParaRPr lang="cs-CZ" sz="900" dirty="0">
              <a:solidFill>
                <a:srgbClr val="FFFFFF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444500" y="6100763"/>
            <a:ext cx="1876425" cy="7572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00" dirty="0">
                <a:solidFill>
                  <a:srgbClr val="FFFFFF"/>
                </a:solidFill>
              </a:rPr>
              <a:t>Prioritní osa 3 -  Účinné nakládání energií</a:t>
            </a:r>
          </a:p>
        </p:txBody>
      </p: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8141197" y="6335867"/>
            <a:ext cx="460893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mtClean="0">
                <a:solidFill>
                  <a:srgbClr val="FFFFFF"/>
                </a:solidFill>
              </a:rPr>
              <a:pPr/>
              <a:t>‹#›</a:t>
            </a:fld>
            <a:endParaRPr lang="cs-CZ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95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725" indent="-360363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150" indent="-352425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5100" indent="-361950" algn="l" defTabSz="914400" rtl="0" eaLnBrk="1" latinLnBrk="0" hangingPunct="1">
        <a:spcBef>
          <a:spcPct val="20000"/>
        </a:spcBef>
        <a:buFontTx/>
        <a:buBlip>
          <a:blip r:embed="rId9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463" indent="-360363" algn="l" defTabSz="914400" rtl="0" eaLnBrk="1" latinLnBrk="0" hangingPunct="1">
        <a:spcBef>
          <a:spcPct val="20000"/>
        </a:spcBef>
        <a:buFontTx/>
        <a:buBlip>
          <a:blip r:embed="rId8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444617" y="447275"/>
            <a:ext cx="8145710" cy="2648263"/>
          </a:xfrm>
        </p:spPr>
        <p:txBody>
          <a:bodyPr/>
          <a:lstStyle/>
          <a:p>
            <a:r>
              <a:rPr lang="cs-CZ" sz="2800" dirty="0"/>
              <a:t>Operační program Technologie a aplikace pro konkurenceschopnost (2021 -2027)</a:t>
            </a:r>
            <a:br>
              <a:rPr lang="cs-CZ" sz="2800" dirty="0"/>
            </a:br>
            <a:br>
              <a:rPr lang="cs-CZ" sz="3600" dirty="0"/>
            </a:br>
            <a:r>
              <a:rPr lang="cs-CZ" sz="2800" dirty="0"/>
              <a:t>Národní plán obnovy</a:t>
            </a:r>
            <a:br>
              <a:rPr lang="cs-CZ" sz="2800" dirty="0"/>
            </a:br>
            <a:br>
              <a:rPr lang="cs-CZ" sz="2800" dirty="0"/>
            </a:br>
            <a:r>
              <a:rPr lang="cs-CZ" sz="2000" i="1" dirty="0"/>
              <a:t>Konference ČAPLDS 2022</a:t>
            </a:r>
            <a:br>
              <a:rPr lang="cs-CZ" sz="3600" dirty="0"/>
            </a:br>
            <a:br>
              <a:rPr lang="cs-CZ" sz="3600" dirty="0"/>
            </a:br>
            <a:br>
              <a:rPr lang="cs-CZ" sz="2400" dirty="0"/>
            </a:br>
            <a:br>
              <a:rPr lang="cs-CZ" sz="3600" dirty="0"/>
            </a:br>
            <a:br>
              <a:rPr lang="cs-CZ" sz="3600" dirty="0"/>
            </a:br>
            <a:br>
              <a:rPr lang="cs-CZ" sz="3600" dirty="0"/>
            </a:br>
            <a:br>
              <a:rPr lang="cs-CZ" sz="3600" dirty="0"/>
            </a:br>
            <a:br>
              <a:rPr lang="cs-CZ" sz="3600" dirty="0"/>
            </a:br>
            <a:br>
              <a:rPr lang="cs-CZ" sz="3600" dirty="0"/>
            </a:b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8901090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3886C19-0079-48F4-AD16-ED3AEF5B9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299" cy="369332"/>
          </a:xfrm>
        </p:spPr>
        <p:txBody>
          <a:bodyPr/>
          <a:lstStyle/>
          <a:p>
            <a:r>
              <a:rPr lang="cs-CZ" altLang="cs-CZ" sz="2400" b="1" dirty="0">
                <a:solidFill>
                  <a:srgbClr val="13B5EA"/>
                </a:solidFill>
                <a:latin typeface="Calibri" pitchFamily="34" charset="0"/>
              </a:rPr>
              <a:t>Způsobilé výdaje (Výpočet alternativní investice)</a:t>
            </a:r>
            <a:endParaRPr lang="cs-CZ" dirty="0"/>
          </a:p>
        </p:txBody>
      </p:sp>
      <p:sp>
        <p:nvSpPr>
          <p:cNvPr id="4" name="Zástupný symbol pro text 2">
            <a:extLst>
              <a:ext uri="{FF2B5EF4-FFF2-40B4-BE49-F238E27FC236}">
                <a16:creationId xmlns:a16="http://schemas.microsoft.com/office/drawing/2014/main" id="{C039F331-1B57-44CB-A915-78771D9580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500" y="1000125"/>
            <a:ext cx="8242300" cy="4654550"/>
          </a:xfrm>
        </p:spPr>
        <p:txBody>
          <a:bodyPr>
            <a:normAutofit fontScale="925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cs-CZ" b="1" dirty="0"/>
              <a:t>Způsobilé výdaje (ZV) v souladu s Nařízením Komise (EU) č. 651/2014 ze dne 17. června 2014, oddílem 7 – Podpora na ochranu životního prostředí (ZV jsou dodatečné investiční náklady nezbytné k dosažení vyšší úrovně energetické účinnosti. ZV se určují podle odst. 3. c) čl. 38 GBER. )</a:t>
            </a:r>
            <a:r>
              <a:rPr lang="cs-CZ" dirty="0"/>
              <a:t> – očekává se aktualizace na podzim 2022</a:t>
            </a:r>
          </a:p>
          <a:p>
            <a:pPr algn="just"/>
            <a:r>
              <a:rPr lang="cs-CZ" b="1" dirty="0"/>
              <a:t>Způsobilé náklady na investici do zvýšení účinnosti užití energie se určuje na základě srovnání s podobnou (alternativní) investicí, která sice nedosahuje stejné energetické účinnosti a která by byla pravděpodobně realizována i bez poskytnutí podpory. </a:t>
            </a:r>
            <a:r>
              <a:rPr lang="cs-CZ" dirty="0"/>
              <a:t>Rozdíl mezi náklady na obě investice vymezuje náklady související s energetickou účinností a představuje způsobilé výdaje, </a:t>
            </a:r>
          </a:p>
          <a:p>
            <a:r>
              <a:rPr lang="cs-CZ" b="1" dirty="0"/>
              <a:t>ZV=N</a:t>
            </a:r>
            <a:r>
              <a:rPr lang="cs-CZ" b="1" baseline="-25000" dirty="0"/>
              <a:t>i</a:t>
            </a:r>
            <a:r>
              <a:rPr lang="cs-CZ" b="1" dirty="0"/>
              <a:t> – </a:t>
            </a:r>
            <a:r>
              <a:rPr lang="cs-CZ" b="1" dirty="0" err="1"/>
              <a:t>N</a:t>
            </a:r>
            <a:r>
              <a:rPr lang="cs-CZ" b="1" baseline="-25000" dirty="0" err="1"/>
              <a:t>Alternativní</a:t>
            </a:r>
            <a:endParaRPr lang="cs-CZ" dirty="0"/>
          </a:p>
          <a:p>
            <a:pPr marL="0" indent="0" algn="just">
              <a:buNone/>
            </a:pPr>
            <a:endParaRPr lang="cs-CZ" sz="2000" dirty="0"/>
          </a:p>
          <a:p>
            <a:pPr algn="just">
              <a:buFont typeface="Wingdings" panose="05000000000000000000" pitchFamily="2" charset="2"/>
              <a:buChar char="ü"/>
            </a:pPr>
            <a:endParaRPr lang="cs-CZ" sz="2000" dirty="0"/>
          </a:p>
          <a:p>
            <a:pPr algn="just">
              <a:buFont typeface="Wingdings" panose="05000000000000000000" pitchFamily="2" charset="2"/>
              <a:buChar char="ü"/>
            </a:pPr>
            <a:endParaRPr lang="cs-CZ" sz="2000" dirty="0"/>
          </a:p>
          <a:p>
            <a:pPr marL="538163" lvl="1" indent="-358775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2000" b="1" i="1" dirty="0"/>
          </a:p>
          <a:p>
            <a:pPr marL="538163" lvl="1" indent="-358775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20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538163" lvl="1" indent="-358775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20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538163" lvl="1" indent="-358775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2000" b="1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79388" lvl="1" indent="0" algn="just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endParaRPr lang="cs-CZ" sz="21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538163" lvl="1" indent="-358775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9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7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7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6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6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6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algn="just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/>
            </a:pPr>
            <a:endParaRPr lang="cs-CZ" sz="16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lvl="1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endParaRPr lang="cs-CZ" sz="1500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1006475" lvl="1" indent="-285750" fontAlgn="base">
              <a:spcBef>
                <a:spcPts val="12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cs-CZ" sz="1500" dirty="0"/>
          </a:p>
        </p:txBody>
      </p:sp>
    </p:spTree>
    <p:extLst>
      <p:ext uri="{BB962C8B-B14F-4D97-AF65-F5344CB8AC3E}">
        <p14:creationId xmlns:p14="http://schemas.microsoft.com/office/powerpoint/2010/main" val="3513131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F4084739-B548-4968-8F38-6066ABDC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300" cy="554037"/>
          </a:xfrm>
        </p:spPr>
        <p:txBody>
          <a:bodyPr/>
          <a:lstStyle/>
          <a:p>
            <a:pPr algn="ctr"/>
            <a:r>
              <a:rPr lang="cs-CZ" altLang="cs-CZ" sz="2400" b="1" dirty="0">
                <a:solidFill>
                  <a:srgbClr val="13B5EA"/>
                </a:solidFill>
                <a:latin typeface="Calibri" pitchFamily="34" charset="0"/>
              </a:rPr>
              <a:t>Specifický cíl 4.1 – I. Výzva Úspory energie výše dotace </a:t>
            </a:r>
            <a:endParaRPr lang="cs-CZ" sz="1200" dirty="0"/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0337A84A-02B0-4ABF-9535-CE6CD4AD2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441814"/>
              </p:ext>
            </p:extLst>
          </p:nvPr>
        </p:nvGraphicFramePr>
        <p:xfrm>
          <a:off x="419450" y="864705"/>
          <a:ext cx="8372211" cy="4949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120457" imgH="4237352" progId="Word.Document.12">
                  <p:embed/>
                </p:oleObj>
              </mc:Choice>
              <mc:Fallback>
                <p:oleObj name="Document" r:id="rId2" imgW="6120457" imgH="4237352" progId="Word.Document.12">
                  <p:embed/>
                  <p:pic>
                    <p:nvPicPr>
                      <p:cNvPr id="6" name="Objekt 5">
                        <a:extLst>
                          <a:ext uri="{FF2B5EF4-FFF2-40B4-BE49-F238E27FC236}">
                            <a16:creationId xmlns:a16="http://schemas.microsoft.com/office/drawing/2014/main" id="{1EFC40B5-A56C-47E0-9722-5C5ABDCE7E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19450" y="864705"/>
                        <a:ext cx="8372211" cy="4949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06025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4CCE78-DA25-4043-B514-A37B2C340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323521"/>
            <a:ext cx="8242299" cy="892552"/>
          </a:xfrm>
        </p:spPr>
        <p:txBody>
          <a:bodyPr/>
          <a:lstStyle/>
          <a:p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  <a:cs typeface="+mn-cs"/>
              </a:rPr>
              <a:t>Specifický cíl 4.2 – Podpora energie z obnovitelných zdrojů</a:t>
            </a:r>
            <a:br>
              <a:rPr lang="cs-CZ" dirty="0"/>
            </a:b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4DF9DCD-324A-4CCF-96AA-0AE93EBC96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724" y="595617"/>
            <a:ext cx="8477075" cy="5192785"/>
          </a:xfrm>
        </p:spPr>
        <p:txBody>
          <a:bodyPr>
            <a:normAutofit fontScale="47500" lnSpcReduction="20000"/>
          </a:bodyPr>
          <a:lstStyle/>
          <a:p>
            <a:pPr marL="360362" lvl="1" indent="0">
              <a:buNone/>
            </a:pPr>
            <a:r>
              <a:rPr lang="cs-CZ" sz="3400" u="sng" dirty="0">
                <a:solidFill>
                  <a:srgbClr val="FF0000"/>
                </a:solidFill>
              </a:rPr>
              <a:t>Aktuální návrhy opatření:</a:t>
            </a:r>
          </a:p>
          <a:p>
            <a:pPr lvl="1"/>
            <a:r>
              <a:rPr lang="cs-CZ" sz="3400" dirty="0"/>
              <a:t>Podpora </a:t>
            </a:r>
            <a:r>
              <a:rPr lang="cs-CZ" sz="3400" dirty="0" err="1"/>
              <a:t>fotovoltaických</a:t>
            </a:r>
            <a:r>
              <a:rPr lang="cs-CZ" sz="3400" dirty="0"/>
              <a:t> elektráren na podnikatelských budovách včetně přístřešků (např. pro automobily, stavební techniku, skladování materiálu atp.); </a:t>
            </a:r>
          </a:p>
          <a:p>
            <a:pPr lvl="1"/>
            <a:r>
              <a:rPr lang="cs-CZ" sz="3400" dirty="0"/>
              <a:t>Podpora solárních termických systémů;</a:t>
            </a:r>
            <a:endParaRPr lang="cs-CZ" sz="3400" b="1" dirty="0"/>
          </a:p>
          <a:p>
            <a:pPr lvl="1"/>
            <a:r>
              <a:rPr lang="cs-CZ" sz="3400" dirty="0"/>
              <a:t>Podpora malých vodních elektráren;</a:t>
            </a:r>
          </a:p>
          <a:p>
            <a:pPr lvl="1"/>
            <a:r>
              <a:rPr lang="cs-CZ" sz="3400" dirty="0"/>
              <a:t>Podpora větrných elektráren;</a:t>
            </a:r>
          </a:p>
          <a:p>
            <a:pPr lvl="1"/>
            <a:r>
              <a:rPr lang="cs-CZ" sz="3400" dirty="0"/>
              <a:t>Podpora tepelných čerpadel;</a:t>
            </a:r>
          </a:p>
          <a:p>
            <a:pPr lvl="1"/>
            <a:r>
              <a:rPr lang="cs-CZ" sz="3400" dirty="0"/>
              <a:t>Podpora efektivního využití bioplynu vyvedením tepla nebo chladu z výroben elektřiny - bioplynových stanic využívajících bioplyn v bioplynové stanici k výrobě elektřiny a tepla nebo chladu pomocí tepelných rozvodných zařízení do místa spotřeby nebo instalace vzdáleného zdroje kombinované výroby elektřiny a tepla nebo chladu mimo areál stávající bioplynové stanice včetně výstavby </a:t>
            </a:r>
            <a:r>
              <a:rPr lang="cs-CZ" sz="3400" dirty="0" err="1"/>
              <a:t>bioplynovodu</a:t>
            </a:r>
            <a:r>
              <a:rPr lang="cs-CZ" sz="3400" dirty="0"/>
              <a:t>;</a:t>
            </a:r>
          </a:p>
          <a:p>
            <a:pPr lvl="1"/>
            <a:r>
              <a:rPr lang="cs-CZ" sz="3400" b="1" dirty="0"/>
              <a:t>Podpora transformace stávajících výroben elektřiny z bioplynu na výrobny </a:t>
            </a:r>
            <a:r>
              <a:rPr lang="cs-CZ" sz="3400" b="1" dirty="0" err="1"/>
              <a:t>biometanu</a:t>
            </a:r>
            <a:r>
              <a:rPr lang="cs-CZ" sz="3400" b="1" dirty="0"/>
              <a:t> a výstavba nových výroben </a:t>
            </a:r>
            <a:r>
              <a:rPr lang="cs-CZ" sz="3400" b="1" dirty="0" err="1"/>
              <a:t>biometanu</a:t>
            </a:r>
            <a:r>
              <a:rPr lang="cs-CZ" sz="3400" b="1" dirty="0"/>
              <a:t> (čištění bioplynu na kvalitu zemního plynu, jeho karburace, měření kvality </a:t>
            </a:r>
            <a:r>
              <a:rPr lang="cs-CZ" sz="3400" b="1" dirty="0" err="1"/>
              <a:t>biometanu</a:t>
            </a:r>
            <a:r>
              <a:rPr lang="cs-CZ" sz="3400" b="1" dirty="0"/>
              <a:t>, komprese a přenos dat), a to včetně jejich připojení na plynárenské sítě anebo místní infrastrukturu;</a:t>
            </a:r>
          </a:p>
          <a:p>
            <a:pPr lvl="1"/>
            <a:r>
              <a:rPr lang="cs-CZ" sz="3400" dirty="0"/>
              <a:t>Podpora efektivního využití biomasy při výrobě tepla a elektrické energie za podmínky kombinované výroby elektřiny a tepla, případně </a:t>
            </a:r>
            <a:r>
              <a:rPr lang="cs-CZ" sz="3400" dirty="0" err="1"/>
              <a:t>monovýroby</a:t>
            </a:r>
            <a:r>
              <a:rPr lang="cs-CZ" sz="3400" dirty="0"/>
              <a:t> tepla z biomasy formou výstavby nových výroben a výstavbou a modernizací tepelných rozvodných zařízení;</a:t>
            </a:r>
          </a:p>
          <a:p>
            <a:pPr lvl="1"/>
            <a:r>
              <a:rPr lang="cs-CZ" sz="3400" dirty="0"/>
              <a:t>Podpora výstavby zařízení na výrobu pokročilých biopaliv pro jejich využití v dopravě;</a:t>
            </a:r>
          </a:p>
          <a:p>
            <a:pPr lvl="1"/>
            <a:r>
              <a:rPr lang="cs-CZ" sz="3400" dirty="0"/>
              <a:t>Podpora akumulace energie a transformace energie mezi </a:t>
            </a:r>
            <a:r>
              <a:rPr lang="cs-CZ" sz="3400" dirty="0" err="1"/>
              <a:t>energonositeli</a:t>
            </a:r>
            <a:r>
              <a:rPr lang="cs-CZ" sz="3400" dirty="0"/>
              <a:t>.</a:t>
            </a:r>
          </a:p>
          <a:p>
            <a:pPr marL="360362" lvl="1" indent="0">
              <a:buNone/>
            </a:pPr>
            <a:endParaRPr lang="cs-CZ" sz="3400" dirty="0"/>
          </a:p>
        </p:txBody>
      </p:sp>
    </p:spTree>
    <p:extLst>
      <p:ext uri="{BB962C8B-B14F-4D97-AF65-F5344CB8AC3E}">
        <p14:creationId xmlns:p14="http://schemas.microsoft.com/office/powerpoint/2010/main" val="3478488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A3B4A164-9348-480F-B8AA-0E85892A56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/>
              <a:t>I.  Výzva OZE – Větrné elektrárny</a:t>
            </a:r>
          </a:p>
          <a:p>
            <a:r>
              <a:rPr lang="cs-CZ" dirty="0"/>
              <a:t>Vyhlášení výzvy: 15. srpna 2022</a:t>
            </a:r>
          </a:p>
          <a:p>
            <a:r>
              <a:rPr lang="cs-CZ" dirty="0"/>
              <a:t>Zahájení příjmu žádostí: 15. srpna 2022 (14h)</a:t>
            </a:r>
          </a:p>
          <a:p>
            <a:r>
              <a:rPr lang="cs-CZ" dirty="0"/>
              <a:t>Ukončení příjmu žádostí: 1. února 2024 (14h)</a:t>
            </a:r>
          </a:p>
          <a:p>
            <a:r>
              <a:rPr lang="cs-CZ" dirty="0"/>
              <a:t>Forma výzvy: Průběžná výzva (kontinuální výzva) a jednokolová (žádost o podporu)</a:t>
            </a:r>
          </a:p>
          <a:p>
            <a:r>
              <a:rPr lang="cs-CZ" dirty="0"/>
              <a:t>Alokace: 0,5mld. Kč </a:t>
            </a:r>
          </a:p>
          <a:p>
            <a:r>
              <a:rPr lang="cs-CZ" dirty="0"/>
              <a:t>Cílové území: celá ČR, mimo Prahy.</a:t>
            </a:r>
          </a:p>
          <a:p>
            <a:r>
              <a:rPr lang="cs-CZ" b="1" dirty="0">
                <a:solidFill>
                  <a:srgbClr val="004B8D"/>
                </a:solidFill>
              </a:rPr>
              <a:t>výše podpory</a:t>
            </a:r>
            <a:r>
              <a:rPr lang="cs-CZ" dirty="0">
                <a:solidFill>
                  <a:srgbClr val="004B8D"/>
                </a:solidFill>
              </a:rPr>
              <a:t>  80 %/70 %/60% nebo 70 %/60 %/50% (v závislosti na regionu a velikosti podniku), ale podle současné verze GBER </a:t>
            </a:r>
            <a:r>
              <a:rPr lang="cs-CZ" b="1" dirty="0">
                <a:solidFill>
                  <a:srgbClr val="004B8D"/>
                </a:solidFill>
              </a:rPr>
              <a:t>je nutné vždy aplikovat srovnávací variantu!</a:t>
            </a:r>
          </a:p>
          <a:p>
            <a:r>
              <a:rPr lang="cs-CZ" b="1" dirty="0">
                <a:solidFill>
                  <a:srgbClr val="004B8D"/>
                </a:solidFill>
              </a:rPr>
              <a:t>Aktuálně podáno 9 žádostí  v úhrnné výši dotace 964 mil. Kč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6A18A64C-4AE4-459B-8B81-172FB3BB2ABF}"/>
              </a:ext>
            </a:extLst>
          </p:cNvPr>
          <p:cNvSpPr txBox="1">
            <a:spLocks/>
          </p:cNvSpPr>
          <p:nvPr/>
        </p:nvSpPr>
        <p:spPr>
          <a:xfrm>
            <a:off x="457201" y="386355"/>
            <a:ext cx="8242299" cy="89255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  <a:cs typeface="+mn-cs"/>
              </a:rPr>
              <a:t>Specifický cíl 4.2 – Podpora energie z obnovitelných zdrojů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62034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67B86F6-134F-4FB2-8B6C-0CB70D1983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5225" y="152473"/>
            <a:ext cx="8237989" cy="6122492"/>
          </a:xfrm>
        </p:spPr>
        <p:txBody>
          <a:bodyPr>
            <a:normAutofit fontScale="47500" lnSpcReduction="20000"/>
          </a:bodyPr>
          <a:lstStyle/>
          <a:p>
            <a:pPr marL="360362" lvl="1" indent="0">
              <a:buNone/>
            </a:pPr>
            <a:endParaRPr lang="cs-CZ" sz="3400" u="sng" dirty="0">
              <a:solidFill>
                <a:srgbClr val="FF0000"/>
              </a:solidFill>
            </a:endParaRPr>
          </a:p>
          <a:p>
            <a:pPr lvl="0" hangingPunct="0"/>
            <a:endParaRPr lang="cs-CZ" sz="3400" dirty="0"/>
          </a:p>
          <a:p>
            <a:pPr lvl="0" hangingPunct="0"/>
            <a:endParaRPr lang="cs-CZ" sz="3400" dirty="0"/>
          </a:p>
          <a:p>
            <a:pPr lvl="0" hangingPunct="0"/>
            <a:r>
              <a:rPr lang="cs-CZ" sz="3600" dirty="0"/>
              <a:t>Podporovaná opatření v oblasti plynárenství</a:t>
            </a:r>
          </a:p>
          <a:p>
            <a:pPr lvl="1" hangingPunct="0"/>
            <a:r>
              <a:rPr lang="cs-CZ" sz="3400" dirty="0"/>
              <a:t>Výstavba zařízení </a:t>
            </a:r>
            <a:r>
              <a:rPr lang="cs-CZ" sz="3400" dirty="0" err="1"/>
              <a:t>Power</a:t>
            </a:r>
            <a:r>
              <a:rPr lang="cs-CZ" sz="3400" dirty="0"/>
              <a:t>-to-</a:t>
            </a:r>
            <a:r>
              <a:rPr lang="cs-CZ" sz="3400" dirty="0" err="1"/>
              <a:t>Gas</a:t>
            </a:r>
            <a:r>
              <a:rPr lang="cs-CZ" sz="3400" dirty="0"/>
              <a:t> (elektrolyzéry) ke konverzi elektřiny z OZE na nové druhy plynů, výstavba metanizačních jednotek (pro výrobu syntetického metanu nebo </a:t>
            </a:r>
            <a:r>
              <a:rPr lang="cs-CZ" sz="3400" dirty="0" err="1"/>
              <a:t>biometanu</a:t>
            </a:r>
            <a:r>
              <a:rPr lang="cs-CZ" sz="3400" dirty="0"/>
              <a:t> z vodíku a CO2), připojení obou zařízení k plynárenské soustavě (sloužících k výrobě vodíku elektrolýzou, případně následné výrobě syntetického metanu nebo </a:t>
            </a:r>
            <a:r>
              <a:rPr lang="cs-CZ" sz="3400" dirty="0" err="1"/>
              <a:t>biometanu</a:t>
            </a:r>
            <a:r>
              <a:rPr lang="cs-CZ" sz="3400" dirty="0"/>
              <a:t> z vodíku a CO2;</a:t>
            </a:r>
          </a:p>
          <a:p>
            <a:pPr lvl="1" hangingPunct="0"/>
            <a:r>
              <a:rPr lang="cs-CZ" sz="3400" dirty="0"/>
              <a:t>Výstavba zařízení/stanic na zachytávání CO2 (technologie CCU);</a:t>
            </a:r>
          </a:p>
          <a:p>
            <a:pPr lvl="1" hangingPunct="0"/>
            <a:r>
              <a:rPr lang="cs-CZ" sz="3400" dirty="0"/>
              <a:t>Výstavba zařízení na produkci vodíku (výroba vodíku z </a:t>
            </a:r>
            <a:r>
              <a:rPr lang="cs-CZ" sz="3400" dirty="0" err="1"/>
              <a:t>biometanu</a:t>
            </a:r>
            <a:r>
              <a:rPr lang="cs-CZ" sz="3400" dirty="0"/>
              <a:t> nebo syntetického plynu);</a:t>
            </a:r>
          </a:p>
          <a:p>
            <a:pPr lvl="1" hangingPunct="0"/>
            <a:r>
              <a:rPr lang="cs-CZ" sz="3400" dirty="0"/>
              <a:t>Připojení zařízení na produkci vodíku, </a:t>
            </a:r>
            <a:r>
              <a:rPr lang="cs-CZ" sz="3400" dirty="0" err="1"/>
              <a:t>biometanu</a:t>
            </a:r>
            <a:r>
              <a:rPr lang="cs-CZ" sz="3400" dirty="0"/>
              <a:t> a syntetického metanu k plynárenské soustavě (měření množství a kvality vyrobených nových druhů plynů, výstavba připojovacích plynovodů, </a:t>
            </a:r>
            <a:r>
              <a:rPr lang="cs-CZ" sz="3400" dirty="0" err="1"/>
              <a:t>vtláčecích</a:t>
            </a:r>
            <a:r>
              <a:rPr lang="cs-CZ" sz="3400" dirty="0"/>
              <a:t> zařízení vyrobených nových plynů do plynárenských soustav, obousměrné redukční stanice tlaku pro možnost připojení nových výroben plynů do nižších tlakových úrovní atd.);</a:t>
            </a:r>
          </a:p>
          <a:p>
            <a:pPr lvl="1" hangingPunct="0"/>
            <a:r>
              <a:rPr lang="cs-CZ" sz="3400" dirty="0"/>
              <a:t>Výstavba infrastruktury pro skladování, zkapalňování a distribuci vodíku, syntetického metanu nebo </a:t>
            </a:r>
            <a:r>
              <a:rPr lang="cs-CZ" sz="3400" dirty="0" err="1"/>
              <a:t>biometanu</a:t>
            </a:r>
            <a:r>
              <a:rPr lang="cs-CZ" sz="3400" dirty="0"/>
              <a:t>;</a:t>
            </a:r>
          </a:p>
          <a:p>
            <a:pPr lvl="1" hangingPunct="0"/>
            <a:r>
              <a:rPr lang="cs-CZ" sz="3400" dirty="0"/>
              <a:t>Osazení plynových expanzních turbín v RS spojených s výrobou elektrické energie;</a:t>
            </a:r>
          </a:p>
          <a:p>
            <a:pPr lvl="1" hangingPunct="0"/>
            <a:r>
              <a:rPr lang="cs-CZ" sz="3400" dirty="0"/>
              <a:t>Adaptace plynárenské soustavy pro zajištění kompatibility s čistými plyny, což umožní jak dopravu a distribuci směsi zemního plynu a nových druhů plynů (vodík, </a:t>
            </a:r>
            <a:r>
              <a:rPr lang="cs-CZ" sz="3400" dirty="0" err="1"/>
              <a:t>biomethan</a:t>
            </a:r>
            <a:r>
              <a:rPr lang="cs-CZ" sz="3400" dirty="0"/>
              <a:t> a Bio-SNG, syntetický plyn), tak samostatnou dopravu a distribuci vodíku a adaptaci zařízení zásobníků plynu pro biologickou metanizaci.</a:t>
            </a:r>
          </a:p>
          <a:p>
            <a:pPr lvl="1" hangingPunct="0"/>
            <a:r>
              <a:rPr lang="cs-CZ" sz="3400" dirty="0"/>
              <a:t>Instalace inteligentních prvků v plynárenských sítích a software za účelem rozvoje/vzniku </a:t>
            </a:r>
            <a:r>
              <a:rPr lang="cs-CZ" sz="3400" dirty="0" err="1"/>
              <a:t>smart</a:t>
            </a:r>
            <a:r>
              <a:rPr lang="cs-CZ" sz="3400" dirty="0"/>
              <a:t> </a:t>
            </a:r>
            <a:r>
              <a:rPr lang="cs-CZ" sz="3400" dirty="0" err="1"/>
              <a:t>grids</a:t>
            </a:r>
            <a:r>
              <a:rPr lang="cs-CZ" sz="3400" dirty="0"/>
              <a:t> a pro efektivní řízení integrace nových druhů plynu;</a:t>
            </a:r>
          </a:p>
          <a:p>
            <a:pPr lvl="1" hangingPunct="0"/>
            <a:r>
              <a:rPr lang="cs-CZ" sz="3400" dirty="0"/>
              <a:t>Podpora akumulace energie a transformace energie mezi </a:t>
            </a:r>
            <a:r>
              <a:rPr lang="cs-CZ" sz="3400" dirty="0" err="1"/>
              <a:t>energonositeli</a:t>
            </a:r>
            <a:r>
              <a:rPr lang="cs-CZ" sz="3400" dirty="0"/>
              <a:t>.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BB9A07E7-0A1E-499B-96F1-22F4049A8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49" y="152473"/>
            <a:ext cx="8139477" cy="736760"/>
          </a:xfrm>
        </p:spPr>
        <p:txBody>
          <a:bodyPr/>
          <a:lstStyle/>
          <a:p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  <a:cs typeface="+mn-cs"/>
              </a:rPr>
              <a:t>Specifický cíl 4.3 – Rozvoj inteligentních energetických systémů, sítí a skladování na místní úrovni 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5540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39F3077-1AC7-41C8-BF6C-800EEDC84C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500" y="1317071"/>
            <a:ext cx="8242300" cy="4337603"/>
          </a:xfrm>
        </p:spPr>
        <p:txBody>
          <a:bodyPr>
            <a:normAutofit fontScale="55000" lnSpcReduction="20000"/>
          </a:bodyPr>
          <a:lstStyle/>
          <a:p>
            <a:r>
              <a:rPr lang="cs-CZ" sz="2500" dirty="0"/>
              <a:t>Podporovaná opatření oblasti elektroenergetiky</a:t>
            </a:r>
            <a:r>
              <a:rPr lang="cs-CZ" dirty="0"/>
              <a:t>	</a:t>
            </a:r>
          </a:p>
          <a:p>
            <a:pPr lvl="1"/>
            <a:r>
              <a:rPr lang="cs-CZ" b="1" dirty="0"/>
              <a:t>Instalace inteligentních prvků v energetických sítích za účelem rozvoje/vzniku </a:t>
            </a:r>
            <a:r>
              <a:rPr lang="cs-CZ" b="1" dirty="0" err="1"/>
              <a:t>smart</a:t>
            </a:r>
            <a:r>
              <a:rPr lang="cs-CZ" b="1" dirty="0"/>
              <a:t> </a:t>
            </a:r>
            <a:r>
              <a:rPr lang="cs-CZ" b="1" dirty="0" err="1"/>
              <a:t>grids</a:t>
            </a:r>
            <a:r>
              <a:rPr lang="cs-CZ" b="1" dirty="0"/>
              <a:t> podporující integraci nových OZE na úrovni </a:t>
            </a:r>
            <a:r>
              <a:rPr lang="cs-CZ" dirty="0"/>
              <a:t>regionální distribuce (inteligentní měření (AMM), </a:t>
            </a:r>
            <a:r>
              <a:rPr lang="cs-CZ" dirty="0" err="1"/>
              <a:t>datahub</a:t>
            </a:r>
            <a:r>
              <a:rPr lang="cs-CZ" dirty="0"/>
              <a:t> pro zpracování dat z AMM, chytré distribuční trafostanice (DTS), dispečerské řízení) a </a:t>
            </a:r>
            <a:r>
              <a:rPr lang="cs-CZ" b="1" dirty="0"/>
              <a:t>lokální distribuce včetně umožnění zapojení energetických komunit </a:t>
            </a:r>
            <a:r>
              <a:rPr lang="cs-CZ" dirty="0"/>
              <a:t>(řešení bilance a řízení toků výkonu v rámci komunitní energetiky, zajišťování optimálního využití výroby OZE v rámci komunity, řízení vyrovnané bilance v rámci komunity či v lokalitě, </a:t>
            </a:r>
            <a:r>
              <a:rPr lang="cs-CZ" b="1" dirty="0"/>
              <a:t>řízením toků výkonu mezi odběrateli a provozovatelem lokální distribuční soustavy, opatření ke zlepšení spolehlivosti, informovanosti a zavádění bilance a optimalizace provozu v lokálních distribučních soustavách, lokální akumulace atd</a:t>
            </a:r>
            <a:r>
              <a:rPr lang="cs-CZ" dirty="0"/>
              <a:t>.)</a:t>
            </a:r>
          </a:p>
          <a:p>
            <a:pPr lvl="1"/>
            <a:r>
              <a:rPr lang="cs-CZ" dirty="0"/>
              <a:t>Inteligentní měření, regulace, spínací prvky, nasazení dálkově ovládaných prvků v distribučních soustavách, nasazení technologických prvků řízení napětí a měření kvality elektřiny v distribučních soustavách, řešení lokální bilance řízením toků výkonu mezi odběrateli a provozovatelem distribuční sítě, </a:t>
            </a:r>
            <a:r>
              <a:rPr lang="cs-CZ" b="1" dirty="0"/>
              <a:t>opatření ke zlepšení spolehlivosti, informovanosti a zavádění bilance a optimalizace provozu v lokálních distribučních soustavách, atd.)</a:t>
            </a:r>
            <a:r>
              <a:rPr lang="cs-CZ" dirty="0"/>
              <a:t>;</a:t>
            </a:r>
          </a:p>
          <a:p>
            <a:pPr lvl="1"/>
            <a:r>
              <a:rPr lang="cs-CZ" b="1" dirty="0"/>
              <a:t>Snížení technických ztrát a zvýšení účinnosti energetických soustav – </a:t>
            </a:r>
            <a:r>
              <a:rPr lang="cs-CZ" b="1" dirty="0">
                <a:solidFill>
                  <a:srgbClr val="FF0000"/>
                </a:solidFill>
              </a:rPr>
              <a:t>výměna trafostanic</a:t>
            </a:r>
          </a:p>
          <a:p>
            <a:pPr lvl="1"/>
            <a:r>
              <a:rPr lang="cs-CZ" b="1" dirty="0"/>
              <a:t>Výstavba, posílení, rekonstrukce a modernizace</a:t>
            </a:r>
            <a:r>
              <a:rPr lang="cs-CZ" dirty="0"/>
              <a:t> přenosových a </a:t>
            </a:r>
            <a:r>
              <a:rPr lang="cs-CZ" b="1" dirty="0"/>
              <a:t>distribučních soustav </a:t>
            </a:r>
            <a:r>
              <a:rPr lang="cs-CZ" dirty="0"/>
              <a:t>a související infrastruktury, vč. přenosu a zpracování zvýšeného objemu dat spojených se vstupem nových subjektů na trhy s elektřinou a vypořádáním nových služeb v souvislosti s novou legislativou;</a:t>
            </a:r>
          </a:p>
          <a:p>
            <a:pPr lvl="1"/>
            <a:r>
              <a:rPr lang="cs-CZ" dirty="0"/>
              <a:t>Zavádění systémů řízení spotřeby energie</a:t>
            </a:r>
          </a:p>
          <a:p>
            <a:pPr lvl="1"/>
            <a:r>
              <a:rPr lang="cs-CZ" dirty="0"/>
              <a:t>Využití zařízení pro ukládání energie v elektrizační soustavě (akumulaci), která jsou plně integrovanými komponentami sítě definovanými ve Směrnici o společných pravidlech pro vnitřní trh s elektřinou a používají se pouze za účelem zajištění bezpečného a spolehlivého provozu přenosové soustavy nebo distribuční soustavy, ale ne pro účely zajišťování výkonové rovnováhy nebo řízení přetížení;</a:t>
            </a:r>
          </a:p>
          <a:p>
            <a:pPr lvl="1"/>
            <a:endParaRPr lang="cs-CZ" dirty="0"/>
          </a:p>
          <a:p>
            <a:pPr lvl="1"/>
            <a:endParaRPr lang="cs-CZ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ED196FD7-7420-4D35-8CEE-A8FB6701A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300" cy="426367"/>
          </a:xfrm>
        </p:spPr>
        <p:txBody>
          <a:bodyPr/>
          <a:lstStyle/>
          <a:p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  <a:cs typeface="+mn-cs"/>
              </a:rPr>
              <a:t>Specifický cíl 4.3 – Rozvoj inteligentních energetických systémů, sítí a skladování na místní úrovni 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9094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5D842C-E95D-470D-850D-6228C54C7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446088"/>
            <a:ext cx="8242299" cy="677108"/>
          </a:xfrm>
        </p:spPr>
        <p:txBody>
          <a:bodyPr/>
          <a:lstStyle/>
          <a:p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</a:rPr>
              <a:t>Specifický cíl 4.3 – Rozvoj inteligentních energetických systémů, sítí a skladování na místní úrovni</a:t>
            </a:r>
            <a:endParaRPr lang="cs-CZ" dirty="0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EDF69A7-3511-4950-842D-57EABF4A87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500" y="1123196"/>
            <a:ext cx="8242300" cy="4531479"/>
          </a:xfrm>
        </p:spPr>
        <p:txBody>
          <a:bodyPr>
            <a:normAutofit fontScale="62500" lnSpcReduction="20000"/>
          </a:bodyPr>
          <a:lstStyle/>
          <a:p>
            <a:r>
              <a:rPr lang="cs-CZ" dirty="0"/>
              <a:t>Seznam podporovaných opatření</a:t>
            </a:r>
          </a:p>
          <a:p>
            <a:pPr lvl="1"/>
            <a:r>
              <a:rPr lang="cs-CZ" dirty="0"/>
              <a:t>Nasazení dálkově ovládaných úsekových odpínačů a vypínačů na vedeních </a:t>
            </a:r>
            <a:r>
              <a:rPr lang="cs-CZ" dirty="0" err="1"/>
              <a:t>vn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Realizace dálkově ovládaných distribučních stanic </a:t>
            </a:r>
            <a:r>
              <a:rPr lang="cs-CZ" dirty="0" err="1"/>
              <a:t>vn</a:t>
            </a:r>
            <a:r>
              <a:rPr lang="cs-CZ" dirty="0"/>
              <a:t>/</a:t>
            </a:r>
            <a:r>
              <a:rPr lang="cs-CZ" dirty="0" err="1"/>
              <a:t>nn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Doplnění stávajících úsekových odpínačů/vypínačů a distribučních stanic o dálkové ovládání.</a:t>
            </a:r>
          </a:p>
          <a:p>
            <a:pPr lvl="1"/>
            <a:r>
              <a:rPr lang="cs-CZ" dirty="0"/>
              <a:t>Nasazení zařízení pro dálkové sledování a vyhodnocování klimatických vlivů s následnou automatizací prvků distribuční soustavy.</a:t>
            </a:r>
          </a:p>
          <a:p>
            <a:pPr lvl="1"/>
            <a:r>
              <a:rPr lang="cs-CZ" dirty="0"/>
              <a:t>Nasazení inteligentních prvků pro řízení a automatizaci </a:t>
            </a:r>
            <a:r>
              <a:rPr lang="cs-CZ" dirty="0" err="1"/>
              <a:t>vícenapáječové</a:t>
            </a:r>
            <a:r>
              <a:rPr lang="cs-CZ" dirty="0"/>
              <a:t> sítě </a:t>
            </a:r>
            <a:r>
              <a:rPr lang="cs-CZ" dirty="0" err="1"/>
              <a:t>vn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Nasazení distribučních transformátorů s automatickou regulací pod zatížením.</a:t>
            </a:r>
          </a:p>
          <a:p>
            <a:pPr lvl="1"/>
            <a:r>
              <a:rPr lang="cs-CZ" dirty="0"/>
              <a:t>Osazení linkových kondicionérů na vedeních </a:t>
            </a:r>
            <a:r>
              <a:rPr lang="cs-CZ" dirty="0" err="1"/>
              <a:t>nn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Nasazení automatického řízení úrovně napětí.</a:t>
            </a:r>
          </a:p>
          <a:p>
            <a:pPr lvl="1"/>
            <a:r>
              <a:rPr lang="cs-CZ" dirty="0"/>
              <a:t>Realizace systému regulace jalového výkonu výroben na hladině </a:t>
            </a:r>
            <a:r>
              <a:rPr lang="cs-CZ" dirty="0" err="1"/>
              <a:t>vn</a:t>
            </a:r>
            <a:r>
              <a:rPr lang="cs-CZ" dirty="0"/>
              <a:t> a </a:t>
            </a:r>
            <a:r>
              <a:rPr lang="cs-CZ" dirty="0" err="1"/>
              <a:t>nn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Nasazení automatického snížení přetoků jalového výkonu do nadřazené soustavy.</a:t>
            </a:r>
          </a:p>
          <a:p>
            <a:pPr lvl="1"/>
            <a:r>
              <a:rPr lang="cs-CZ" dirty="0"/>
              <a:t>Realizace technologie inteligentního měření na hladině </a:t>
            </a:r>
            <a:r>
              <a:rPr lang="cs-CZ" dirty="0" err="1"/>
              <a:t>nn</a:t>
            </a:r>
            <a:r>
              <a:rPr lang="cs-CZ" dirty="0"/>
              <a:t> včetně komunikačních jednotek, odečtové centrály a úprav technického dispečinku.</a:t>
            </a:r>
          </a:p>
          <a:p>
            <a:pPr lvl="1"/>
            <a:r>
              <a:rPr lang="cs-CZ" dirty="0"/>
              <a:t>Implementace řídicího systému lokální bilance včetně analýzy, predikce a algoritmizace chování portfolia odběrných míst pro úpravu logiky spínání řiditelné zátěže u odběratelů.</a:t>
            </a:r>
          </a:p>
          <a:p>
            <a:pPr lvl="1"/>
            <a:r>
              <a:rPr lang="cs-CZ" dirty="0"/>
              <a:t>Osazení technologie pro měření kvality na distribučních stanicích </a:t>
            </a:r>
            <a:r>
              <a:rPr lang="cs-CZ" dirty="0" err="1"/>
              <a:t>vn</a:t>
            </a:r>
            <a:r>
              <a:rPr lang="cs-CZ" dirty="0"/>
              <a:t>/</a:t>
            </a:r>
            <a:r>
              <a:rPr lang="cs-CZ" dirty="0" err="1"/>
              <a:t>nn</a:t>
            </a:r>
            <a:r>
              <a:rPr lang="cs-CZ" dirty="0"/>
              <a:t>, uzlových a vybraných koncových odběrných a předávacích místech.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8352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09384BDA-4815-4C39-A4D5-D626E248157E}"/>
              </a:ext>
            </a:extLst>
          </p:cNvPr>
          <p:cNvSpPr txBox="1">
            <a:spLocks/>
          </p:cNvSpPr>
          <p:nvPr/>
        </p:nvSpPr>
        <p:spPr>
          <a:xfrm>
            <a:off x="526352" y="238484"/>
            <a:ext cx="8242300" cy="1107996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cs-CZ" dirty="0"/>
            </a:br>
            <a:endParaRPr lang="cs-CZ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CC7A9AF8-D541-4A1F-AB61-00CB3B104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538" y="354013"/>
            <a:ext cx="8418512" cy="430887"/>
          </a:xfrm>
        </p:spPr>
        <p:txBody>
          <a:bodyPr/>
          <a:lstStyle/>
          <a:p>
            <a:r>
              <a:rPr lang="cs-CZ" sz="2800" dirty="0"/>
              <a:t>I. Výzva Energetická infrastruktura - Smart </a:t>
            </a:r>
            <a:r>
              <a:rPr lang="cs-CZ" sz="2800" dirty="0" err="1"/>
              <a:t>Grids</a:t>
            </a:r>
            <a:r>
              <a:rPr lang="cs-CZ" sz="2800" dirty="0"/>
              <a:t> - AMM</a:t>
            </a:r>
          </a:p>
        </p:txBody>
      </p:sp>
      <p:sp>
        <p:nvSpPr>
          <p:cNvPr id="6" name="Zástupný symbol pro text 2">
            <a:extLst>
              <a:ext uri="{FF2B5EF4-FFF2-40B4-BE49-F238E27FC236}">
                <a16:creationId xmlns:a16="http://schemas.microsoft.com/office/drawing/2014/main" id="{E6E479ED-8B3C-4D13-814D-087BF9C793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500" y="354013"/>
            <a:ext cx="8242300" cy="554355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/>
          </a:p>
          <a:p>
            <a:r>
              <a:rPr lang="cs-CZ" dirty="0"/>
              <a:t>Podporované aktivity: Realizace technologie inteligentního měření na hladině nízkého napětí včetně komunikační infrastruktury, odečtové a datové centrály a souvisejících komponent a úprav dalších systémů</a:t>
            </a:r>
          </a:p>
          <a:p>
            <a:r>
              <a:rPr lang="cs-CZ" dirty="0"/>
              <a:t>Příjemci podpory: RDS</a:t>
            </a:r>
          </a:p>
          <a:p>
            <a:r>
              <a:rPr lang="cs-CZ" dirty="0"/>
              <a:t>Vyhlášení výzvy: předpoklad listopad</a:t>
            </a:r>
          </a:p>
          <a:p>
            <a:r>
              <a:rPr lang="cs-CZ" dirty="0"/>
              <a:t>Mimo režim veřejné podpory. Míry podpory 50%.</a:t>
            </a:r>
          </a:p>
          <a:p>
            <a:r>
              <a:rPr lang="cs-CZ" dirty="0"/>
              <a:t>Forma výzvy: Průběžná výzva (kontinuální výzva) a jednokolový model hodnocení (žádost o podporu)</a:t>
            </a:r>
          </a:p>
          <a:p>
            <a:r>
              <a:rPr lang="cs-CZ" dirty="0"/>
              <a:t>Alokace – 3 mld. Kč</a:t>
            </a:r>
          </a:p>
          <a:p>
            <a:r>
              <a:rPr lang="cs-CZ" dirty="0"/>
              <a:t>Cílové území: celá ČR, mimo Prahy.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21804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FCFB9C-5179-4F47-B61B-2C849261A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 TAK	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E0C2FC4E-D647-493B-82D4-27F6BD5CEE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u="sng" dirty="0"/>
              <a:t>V roce 2023 se předpokládá vyhlášení 2 výzev (2Q)</a:t>
            </a:r>
          </a:p>
          <a:p>
            <a:r>
              <a:rPr lang="cs-CZ" dirty="0"/>
              <a:t>Výstavba a modernizace malých vodních elektráren</a:t>
            </a:r>
          </a:p>
          <a:p>
            <a:pPr marL="0" indent="0">
              <a:buNone/>
            </a:pPr>
            <a:r>
              <a:rPr lang="cs-CZ" dirty="0"/>
              <a:t>      Alokace 500mil. Kč</a:t>
            </a:r>
          </a:p>
          <a:p>
            <a:r>
              <a:rPr lang="cs-CZ" dirty="0"/>
              <a:t>Podpora transformace stávajících výroben elektřiny z bioplynu na výrobny </a:t>
            </a:r>
            <a:r>
              <a:rPr lang="cs-CZ" dirty="0" err="1"/>
              <a:t>biometanu</a:t>
            </a:r>
            <a:r>
              <a:rPr lang="cs-CZ" dirty="0"/>
              <a:t> a výstavba nových výroben </a:t>
            </a:r>
            <a:r>
              <a:rPr lang="cs-CZ" dirty="0" err="1"/>
              <a:t>biometanu</a:t>
            </a:r>
            <a:r>
              <a:rPr lang="cs-CZ" dirty="0"/>
              <a:t> (čištění bioplynu na kvalitu zemního plynu, jeho karburace, měření kvality </a:t>
            </a:r>
            <a:r>
              <a:rPr lang="cs-CZ" dirty="0" err="1"/>
              <a:t>biometanu</a:t>
            </a:r>
            <a:r>
              <a:rPr lang="cs-CZ" dirty="0"/>
              <a:t>, komprese a přenos dat), a to včetně jejich připojení na plynárenské sítě anebo místní infrastrukturu      Alokace 500mil. Kč</a:t>
            </a:r>
          </a:p>
          <a:p>
            <a:r>
              <a:rPr lang="cs-CZ" dirty="0"/>
              <a:t>V návaznosti na nové znění GBER budou zvažovány další výzvy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972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3873A1-02C8-4774-90C0-027D1BF83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336" y="160862"/>
            <a:ext cx="8351240" cy="1477328"/>
          </a:xfrm>
        </p:spPr>
        <p:txBody>
          <a:bodyPr/>
          <a:lstStyle/>
          <a:p>
            <a:pPr algn="ctr"/>
            <a:r>
              <a:rPr lang="cs-CZ" dirty="0"/>
              <a:t> Národní plán obnovy</a:t>
            </a:r>
            <a:br>
              <a:rPr lang="cs-CZ" dirty="0"/>
            </a:br>
            <a:r>
              <a:rPr lang="cs-CZ" sz="2400" b="1" dirty="0">
                <a:solidFill>
                  <a:srgbClr val="004B8D"/>
                </a:solidFill>
              </a:rPr>
              <a:t>Komponenta</a:t>
            </a:r>
            <a:r>
              <a:rPr lang="cs-CZ" dirty="0"/>
              <a:t> </a:t>
            </a:r>
            <a:r>
              <a:rPr lang="cs-CZ" sz="2400" b="1" dirty="0">
                <a:solidFill>
                  <a:srgbClr val="004B8D"/>
                </a:solidFill>
              </a:rPr>
              <a:t>2.3 Přechod na čistší zdroje energie </a:t>
            </a:r>
            <a:br>
              <a:rPr lang="cs-CZ" sz="2400" b="1" dirty="0">
                <a:solidFill>
                  <a:srgbClr val="004B8D"/>
                </a:solidFill>
              </a:rPr>
            </a:br>
            <a:r>
              <a:rPr lang="cs-CZ" sz="2400" b="1" dirty="0">
                <a:solidFill>
                  <a:srgbClr val="004B8D"/>
                </a:solidFill>
              </a:rPr>
              <a:t>(2021 -2025/2026)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BFBFDD46-10D6-4D80-BA6B-673C25F360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1336" y="1638189"/>
            <a:ext cx="8628077" cy="4326879"/>
          </a:xfrm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2.3.1 Podpora </a:t>
            </a:r>
            <a:r>
              <a:rPr lang="cs-CZ" dirty="0" err="1"/>
              <a:t>fotovoltaických</a:t>
            </a:r>
            <a:r>
              <a:rPr lang="cs-CZ" dirty="0"/>
              <a:t> elektráren, včetně akumulace elektrické energie, na podnikatelských budovách včetně přístřešků (např. pro automobily, stavební techniku, skladování materiálu, atp.) 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      Alokace – 5 mld. Kč.</a:t>
            </a:r>
          </a:p>
          <a:p>
            <a:pPr>
              <a:buFont typeface="Arial" panose="020B0604020202020204" pitchFamily="34" charset="0"/>
              <a:buChar char="•"/>
            </a:pPr>
            <a:endParaRPr lang="cs-CZ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cs-CZ" dirty="0"/>
              <a:t>2.3.2 modernizace distribuce tepla v systémech dálkového vytápění</a:t>
            </a:r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     Alokace – 1,66 mld. Kč.</a:t>
            </a:r>
          </a:p>
          <a:p>
            <a:pPr>
              <a:buFont typeface="Arial" panose="020B0604020202020204" pitchFamily="34" charset="0"/>
              <a:buChar char="•"/>
            </a:pPr>
            <a:endParaRPr lang="cs-CZ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>
              <a:buFont typeface="Arial" panose="020B0604020202020204" pitchFamily="34" charset="0"/>
              <a:buChar char="•"/>
            </a:pPr>
            <a:endParaRPr lang="cs-CZ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>
                <a:solidFill>
                  <a:srgbClr val="004B8D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3888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A420C58-6EFD-4398-A943-0B3327078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Obsah: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0FA2AA88-7453-49AA-BF63-2DCD51F990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cs-CZ" dirty="0"/>
              <a:t>OP TAK</a:t>
            </a:r>
          </a:p>
          <a:p>
            <a:pPr lvl="1"/>
            <a:r>
              <a:rPr lang="cs-CZ" dirty="0"/>
              <a:t>Úspory energie</a:t>
            </a:r>
          </a:p>
          <a:p>
            <a:pPr lvl="1"/>
            <a:r>
              <a:rPr lang="cs-CZ" dirty="0"/>
              <a:t>OZE</a:t>
            </a:r>
          </a:p>
          <a:p>
            <a:pPr lvl="1"/>
            <a:r>
              <a:rPr lang="cs-CZ" dirty="0"/>
              <a:t>Energetická infrastruktura</a:t>
            </a:r>
          </a:p>
          <a:p>
            <a:pPr lvl="2"/>
            <a:r>
              <a:rPr lang="cs-CZ" dirty="0"/>
              <a:t>Distribuce</a:t>
            </a:r>
          </a:p>
          <a:p>
            <a:pPr marL="720725" lvl="2" indent="0">
              <a:buNone/>
            </a:pPr>
            <a:endParaRPr lang="cs-CZ" dirty="0"/>
          </a:p>
          <a:p>
            <a:r>
              <a:rPr lang="cs-CZ" dirty="0"/>
              <a:t>NPO</a:t>
            </a:r>
          </a:p>
          <a:p>
            <a:pPr lvl="1"/>
            <a:r>
              <a:rPr lang="cs-CZ" dirty="0"/>
              <a:t>FVE s/bez AKU</a:t>
            </a:r>
          </a:p>
          <a:p>
            <a:pPr lvl="1"/>
            <a:r>
              <a:rPr lang="cs-CZ" dirty="0"/>
              <a:t>Modernizace SZT</a:t>
            </a:r>
          </a:p>
          <a:p>
            <a:pPr lvl="1"/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586096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2A25415-8CE0-49D4-BF66-699CEE09AC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560" y="1325461"/>
            <a:ext cx="8351240" cy="4329214"/>
          </a:xfrm>
        </p:spPr>
        <p:txBody>
          <a:bodyPr>
            <a:normAutofit fontScale="92500" lnSpcReduction="10000"/>
          </a:bodyPr>
          <a:lstStyle/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Vyhlášení výzvy:</a:t>
            </a:r>
            <a:r>
              <a:rPr lang="cs-CZ" sz="1800" b="1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 8. března 2022</a:t>
            </a:r>
            <a:endParaRPr lang="cs-CZ" sz="18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https://www.mpo.cz/cz/podnikani/narodni-plan-obnovy/vyzvy/ </a:t>
            </a: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Zahájení příjmu žádostí: 22.březen 2022 (13h)</a:t>
            </a: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Ukončení příjmu žádostí: 30.června 2022 (13h), </a:t>
            </a:r>
            <a:r>
              <a:rPr lang="cs-CZ" sz="1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Ukončení posunuto do 30. listopadu 2022</a:t>
            </a: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Forma výzvy:</a:t>
            </a:r>
            <a:r>
              <a:rPr lang="cs-CZ" sz="1800" b="1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cs-CZ" sz="1800" b="1" dirty="0"/>
              <a:t>Průběžná výzva (kontinuální výzva) a jednokolová (žádost o podporu)</a:t>
            </a:r>
            <a:endParaRPr lang="cs-CZ" sz="1800" b="1" dirty="0">
              <a:solidFill>
                <a:srgbClr val="004B8D"/>
              </a:solidFill>
              <a:latin typeface="Calibri" pitchFamily="34" charset="0"/>
              <a:cs typeface="Calibri" pitchFamily="34" charset="0"/>
            </a:endParaRPr>
          </a:p>
          <a:p>
            <a:pPr marL="263525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Alokace: </a:t>
            </a:r>
            <a:r>
              <a:rPr lang="cs-CZ" sz="1800" b="1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5mld. Kč </a:t>
            </a:r>
            <a:r>
              <a:rPr lang="cs-CZ" sz="1800" b="1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navýšení alokace na 7mld. Kč</a:t>
            </a: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Příjemci podpory: </a:t>
            </a:r>
            <a:r>
              <a:rPr lang="cs-CZ" sz="1800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Podnikatelské subjekty (MSP a VP). Vyjma podniků vlastněných 100% veřejným subjektem (netýká se státní organizace Správa železnic) a podniků provozujících zařízení v EU ETS na území České republiky. </a:t>
            </a: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Cílové území: </a:t>
            </a:r>
            <a:r>
              <a:rPr lang="cs-CZ" sz="1800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celá ČR, </a:t>
            </a:r>
            <a:r>
              <a:rPr lang="cs-CZ" sz="1800" b="1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VČETNĚ Prahy.</a:t>
            </a:r>
          </a:p>
          <a:p>
            <a:pPr marL="263525" lvl="0" indent="0" fontAlgn="base">
              <a:spcBef>
                <a:spcPts val="1200"/>
              </a:spcBef>
              <a:spcAft>
                <a:spcPct val="0"/>
              </a:spcAft>
              <a:buNone/>
              <a:defRPr/>
            </a:pPr>
            <a:r>
              <a:rPr lang="cs-CZ" sz="18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Indikátor: </a:t>
            </a:r>
            <a:r>
              <a:rPr lang="cs-CZ" sz="1800" b="1" dirty="0">
                <a:solidFill>
                  <a:srgbClr val="004B8D"/>
                </a:solidFill>
                <a:latin typeface="Calibri" pitchFamily="34" charset="0"/>
                <a:cs typeface="Calibri" pitchFamily="34" charset="0"/>
              </a:rPr>
              <a:t>Zvýšení instalovaného elektrického výkonu u podpořených subjektů</a:t>
            </a:r>
            <a:endParaRPr lang="cs-CZ" dirty="0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536EF8CD-6EAC-40A6-9E5E-23084342F7BD}"/>
              </a:ext>
            </a:extLst>
          </p:cNvPr>
          <p:cNvSpPr txBox="1">
            <a:spLocks/>
          </p:cNvSpPr>
          <p:nvPr/>
        </p:nvSpPr>
        <p:spPr>
          <a:xfrm>
            <a:off x="176169" y="238484"/>
            <a:ext cx="8351240" cy="98488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>
                <a:solidFill>
                  <a:srgbClr val="004B8D"/>
                </a:solidFill>
              </a:rPr>
              <a:t>Přechod na čistší zdroje energie </a:t>
            </a:r>
            <a:br>
              <a:rPr lang="cs-CZ" sz="3200" b="1" dirty="0">
                <a:solidFill>
                  <a:srgbClr val="004B8D"/>
                </a:solidFill>
              </a:rPr>
            </a:br>
            <a:r>
              <a:rPr lang="cs-CZ" sz="3200" b="1" dirty="0">
                <a:solidFill>
                  <a:srgbClr val="004B8D"/>
                </a:solidFill>
              </a:rPr>
              <a:t>Aktivita 2.3.1 FVE</a:t>
            </a:r>
          </a:p>
        </p:txBody>
      </p:sp>
    </p:spTree>
    <p:extLst>
      <p:ext uri="{BB962C8B-B14F-4D97-AF65-F5344CB8AC3E}">
        <p14:creationId xmlns:p14="http://schemas.microsoft.com/office/powerpoint/2010/main" val="571375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1A89EA8B-BAB0-4506-B5F0-1BB9C3653F22}"/>
              </a:ext>
            </a:extLst>
          </p:cNvPr>
          <p:cNvSpPr txBox="1">
            <a:spLocks/>
          </p:cNvSpPr>
          <p:nvPr/>
        </p:nvSpPr>
        <p:spPr>
          <a:xfrm>
            <a:off x="184557" y="112649"/>
            <a:ext cx="8351240" cy="233910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>
                <a:solidFill>
                  <a:srgbClr val="004B8D"/>
                </a:solidFill>
              </a:rPr>
              <a:t>Přechod na čistší zdroje energie </a:t>
            </a:r>
            <a:br>
              <a:rPr lang="cs-CZ" sz="3200" b="1" dirty="0">
                <a:solidFill>
                  <a:srgbClr val="004B8D"/>
                </a:solidFill>
              </a:rPr>
            </a:br>
            <a:r>
              <a:rPr lang="cs-CZ" sz="3200" b="1" dirty="0">
                <a:solidFill>
                  <a:srgbClr val="004B8D"/>
                </a:solidFill>
              </a:rPr>
              <a:t>Aktivita 2.3.1 FVE</a:t>
            </a:r>
          </a:p>
          <a:p>
            <a:pPr algn="ctr"/>
            <a:endParaRPr lang="cs-CZ" sz="3200" b="1" dirty="0">
              <a:solidFill>
                <a:srgbClr val="004B8D"/>
              </a:solidFill>
            </a:endParaRPr>
          </a:p>
          <a:p>
            <a:pPr algn="ctr"/>
            <a:endParaRPr lang="cs-CZ" sz="3200" b="1" dirty="0">
              <a:solidFill>
                <a:srgbClr val="004B8D"/>
              </a:solidFill>
            </a:endParaRPr>
          </a:p>
          <a:p>
            <a:pPr algn="ctr"/>
            <a:r>
              <a:rPr lang="cs-CZ" sz="2400" b="1" dirty="0">
                <a:solidFill>
                  <a:srgbClr val="004B8D"/>
                </a:solidFill>
              </a:rPr>
              <a:t>Statistika podaných žádostí k 14. říjnu 2022.</a:t>
            </a:r>
          </a:p>
        </p:txBody>
      </p:sp>
      <p:sp>
        <p:nvSpPr>
          <p:cNvPr id="5" name="Zástupný symbol pro text 2">
            <a:extLst>
              <a:ext uri="{FF2B5EF4-FFF2-40B4-BE49-F238E27FC236}">
                <a16:creationId xmlns:a16="http://schemas.microsoft.com/office/drawing/2014/main" id="{4B06AB3D-771F-48CC-9A9A-D9D80BAAE4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500" y="4102217"/>
            <a:ext cx="8242300" cy="1552458"/>
          </a:xfrm>
        </p:spPr>
        <p:txBody>
          <a:bodyPr>
            <a:normAutofit/>
          </a:bodyPr>
          <a:lstStyle/>
          <a:p>
            <a:r>
              <a:rPr lang="cs-CZ" dirty="0"/>
              <a:t>V hodnocení – dalších 320 žádostí</a:t>
            </a:r>
          </a:p>
          <a:p>
            <a:r>
              <a:rPr lang="cs-CZ" dirty="0"/>
              <a:t>Schváleno – 1271 žádostí</a:t>
            </a:r>
          </a:p>
        </p:txBody>
      </p:sp>
      <p:graphicFrame>
        <p:nvGraphicFramePr>
          <p:cNvPr id="7" name="Tabulka 6">
            <a:extLst>
              <a:ext uri="{FF2B5EF4-FFF2-40B4-BE49-F238E27FC236}">
                <a16:creationId xmlns:a16="http://schemas.microsoft.com/office/drawing/2014/main" id="{4A4DEA67-17CF-42E9-A605-06A1019D0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713308"/>
              </p:ext>
            </p:extLst>
          </p:nvPr>
        </p:nvGraphicFramePr>
        <p:xfrm>
          <a:off x="1470462" y="2755783"/>
          <a:ext cx="5492400" cy="1663115"/>
        </p:xfrm>
        <a:graphic>
          <a:graphicData uri="http://schemas.openxmlformats.org/drawingml/2006/table">
            <a:tbl>
              <a:tblPr/>
              <a:tblGrid>
                <a:gridCol w="805656">
                  <a:extLst>
                    <a:ext uri="{9D8B030D-6E8A-4147-A177-3AD203B41FA5}">
                      <a16:colId xmlns:a16="http://schemas.microsoft.com/office/drawing/2014/main" val="517835173"/>
                    </a:ext>
                  </a:extLst>
                </a:gridCol>
                <a:gridCol w="1045922">
                  <a:extLst>
                    <a:ext uri="{9D8B030D-6E8A-4147-A177-3AD203B41FA5}">
                      <a16:colId xmlns:a16="http://schemas.microsoft.com/office/drawing/2014/main" val="2637641044"/>
                    </a:ext>
                  </a:extLst>
                </a:gridCol>
                <a:gridCol w="1886198">
                  <a:extLst>
                    <a:ext uri="{9D8B030D-6E8A-4147-A177-3AD203B41FA5}">
                      <a16:colId xmlns:a16="http://schemas.microsoft.com/office/drawing/2014/main" val="719150129"/>
                    </a:ext>
                  </a:extLst>
                </a:gridCol>
                <a:gridCol w="1754624">
                  <a:extLst>
                    <a:ext uri="{9D8B030D-6E8A-4147-A177-3AD203B41FA5}">
                      <a16:colId xmlns:a16="http://schemas.microsoft.com/office/drawing/2014/main" val="4012212700"/>
                    </a:ext>
                  </a:extLst>
                </a:gridCol>
              </a:tblGrid>
              <a:tr h="37398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Počet žádostí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Způsobilé výdaje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Dotace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939318"/>
                  </a:ext>
                </a:extLst>
              </a:tr>
              <a:tr h="356984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Aktivita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3 755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16 483 969 053,- Kč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6 160 101 056,- Kč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853490"/>
                  </a:ext>
                </a:extLst>
              </a:tr>
              <a:tr h="373983">
                <a:tc>
                  <a:txBody>
                    <a:bodyPr/>
                    <a:lstStyle/>
                    <a:p>
                      <a:pPr algn="l" fontAlgn="b"/>
                      <a:r>
                        <a:rPr lang="cs-C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Aktivita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2 546 066 289,- Kč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971 818 437,- Kč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884614"/>
                  </a:ext>
                </a:extLst>
              </a:tr>
              <a:tr h="373983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Celkem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19 030 035 342 Kč</a:t>
                      </a:r>
                    </a:p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  <a:p>
                      <a:pPr algn="r" fontAlgn="ctr"/>
                      <a:r>
                        <a:rPr lang="cs-CZ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7 131 919 493,- Kč</a:t>
                      </a:r>
                    </a:p>
                    <a:p>
                      <a:pPr algn="r" fontAlgn="ctr"/>
                      <a:endParaRPr lang="cs-CZ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852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4066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E6FAC5B-62A2-40B5-B601-0631CFD660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4500" y="737032"/>
            <a:ext cx="8242300" cy="53839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u="sng" dirty="0">
                <a:solidFill>
                  <a:srgbClr val="FF0000"/>
                </a:solidFill>
              </a:rPr>
              <a:t>Základní podmínky:</a:t>
            </a:r>
          </a:p>
          <a:p>
            <a:r>
              <a:rPr lang="cs-CZ" dirty="0"/>
              <a:t>Podpořeny budou projekty od 1 kW do 1 MW (včetně)</a:t>
            </a:r>
          </a:p>
          <a:p>
            <a:r>
              <a:rPr lang="cs-CZ" dirty="0"/>
              <a:t>Není stanovena podmínka vlastní spotřeby! Není nutné tedy zpracovávat Energetický posudek!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Není nutné realizovat výběrové řízení (pouze dle ZVZ) – aplikace maximálních způsobilých výdajů, částečně použita „Zjednodušená metoda vykazování“, která bude použita až pro OP TAK).</a:t>
            </a:r>
          </a:p>
          <a:p>
            <a:r>
              <a:rPr lang="cs-CZ" dirty="0"/>
              <a:t>Míra podpory 35% u FVE a 50% u Akumulace (Praha – 45%). </a:t>
            </a:r>
          </a:p>
          <a:p>
            <a:endParaRPr lang="cs-CZ" dirty="0"/>
          </a:p>
          <a:p>
            <a:r>
              <a:rPr lang="cs-CZ" dirty="0"/>
              <a:t>Maximální výše CZV je stanovena na základě max. měrných cen systémů FVE a akumulace. Reálná výše CZV bude v případě dosažení nižších, než max. CZV, stanovena dle dosažených CZV. </a:t>
            </a:r>
          </a:p>
          <a:p>
            <a:endParaRPr lang="cs-CZ" dirty="0"/>
          </a:p>
          <a:p>
            <a:r>
              <a:rPr lang="cs-CZ" dirty="0"/>
              <a:t>Projekty budou muset být vždy </a:t>
            </a:r>
            <a:r>
              <a:rPr lang="cs-CZ" dirty="0" err="1"/>
              <a:t>jednoetapové</a:t>
            </a:r>
            <a:r>
              <a:rPr lang="cs-CZ" dirty="0"/>
              <a:t>; tj. s jednou (závěrečnou) žádostí o platbu. </a:t>
            </a:r>
          </a:p>
          <a:p>
            <a:pPr lvl="0"/>
            <a:r>
              <a:rPr lang="cs-CZ" dirty="0"/>
              <a:t>V případě akumulace elektřiny nesmí kapacita baterie překročit 1 kWh/1 </a:t>
            </a:r>
            <a:r>
              <a:rPr lang="cs-CZ" dirty="0" err="1"/>
              <a:t>kWp</a:t>
            </a:r>
            <a:r>
              <a:rPr lang="cs-CZ" dirty="0"/>
              <a:t> instalovaného výkonu FVE. Cokoliv je nad poměř 1:1 je nezpůsobilé.</a:t>
            </a:r>
          </a:p>
          <a:p>
            <a:pPr marL="0" lvl="0" indent="0">
              <a:buNone/>
            </a:pPr>
            <a:endParaRPr lang="cs-CZ" dirty="0"/>
          </a:p>
          <a:p>
            <a:pPr lvl="0"/>
            <a:r>
              <a:rPr lang="cs-CZ" dirty="0"/>
              <a:t> Musí se jednat o akumulaci elektrické energie do bateriových systémů.  </a:t>
            </a:r>
          </a:p>
          <a:p>
            <a:pPr marL="0" lvl="0" indent="0">
              <a:buNone/>
            </a:pPr>
            <a:endParaRPr lang="cs-CZ" dirty="0"/>
          </a:p>
          <a:p>
            <a:pPr lvl="0"/>
            <a:r>
              <a:rPr lang="cs-CZ" dirty="0"/>
              <a:t>Žadatel/příjemce dotace nesmí poskytnout nepřímou výhodu (podporu) zákazníkům, konečným spotřebitelům a obchodníkům s elektřinou oceněním silové elektřiny z výrobny elektřiny cenou nižší, než je v daném místě a čase obvyklé.</a:t>
            </a:r>
          </a:p>
          <a:p>
            <a:pPr marL="0" lvl="0" indent="0">
              <a:buNone/>
            </a:pPr>
            <a:endParaRPr lang="cs-CZ" dirty="0"/>
          </a:p>
          <a:p>
            <a:pPr lvl="0"/>
            <a:r>
              <a:rPr lang="cs-CZ" dirty="0"/>
              <a:t>V rámci projektu lze uplatnit pouze jedno místo realizace, což znamená jedno odběrné nebo předávací místo .</a:t>
            </a:r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8153F3E5-C2C9-4DFD-8D4B-83E446C7EC3E}"/>
              </a:ext>
            </a:extLst>
          </p:cNvPr>
          <p:cNvSpPr txBox="1">
            <a:spLocks/>
          </p:cNvSpPr>
          <p:nvPr/>
        </p:nvSpPr>
        <p:spPr>
          <a:xfrm>
            <a:off x="239086" y="114770"/>
            <a:ext cx="8351240" cy="98488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200" b="1" dirty="0">
                <a:solidFill>
                  <a:srgbClr val="004B8D"/>
                </a:solidFill>
              </a:rPr>
              <a:t>Přechod na čistší zdroje energie </a:t>
            </a:r>
            <a:br>
              <a:rPr lang="cs-CZ" sz="3200" b="1" dirty="0">
                <a:solidFill>
                  <a:srgbClr val="004B8D"/>
                </a:solidFill>
              </a:rPr>
            </a:br>
            <a:r>
              <a:rPr lang="cs-CZ" sz="3200" b="1" dirty="0">
                <a:solidFill>
                  <a:srgbClr val="004B8D"/>
                </a:solidFill>
              </a:rPr>
              <a:t>Aktivita 2.3.1 FVE</a:t>
            </a:r>
          </a:p>
        </p:txBody>
      </p:sp>
    </p:spTree>
    <p:extLst>
      <p:ext uri="{BB962C8B-B14F-4D97-AF65-F5344CB8AC3E}">
        <p14:creationId xmlns:p14="http://schemas.microsoft.com/office/powerpoint/2010/main" val="37927959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444500" y="288324"/>
            <a:ext cx="8242299" cy="4431983"/>
          </a:xfrm>
        </p:spPr>
        <p:txBody>
          <a:bodyPr/>
          <a:lstStyle/>
          <a:p>
            <a:br>
              <a:rPr lang="cs-CZ" sz="3600" dirty="0">
                <a:solidFill>
                  <a:srgbClr val="FF0000"/>
                </a:solidFill>
              </a:rPr>
            </a:br>
            <a:br>
              <a:rPr lang="cs-CZ" sz="3600" dirty="0"/>
            </a:br>
            <a:r>
              <a:rPr lang="cs-CZ" sz="3600" dirty="0"/>
              <a:t>Děkuji za pozornost!</a:t>
            </a:r>
            <a:br>
              <a:rPr lang="cs-CZ" sz="3600" dirty="0"/>
            </a:br>
            <a:br>
              <a:rPr lang="cs-CZ" sz="3600" dirty="0"/>
            </a:br>
            <a:r>
              <a:rPr lang="cs-CZ" sz="3600" dirty="0"/>
              <a:t>Mgr. Milan Kyselák</a:t>
            </a:r>
            <a:br>
              <a:rPr lang="cs-CZ" sz="3600" dirty="0"/>
            </a:br>
            <a:r>
              <a:rPr lang="cs-CZ" sz="2400" dirty="0"/>
              <a:t>Sekce fondů EU</a:t>
            </a:r>
            <a:br>
              <a:rPr lang="cs-CZ" sz="2400" dirty="0"/>
            </a:br>
            <a:br>
              <a:rPr lang="cs-CZ" sz="2400" dirty="0"/>
            </a:br>
            <a:r>
              <a:rPr lang="cs-CZ" sz="2400" dirty="0"/>
              <a:t>(kyselak@mpo.cz)</a:t>
            </a:r>
            <a:br>
              <a:rPr lang="cs-CZ" sz="3600" dirty="0"/>
            </a:b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373427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FAC98B-00B2-44ED-B631-35E4F31C6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E4FD2EB6-0755-47AB-BBD6-2999E3014F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847F7BA-D818-4783-9700-4616989C0A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02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08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E598C03-EB1A-4704-A6AA-FC67035DB2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892" y="1000086"/>
            <a:ext cx="8451908" cy="4654589"/>
          </a:xfrm>
        </p:spPr>
        <p:txBody>
          <a:bodyPr>
            <a:normAutofit/>
          </a:bodyPr>
          <a:lstStyle/>
          <a:p>
            <a:r>
              <a:rPr lang="cs-CZ" dirty="0"/>
              <a:t>Cílem je plnění </a:t>
            </a:r>
            <a:r>
              <a:rPr lang="cs-CZ" b="1" dirty="0"/>
              <a:t>energeticko-klimatických cílů</a:t>
            </a:r>
            <a:r>
              <a:rPr lang="cs-CZ" dirty="0"/>
              <a:t>, konkrétně závazků vyplývajících ze </a:t>
            </a:r>
            <a:r>
              <a:rPr lang="cs-CZ" b="1" dirty="0"/>
              <a:t>směrnice 2012/27/EU </a:t>
            </a:r>
            <a:r>
              <a:rPr lang="cs-CZ" dirty="0"/>
              <a:t>o energetické účinnosti.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b="1" dirty="0"/>
              <a:t>Indikátor: </a:t>
            </a:r>
            <a:r>
              <a:rPr lang="cs-CZ" dirty="0"/>
              <a:t>Konečná úspora energie </a:t>
            </a:r>
            <a:r>
              <a:rPr lang="cs-CZ" b="1" dirty="0"/>
              <a:t>3,3 PJ.</a:t>
            </a:r>
          </a:p>
          <a:p>
            <a:endParaRPr lang="cs-CZ" b="1" dirty="0"/>
          </a:p>
          <a:p>
            <a:r>
              <a:rPr lang="cs-CZ" b="1" dirty="0"/>
              <a:t>Příjemci podpory: </a:t>
            </a:r>
            <a:r>
              <a:rPr lang="cs-CZ" dirty="0"/>
              <a:t>podnikatelské subjekty (malé, střední a velké podniky), přičemž v oblasti železniční dopravy i subjekty až ze 100 % vlastněné veřejným sektorem, dále rovněž zemědělští podnikatelé, podnikatelé v potravinářství, maloobchodní organizace a státní organizace (Správa železnic).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6577FFAD-17FB-4F0B-9A5E-FDE8A75E8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049"/>
            <a:ext cx="8242300" cy="554037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  <a:cs typeface="+mn-cs"/>
              </a:rPr>
              <a:t>Specifický cíl 4.1 – Podpora energetické účinnosti a snižování emisí skleníkových plynů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8464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57C88C30-8D3B-4720-8227-FEB1630C6F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" y="595618"/>
            <a:ext cx="9143999" cy="6262381"/>
          </a:xfrm>
        </p:spPr>
        <p:txBody>
          <a:bodyPr>
            <a:normAutofit fontScale="32500" lnSpcReduction="20000"/>
          </a:bodyPr>
          <a:lstStyle/>
          <a:p>
            <a:pPr marL="360362" lvl="1" indent="0">
              <a:buNone/>
            </a:pPr>
            <a:r>
              <a:rPr lang="cs-CZ" sz="3400" u="sng" dirty="0">
                <a:solidFill>
                  <a:srgbClr val="FF0000"/>
                </a:solidFill>
              </a:rPr>
              <a:t>Aktuální návrhy opatření:</a:t>
            </a:r>
          </a:p>
          <a:p>
            <a:pPr lvl="1"/>
            <a:r>
              <a:rPr lang="cs-CZ" sz="3400" dirty="0"/>
              <a:t>Snížení energetické náročnosti budov podnikatelských subjektů: (</a:t>
            </a:r>
            <a:r>
              <a:rPr lang="cs-CZ" sz="3600" dirty="0"/>
              <a:t>Po realizaci projektu bude muset budova plnit minimálně parametry energetické náročnosti budov podle požadavků definovaných </a:t>
            </a:r>
            <a:r>
              <a:rPr lang="cs-CZ" sz="3600" b="1" dirty="0"/>
              <a:t>§ 6 odst. 2 vyhlášky  č. 264/2020 Sb.</a:t>
            </a:r>
            <a:r>
              <a:rPr lang="cs-CZ" sz="3600" dirty="0"/>
              <a:t>, o energetické náročnosti budov)</a:t>
            </a:r>
          </a:p>
          <a:p>
            <a:pPr marL="360362" lvl="1" indent="0">
              <a:buNone/>
            </a:pPr>
            <a:endParaRPr lang="cs-CZ" sz="3400" dirty="0"/>
          </a:p>
          <a:p>
            <a:pPr marL="360362" lvl="1" indent="0">
              <a:buNone/>
            </a:pPr>
            <a:r>
              <a:rPr lang="cs-CZ" sz="3400" dirty="0"/>
              <a:t>           • zateplení obvodového pláště, výměna a renovace otvorových výplní, další stavební opatření mající prokazatelně vliv na energetickou náročnost                 </a:t>
            </a:r>
          </a:p>
          <a:p>
            <a:pPr marL="360362" lvl="1" indent="0">
              <a:buNone/>
            </a:pPr>
            <a:r>
              <a:rPr lang="cs-CZ" sz="3400" dirty="0"/>
              <a:t>              budovy podle minimálních požadavků vyplývajících ze směrnice o energetické náročnosti budov (např. i osazení vnějších stínících prvků);</a:t>
            </a:r>
          </a:p>
          <a:p>
            <a:pPr marL="360362" lvl="1" indent="0">
              <a:buNone/>
            </a:pPr>
            <a:r>
              <a:rPr lang="cs-CZ" sz="3400" dirty="0"/>
              <a:t>           • zvýšení energetické účinnosti technických zařízení budov (například větrání, klimatizace, šetrné chlazení, instalace vzduchotechniky s rekuperací   </a:t>
            </a:r>
          </a:p>
          <a:p>
            <a:pPr marL="360362" lvl="1" indent="0">
              <a:buNone/>
            </a:pPr>
            <a:r>
              <a:rPr lang="cs-CZ" sz="3400" dirty="0"/>
              <a:t>               odpadního tepla, modernizace soustav osvětlení);</a:t>
            </a:r>
          </a:p>
          <a:p>
            <a:pPr marL="360362" lvl="1" indent="0">
              <a:buNone/>
            </a:pPr>
            <a:r>
              <a:rPr lang="cs-CZ" sz="3400" dirty="0"/>
              <a:t>            • zavádění prvků řízení efektivního nakládání s energií např.  regulace a chytré systémy řízení osvětlení;</a:t>
            </a:r>
          </a:p>
          <a:p>
            <a:pPr marL="360362" lvl="1" indent="0">
              <a:buNone/>
            </a:pPr>
            <a:r>
              <a:rPr lang="cs-CZ" sz="3400" dirty="0"/>
              <a:t>            </a:t>
            </a:r>
            <a:r>
              <a:rPr lang="cs-CZ" sz="3400" b="1" dirty="0"/>
              <a:t>• prvky adaptace budov na změny klimatu respektující požadavky na kvalitu vnitřního prostředí (zelené střechy a fasády</a:t>
            </a:r>
            <a:r>
              <a:rPr lang="cs-CZ" sz="3400" b="1" strike="sngStrike" dirty="0">
                <a:solidFill>
                  <a:srgbClr val="FF0000"/>
                </a:solidFill>
              </a:rPr>
              <a:t>, využití dešťové a šedé    </a:t>
            </a:r>
          </a:p>
          <a:p>
            <a:pPr marL="360362" lvl="1" indent="0">
              <a:buNone/>
            </a:pPr>
            <a:r>
              <a:rPr lang="cs-CZ" sz="3400" b="1" strike="sngStrike" dirty="0">
                <a:solidFill>
                  <a:srgbClr val="FF0000"/>
                </a:solidFill>
              </a:rPr>
              <a:t>               vody, zavádění procesů související s optimalizací vodního hospodářství</a:t>
            </a:r>
            <a:r>
              <a:rPr lang="cs-CZ" sz="3400" b="1" dirty="0">
                <a:solidFill>
                  <a:srgbClr val="FF0000"/>
                </a:solidFill>
              </a:rPr>
              <a:t>) opatření může být podporováno až po revizi </a:t>
            </a:r>
            <a:r>
              <a:rPr lang="cs-CZ" sz="3400" b="1" dirty="0" err="1">
                <a:solidFill>
                  <a:srgbClr val="FF0000"/>
                </a:solidFill>
              </a:rPr>
              <a:t>GBERu</a:t>
            </a:r>
            <a:r>
              <a:rPr lang="cs-CZ" sz="3400" b="1" dirty="0">
                <a:solidFill>
                  <a:srgbClr val="FF0000"/>
                </a:solidFill>
              </a:rPr>
              <a:t>. </a:t>
            </a:r>
          </a:p>
          <a:p>
            <a:pPr marL="360362" lvl="1" indent="0">
              <a:buNone/>
            </a:pPr>
            <a:endParaRPr lang="cs-CZ" sz="3400" dirty="0"/>
          </a:p>
          <a:p>
            <a:pPr lvl="1"/>
            <a:r>
              <a:rPr lang="cs-CZ" sz="3400" dirty="0"/>
              <a:t>Využívání obnovitelných zdrojů energie  a vysoce účinné KVET a elektrických tepelných čerpadel pro pokrytí vlastní potřeby energie budov a energetických hospodářství podnikatelských provozů; </a:t>
            </a:r>
          </a:p>
          <a:p>
            <a:pPr lvl="1"/>
            <a:r>
              <a:rPr lang="cs-CZ" sz="3400" dirty="0"/>
              <a:t>Modernizace a rekonstrukce rozvodů elektřiny, plynu, tepla, chladu a stlačeného vzduchu v energetických hospodářstvích podniků za účelem zvýšení účinnosti;</a:t>
            </a:r>
          </a:p>
          <a:p>
            <a:pPr lvl="1"/>
            <a:r>
              <a:rPr lang="cs-CZ" sz="3400" dirty="0"/>
              <a:t>Akumulace všech forem energie v rámci komplexních projektů pro zvyšování energetické účinnosti;</a:t>
            </a:r>
          </a:p>
          <a:p>
            <a:pPr lvl="1"/>
            <a:r>
              <a:rPr lang="cs-CZ" sz="3400" dirty="0"/>
              <a:t>Využití odpadní energie;</a:t>
            </a:r>
          </a:p>
          <a:p>
            <a:pPr lvl="1"/>
            <a:r>
              <a:rPr lang="cs-CZ" sz="3400" dirty="0"/>
              <a:t>Snižování energetické náročnosti/zvyšování energetické účinnosti výrobních a technologických procesů;</a:t>
            </a:r>
          </a:p>
          <a:p>
            <a:pPr lvl="1"/>
            <a:r>
              <a:rPr lang="cs-CZ" sz="3400" b="1" dirty="0"/>
              <a:t>Modernizace trakčních napájecích stanic a trakční napájecí sítě;</a:t>
            </a:r>
          </a:p>
          <a:p>
            <a:pPr lvl="1"/>
            <a:r>
              <a:rPr lang="cs-CZ" sz="3400" dirty="0"/>
              <a:t>Zavádění prvků řízení efektivního nakládání s energií a optimalizace provozu k regulaci její spotřeby včetně podpory implementace nástrojů energetického managementu;</a:t>
            </a:r>
          </a:p>
          <a:p>
            <a:pPr lvl="1"/>
            <a:endParaRPr lang="cs-CZ" sz="3400" dirty="0"/>
          </a:p>
          <a:p>
            <a:pPr marL="360362" lvl="1" indent="0">
              <a:buNone/>
            </a:pPr>
            <a:r>
              <a:rPr lang="cs-CZ" sz="3400" b="1" u="sng" dirty="0"/>
              <a:t> Níže uvedené aktivity budou vyhlašovány až v příštích letech:</a:t>
            </a:r>
          </a:p>
          <a:p>
            <a:pPr lvl="1"/>
            <a:r>
              <a:rPr lang="cs-CZ" sz="3400" dirty="0">
                <a:solidFill>
                  <a:srgbClr val="C00000"/>
                </a:solidFill>
              </a:rPr>
              <a:t>Podpora výstavby  pasivních budov  využívající OZE v kombinaci s akumulací energie;</a:t>
            </a:r>
          </a:p>
          <a:p>
            <a:pPr lvl="1"/>
            <a:r>
              <a:rPr lang="cs-CZ" sz="3400" dirty="0">
                <a:solidFill>
                  <a:srgbClr val="C00000"/>
                </a:solidFill>
              </a:rPr>
              <a:t>Podpora aktivit firem energetických služeb (Energy </a:t>
            </a:r>
            <a:r>
              <a:rPr lang="cs-CZ" sz="3400" dirty="0" err="1">
                <a:solidFill>
                  <a:srgbClr val="C00000"/>
                </a:solidFill>
              </a:rPr>
              <a:t>Services</a:t>
            </a:r>
            <a:r>
              <a:rPr lang="cs-CZ" sz="3400" dirty="0">
                <a:solidFill>
                  <a:srgbClr val="C00000"/>
                </a:solidFill>
              </a:rPr>
              <a:t> </a:t>
            </a:r>
            <a:r>
              <a:rPr lang="cs-CZ" sz="3400" dirty="0" err="1">
                <a:solidFill>
                  <a:srgbClr val="C00000"/>
                </a:solidFill>
              </a:rPr>
              <a:t>Companies</a:t>
            </a:r>
            <a:r>
              <a:rPr lang="cs-CZ" sz="3400" dirty="0">
                <a:solidFill>
                  <a:srgbClr val="C00000"/>
                </a:solidFill>
              </a:rPr>
              <a:t>, ESCO) pro projekty realizované prostřednictvím Energy Performance </a:t>
            </a:r>
            <a:r>
              <a:rPr lang="cs-CZ" sz="3400" dirty="0" err="1">
                <a:solidFill>
                  <a:srgbClr val="C00000"/>
                </a:solidFill>
              </a:rPr>
              <a:t>Contracting</a:t>
            </a:r>
            <a:r>
              <a:rPr lang="cs-CZ" sz="3400" dirty="0">
                <a:solidFill>
                  <a:srgbClr val="C00000"/>
                </a:solidFill>
              </a:rPr>
              <a:t> (EPC) a pro projekty využívající metodu Performance Design and </a:t>
            </a:r>
            <a:r>
              <a:rPr lang="cs-CZ" sz="3400" dirty="0" err="1">
                <a:solidFill>
                  <a:srgbClr val="C00000"/>
                </a:solidFill>
              </a:rPr>
              <a:t>Build</a:t>
            </a:r>
            <a:r>
              <a:rPr lang="cs-CZ" sz="3400" dirty="0">
                <a:solidFill>
                  <a:srgbClr val="C00000"/>
                </a:solidFill>
              </a:rPr>
              <a:t> (PD&amp;B) garantující provozní parametry </a:t>
            </a:r>
            <a:r>
              <a:rPr lang="cs-CZ" sz="3400" dirty="0" err="1">
                <a:solidFill>
                  <a:srgbClr val="C00000"/>
                </a:solidFill>
              </a:rPr>
              <a:t>vč</a:t>
            </a:r>
            <a:r>
              <a:rPr lang="cs-CZ" sz="3400" dirty="0">
                <a:solidFill>
                  <a:srgbClr val="C00000"/>
                </a:solidFill>
              </a:rPr>
              <a:t>, dosažené úspory energie po dobu udržitelnosti projektu;</a:t>
            </a:r>
          </a:p>
          <a:p>
            <a:pPr lvl="1"/>
            <a:r>
              <a:rPr lang="cs-CZ" sz="3400" dirty="0">
                <a:solidFill>
                  <a:srgbClr val="C00000"/>
                </a:solidFill>
              </a:rPr>
              <a:t>Zvýhodněná podpora při možnosti využití investiční dotace pro projekty realizované skrze Energy Performance </a:t>
            </a:r>
            <a:r>
              <a:rPr lang="cs-CZ" sz="3400" dirty="0" err="1">
                <a:solidFill>
                  <a:srgbClr val="C00000"/>
                </a:solidFill>
              </a:rPr>
              <a:t>Contracting</a:t>
            </a:r>
            <a:r>
              <a:rPr lang="cs-CZ" sz="3400" dirty="0">
                <a:solidFill>
                  <a:srgbClr val="C00000"/>
                </a:solidFill>
              </a:rPr>
              <a:t> (EPC) a pro projekty využívající metodu Performance Design and </a:t>
            </a:r>
            <a:r>
              <a:rPr lang="cs-CZ" sz="3400" dirty="0" err="1">
                <a:solidFill>
                  <a:srgbClr val="C00000"/>
                </a:solidFill>
              </a:rPr>
              <a:t>Build</a:t>
            </a:r>
            <a:r>
              <a:rPr lang="cs-CZ" sz="3400" dirty="0">
                <a:solidFill>
                  <a:srgbClr val="C00000"/>
                </a:solidFill>
              </a:rPr>
              <a:t> (PD&amp;B) garantující provozní parametry </a:t>
            </a:r>
            <a:r>
              <a:rPr lang="cs-CZ" sz="3400" dirty="0" err="1">
                <a:solidFill>
                  <a:srgbClr val="C00000"/>
                </a:solidFill>
              </a:rPr>
              <a:t>vč</a:t>
            </a:r>
            <a:r>
              <a:rPr lang="cs-CZ" sz="3400" dirty="0">
                <a:solidFill>
                  <a:srgbClr val="C00000"/>
                </a:solidFill>
              </a:rPr>
              <a:t>, dosažené úspory energie po dobu udržitelnosti projektu.</a:t>
            </a:r>
          </a:p>
          <a:p>
            <a:endParaRPr lang="cs-CZ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3C710F43-3E06-43B7-AA2F-E2511D6DF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116" y="251671"/>
            <a:ext cx="8166683" cy="1231106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cs-CZ" sz="2200" b="1" u="sng" dirty="0">
                <a:solidFill>
                  <a:srgbClr val="004B8D"/>
                </a:solidFill>
                <a:latin typeface="Arial" panose="020B0604020202020204" pitchFamily="34" charset="0"/>
                <a:cs typeface="+mn-cs"/>
              </a:rPr>
              <a:t>Specifický cíl 4.1 – Podpora energetické účinnosti a snižování emisí skleníkových plynů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1140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89AE9E-835D-4C77-95EF-A38FE666B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I. Výzva ÚSPORY ENERGIE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A8539397-B567-4ADB-8D61-586D7254DA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Vyhlášení výzvy: 15. srpna 2022</a:t>
            </a:r>
          </a:p>
          <a:p>
            <a:r>
              <a:rPr lang="cs-CZ" dirty="0"/>
              <a:t>Zahájení příjmu žádostí: 1.září 2022 (13h)</a:t>
            </a:r>
          </a:p>
          <a:p>
            <a:r>
              <a:rPr lang="cs-CZ" dirty="0"/>
              <a:t>Ukončení příjmu žádostí: 30.listopadu 2023 (13h</a:t>
            </a:r>
          </a:p>
          <a:p>
            <a:r>
              <a:rPr lang="cs-CZ" dirty="0"/>
              <a:t>Forma výzvy: Průběžná výzva (kontinuální výzva) a jednokolová (žádost o podporu)</a:t>
            </a:r>
          </a:p>
          <a:p>
            <a:r>
              <a:rPr lang="cs-CZ" dirty="0"/>
              <a:t>Alokace: 10mld. Kč </a:t>
            </a:r>
          </a:p>
          <a:p>
            <a:r>
              <a:rPr lang="cs-CZ" dirty="0"/>
              <a:t>Cílové území: celá ČR, mimo Prahy</a:t>
            </a:r>
          </a:p>
          <a:p>
            <a:r>
              <a:rPr lang="cs-CZ" dirty="0"/>
              <a:t>Aktuálně podáno 46 žádostí v úhrnné výši dotace 240 mil. Kč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u="sng" dirty="0"/>
              <a:t>Indikátory povinné k naplnění: </a:t>
            </a:r>
          </a:p>
          <a:p>
            <a:pPr marL="0" indent="0">
              <a:buNone/>
            </a:pPr>
            <a:r>
              <a:rPr lang="cs-CZ" dirty="0"/>
              <a:t>• Snížení konečné spotřeby energie u podpořených subjektů </a:t>
            </a:r>
          </a:p>
          <a:p>
            <a:pPr marL="0" indent="0">
              <a:buNone/>
            </a:pPr>
            <a:r>
              <a:rPr lang="cs-CZ" dirty="0"/>
              <a:t>• Roční spotřeba primární energie v podnicích</a:t>
            </a:r>
          </a:p>
        </p:txBody>
      </p:sp>
    </p:spTree>
    <p:extLst>
      <p:ext uri="{BB962C8B-B14F-4D97-AF65-F5344CB8AC3E}">
        <p14:creationId xmlns:p14="http://schemas.microsoft.com/office/powerpoint/2010/main" val="1058278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BDA5DBCB-EB21-4105-8107-B50FBC0FF7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478" y="473482"/>
            <a:ext cx="8529043" cy="6309907"/>
          </a:xfrm>
          <a:prstGeom prst="rect">
            <a:avLst/>
          </a:prstGeom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DF2B7ED6-11EA-417C-BF9D-1BC9F6739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264720"/>
            <a:ext cx="8242300" cy="554037"/>
          </a:xfrm>
        </p:spPr>
        <p:txBody>
          <a:bodyPr/>
          <a:lstStyle/>
          <a:p>
            <a:pPr algn="ctr"/>
            <a:r>
              <a:rPr lang="cs-CZ" altLang="cs-CZ" sz="2400" b="1" dirty="0">
                <a:solidFill>
                  <a:srgbClr val="13B5EA"/>
                </a:solidFill>
                <a:latin typeface="Calibri" pitchFamily="34" charset="0"/>
              </a:rPr>
              <a:t>Specifický cíl 4.1 – Model hodnocení výzvy 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395042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DD61DF7-6ECE-4887-88EB-A38EEFB3A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4341"/>
            <a:ext cx="8384795" cy="5757571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2B1BF978-E7F9-4F17-8BAD-0F2EB8E47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850" y="264720"/>
            <a:ext cx="8242300" cy="554037"/>
          </a:xfrm>
        </p:spPr>
        <p:txBody>
          <a:bodyPr/>
          <a:lstStyle/>
          <a:p>
            <a:pPr algn="ctr"/>
            <a:r>
              <a:rPr lang="cs-CZ" altLang="cs-CZ" sz="2400" b="1" dirty="0">
                <a:solidFill>
                  <a:srgbClr val="13B5EA"/>
                </a:solidFill>
                <a:latin typeface="Calibri" pitchFamily="34" charset="0"/>
              </a:rPr>
              <a:t>Specifický cíl 4.1 – Model hodnocení výzvy 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305327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CEB94384-B75D-4EBE-BE0B-5E16A9976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261530"/>
            <a:ext cx="8242300" cy="554037"/>
          </a:xfrm>
        </p:spPr>
        <p:txBody>
          <a:bodyPr/>
          <a:lstStyle/>
          <a:p>
            <a:pPr algn="ctr"/>
            <a:r>
              <a:rPr lang="cs-CZ" altLang="cs-CZ" sz="2400" b="1" dirty="0">
                <a:solidFill>
                  <a:srgbClr val="13B5EA"/>
                </a:solidFill>
                <a:latin typeface="Calibri" pitchFamily="34" charset="0"/>
              </a:rPr>
              <a:t>Specifický cíl 4.1 – Model hodnocení výzvy </a:t>
            </a:r>
            <a:endParaRPr lang="cs-CZ" sz="12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4234D71A-CF70-4A5A-A0A1-280C36E05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44" y="617994"/>
            <a:ext cx="8547333" cy="630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610498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 modrá A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rezentace modrá A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Prezentace modrá A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Prezentace modrá A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 modrá A s číslováním</Template>
  <TotalTime>8385</TotalTime>
  <Words>2623</Words>
  <Application>Microsoft Office PowerPoint</Application>
  <PresentationFormat>Předvádění na obrazovce (4:3)</PresentationFormat>
  <Paragraphs>217</Paragraphs>
  <Slides>23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5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33" baseType="lpstr">
      <vt:lpstr>Arial</vt:lpstr>
      <vt:lpstr>Calibri</vt:lpstr>
      <vt:lpstr>Calibri Light</vt:lpstr>
      <vt:lpstr>Wingdings</vt:lpstr>
      <vt:lpstr>Prezentace modrá A</vt:lpstr>
      <vt:lpstr>Vlastní návrh</vt:lpstr>
      <vt:lpstr>1_Prezentace modrá A</vt:lpstr>
      <vt:lpstr>2_Prezentace modrá A</vt:lpstr>
      <vt:lpstr>3_Prezentace modrá A</vt:lpstr>
      <vt:lpstr>Document</vt:lpstr>
      <vt:lpstr>Operační program Technologie a aplikace pro konkurenceschopnost (2021 -2027)  Národní plán obnovy  Konference ČAPLDS 2022         </vt:lpstr>
      <vt:lpstr>Obsah:</vt:lpstr>
      <vt:lpstr>Prezentace aplikace PowerPoint</vt:lpstr>
      <vt:lpstr>Specifický cíl 4.1 – Podpora energetické účinnosti a snižování emisí skleníkových plynů </vt:lpstr>
      <vt:lpstr>Specifický cíl 4.1 – Podpora energetické účinnosti a snižování emisí skleníkových plynů </vt:lpstr>
      <vt:lpstr>I. Výzva ÚSPORY ENERGIE</vt:lpstr>
      <vt:lpstr>Specifický cíl 4.1 – Model hodnocení výzvy </vt:lpstr>
      <vt:lpstr>Specifický cíl 4.1 – Model hodnocení výzvy </vt:lpstr>
      <vt:lpstr>Specifický cíl 4.1 – Model hodnocení výzvy </vt:lpstr>
      <vt:lpstr>Způsobilé výdaje (Výpočet alternativní investice)</vt:lpstr>
      <vt:lpstr>Specifický cíl 4.1 – I. Výzva Úspory energie výše dotace </vt:lpstr>
      <vt:lpstr>Specifický cíl 4.2 – Podpora energie z obnovitelných zdrojů </vt:lpstr>
      <vt:lpstr>Prezentace aplikace PowerPoint</vt:lpstr>
      <vt:lpstr>Specifický cíl 4.3 – Rozvoj inteligentních energetických systémů, sítí a skladování na místní úrovni  </vt:lpstr>
      <vt:lpstr>Specifický cíl 4.3 – Rozvoj inteligentních energetických systémů, sítí a skladování na místní úrovni  </vt:lpstr>
      <vt:lpstr>Specifický cíl 4.3 – Rozvoj inteligentních energetických systémů, sítí a skladování na místní úrovni</vt:lpstr>
      <vt:lpstr>I. Výzva Energetická infrastruktura - Smart Grids - AMM</vt:lpstr>
      <vt:lpstr>OP TAK </vt:lpstr>
      <vt:lpstr> Národní plán obnovy Komponenta 2.3 Přechod na čistší zdroje energie  (2021 -2025/2026)</vt:lpstr>
      <vt:lpstr>Prezentace aplikace PowerPoint</vt:lpstr>
      <vt:lpstr>Prezentace aplikace PowerPoint</vt:lpstr>
      <vt:lpstr>Prezentace aplikace PowerPoint</vt:lpstr>
      <vt:lpstr>  Děkuji za pozornost!  Mgr. Milan Kyselák Sekce fondů EU  (kyselak@mpo.cz) </vt:lpstr>
    </vt:vector>
  </TitlesOfParts>
  <Company>Ministerstvo průmyslu a obchodu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Operační program podnikání a inovace pro konkurenceschopnost ( 2014 -2020):  Prioritní osa 3 -  Účinné nakládání energií</dc:title>
  <dc:creator>Tomšej Ondřej</dc:creator>
  <cp:lastModifiedBy>Martin Michek</cp:lastModifiedBy>
  <cp:revision>353</cp:revision>
  <cp:lastPrinted>2022-08-02T12:55:29Z</cp:lastPrinted>
  <dcterms:created xsi:type="dcterms:W3CDTF">2015-09-03T12:24:01Z</dcterms:created>
  <dcterms:modified xsi:type="dcterms:W3CDTF">2022-10-19T12:30:00Z</dcterms:modified>
</cp:coreProperties>
</file>