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648" r:id="rId1"/>
  </p:sldMasterIdLst>
  <p:notesMasterIdLst>
    <p:notesMasterId r:id="rId24"/>
  </p:notesMasterIdLst>
  <p:sldIdLst>
    <p:sldId id="641" r:id="rId2"/>
    <p:sldId id="656" r:id="rId3"/>
    <p:sldId id="675" r:id="rId4"/>
    <p:sldId id="658" r:id="rId5"/>
    <p:sldId id="660" r:id="rId6"/>
    <p:sldId id="661" r:id="rId7"/>
    <p:sldId id="659" r:id="rId8"/>
    <p:sldId id="662" r:id="rId9"/>
    <p:sldId id="663" r:id="rId10"/>
    <p:sldId id="666" r:id="rId11"/>
    <p:sldId id="667" r:id="rId12"/>
    <p:sldId id="668" r:id="rId13"/>
    <p:sldId id="669" r:id="rId14"/>
    <p:sldId id="664" r:id="rId15"/>
    <p:sldId id="665" r:id="rId16"/>
    <p:sldId id="657" r:id="rId17"/>
    <p:sldId id="671" r:id="rId18"/>
    <p:sldId id="672" r:id="rId19"/>
    <p:sldId id="673" r:id="rId20"/>
    <p:sldId id="670" r:id="rId21"/>
    <p:sldId id="674" r:id="rId22"/>
    <p:sldId id="50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5196" autoAdjust="0"/>
  </p:normalViewPr>
  <p:slideViewPr>
    <p:cSldViewPr snapToGrid="0" showGuides="1">
      <p:cViewPr>
        <p:scale>
          <a:sx n="64" d="100"/>
          <a:sy n="64" d="100"/>
        </p:scale>
        <p:origin x="668" y="10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336AFB-A55D-4AE0-910B-E6CFB307FE45}" type="datetimeFigureOut">
              <a:rPr lang="cs-CZ" smtClean="0"/>
              <a:t>10.02.2023</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5C87ED-ACB7-4416-BACB-F07B4D9423CE}" type="slidenum">
              <a:rPr lang="cs-CZ" smtClean="0"/>
              <a:t>‹#›</a:t>
            </a:fld>
            <a:endParaRPr lang="cs-CZ"/>
          </a:p>
        </p:txBody>
      </p:sp>
    </p:spTree>
    <p:extLst>
      <p:ext uri="{BB962C8B-B14F-4D97-AF65-F5344CB8AC3E}">
        <p14:creationId xmlns:p14="http://schemas.microsoft.com/office/powerpoint/2010/main" val="3699765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275C87ED-ACB7-4416-BACB-F07B4D9423CE}" type="slidenum">
              <a:rPr lang="cs-CZ" smtClean="0"/>
              <a:t>2</a:t>
            </a:fld>
            <a:endParaRPr lang="cs-CZ"/>
          </a:p>
        </p:txBody>
      </p:sp>
    </p:spTree>
    <p:extLst>
      <p:ext uri="{BB962C8B-B14F-4D97-AF65-F5344CB8AC3E}">
        <p14:creationId xmlns:p14="http://schemas.microsoft.com/office/powerpoint/2010/main" val="2177280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cs-CZ"/>
              <a:t>Kliknutím lze upravit styl.</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nchor="ct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cs-CZ"/>
              <a:t>Kliknutím lze upravit styl.</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cs-CZ"/>
              <a:t>Kliknutím lze upravit styl.</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cs-CZ"/>
              <a:t>Kliknutím lze upravit styl.</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Kliknutím lze upravit styly předlohy textu.</a:t>
            </a:r>
          </a:p>
        </p:txBody>
      </p:sp>
      <p:sp>
        <p:nvSpPr>
          <p:cNvPr id="3" name="Date Placeholder 2"/>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cs-CZ"/>
              <a:t>Kliknutím lze upravit styl.</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cs-CZ"/>
              <a:t>Kliknutím lze upravit styl.</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Kliknutím lze upravit styly předlohy textu.</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cs-CZ"/>
              <a:t>Kliknutím lze upravit styl.</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cs-CZ"/>
              <a:t>Kliknutím lze upravit styl.</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cs-CZ"/>
              <a:t>Kliknutím lze upravit styly předlohy textu.</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cs-CZ"/>
              <a:t>Kliknutím lze upravit styl.</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cs-CZ"/>
              <a:t>Kliknutím lze upravit styly předlohy textu.</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2/10/2023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461" y="549530"/>
            <a:ext cx="7075488" cy="3145990"/>
          </a:xfrm>
        </p:spPr>
      </p:pic>
      <p:sp>
        <p:nvSpPr>
          <p:cNvPr id="3" name="Nadpis 1">
            <a:extLst>
              <a:ext uri="{FF2B5EF4-FFF2-40B4-BE49-F238E27FC236}">
                <a16:creationId xmlns:a16="http://schemas.microsoft.com/office/drawing/2014/main" id="{88BBBDF0-D866-4D77-B52E-7F83CB85C005}"/>
              </a:ext>
            </a:extLst>
          </p:cNvPr>
          <p:cNvSpPr>
            <a:spLocks noGrp="1"/>
          </p:cNvSpPr>
          <p:nvPr>
            <p:ph type="title"/>
          </p:nvPr>
        </p:nvSpPr>
        <p:spPr>
          <a:xfrm>
            <a:off x="693461" y="4641611"/>
            <a:ext cx="10929788" cy="1507067"/>
          </a:xfrm>
        </p:spPr>
        <p:txBody>
          <a:bodyPr>
            <a:normAutofit/>
          </a:bodyPr>
          <a:lstStyle/>
          <a:p>
            <a:r>
              <a:rPr lang="cs-CZ" sz="4400" b="1" dirty="0"/>
              <a:t>Seminář 15. 2. 2023</a:t>
            </a:r>
          </a:p>
        </p:txBody>
      </p:sp>
      <p:sp>
        <p:nvSpPr>
          <p:cNvPr id="5" name="Nadpis 1">
            <a:extLst>
              <a:ext uri="{FF2B5EF4-FFF2-40B4-BE49-F238E27FC236}">
                <a16:creationId xmlns:a16="http://schemas.microsoft.com/office/drawing/2014/main" id="{24B131CC-77A2-4E87-99EE-EBFB0C8490B4}"/>
              </a:ext>
            </a:extLst>
          </p:cNvPr>
          <p:cNvSpPr txBox="1">
            <a:spLocks/>
          </p:cNvSpPr>
          <p:nvPr/>
        </p:nvSpPr>
        <p:spPr>
          <a:xfrm>
            <a:off x="693461" y="5683492"/>
            <a:ext cx="2455092" cy="930372"/>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cs-CZ" sz="1800" b="1" dirty="0"/>
              <a:t> </a:t>
            </a:r>
          </a:p>
        </p:txBody>
      </p:sp>
    </p:spTree>
    <p:extLst>
      <p:ext uri="{BB962C8B-B14F-4D97-AF65-F5344CB8AC3E}">
        <p14:creationId xmlns:p14="http://schemas.microsoft.com/office/powerpoint/2010/main" val="3237729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2" y="5592232"/>
            <a:ext cx="8534400" cy="1507067"/>
          </a:xfrm>
        </p:spPr>
        <p:txBody>
          <a:bodyPr>
            <a:normAutofit/>
          </a:bodyPr>
          <a:lstStyle/>
          <a:p>
            <a:r>
              <a:rPr lang="cs-CZ" b="1" dirty="0" err="1"/>
              <a:t>PRogram</a:t>
            </a:r>
            <a:r>
              <a:rPr lang="cs-CZ" b="1" dirty="0"/>
              <a:t> jednání  15. 2. 2023</a:t>
            </a:r>
            <a:br>
              <a:rPr lang="cs-CZ" dirty="0"/>
            </a:br>
            <a:endParaRPr lang="cs-CZ" dirty="0"/>
          </a:p>
        </p:txBody>
      </p:sp>
      <p:sp>
        <p:nvSpPr>
          <p:cNvPr id="3" name="Zástupný symbol pro obsah 2"/>
          <p:cNvSpPr>
            <a:spLocks noGrp="1"/>
          </p:cNvSpPr>
          <p:nvPr>
            <p:ph idx="1"/>
          </p:nvPr>
        </p:nvSpPr>
        <p:spPr>
          <a:xfrm>
            <a:off x="723106" y="304236"/>
            <a:ext cx="10745788" cy="4920364"/>
          </a:xfrm>
        </p:spPr>
        <p:txBody>
          <a:bodyPr>
            <a:noAutofit/>
          </a:bodyPr>
          <a:lstStyle/>
          <a:p>
            <a:pPr marL="342900" lvl="0" indent="-342900">
              <a:buFont typeface="Symbol" panose="05050102010706020507" pitchFamily="18" charset="2"/>
              <a:buChar char=""/>
              <a:tabLst>
                <a:tab pos="457200" algn="l"/>
              </a:tabLst>
            </a:pPr>
            <a:r>
              <a:rPr lang="cs-CZ" sz="2400" b="1" dirty="0">
                <a:solidFill>
                  <a:schemeClr val="tx1"/>
                </a:solidFill>
                <a:effectLst/>
                <a:latin typeface="Calibri" panose="020F0502020204030204" pitchFamily="34" charset="0"/>
                <a:ea typeface="Times New Roman" panose="02020603050405020304" pitchFamily="18" charset="0"/>
              </a:rPr>
              <a:t>Aktuální informace ČAPLDS</a:t>
            </a:r>
            <a:endParaRPr lang="cs-CZ" sz="2400" dirty="0">
              <a:solidFill>
                <a:schemeClr val="tx1"/>
              </a:solidFill>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tabLst>
                <a:tab pos="457200" algn="l"/>
              </a:tabLst>
            </a:pPr>
            <a:r>
              <a:rPr lang="cs-CZ" sz="2400" b="1" dirty="0">
                <a:solidFill>
                  <a:schemeClr val="tx1"/>
                </a:solidFill>
                <a:latin typeface="Calibri" panose="020F0502020204030204" pitchFamily="34" charset="0"/>
                <a:ea typeface="Calibri" panose="020F0502020204030204" pitchFamily="34" charset="0"/>
              </a:rPr>
              <a:t>Požadavky ze semináře ČSRES</a:t>
            </a:r>
          </a:p>
          <a:p>
            <a:pPr marL="342900" lvl="0" indent="-342900">
              <a:buFont typeface="Symbol" panose="05050102010706020507" pitchFamily="18" charset="2"/>
              <a:buChar char=""/>
              <a:tabLst>
                <a:tab pos="457200" algn="l"/>
              </a:tabLst>
            </a:pPr>
            <a:r>
              <a:rPr lang="cs-CZ" sz="2400" b="1" dirty="0">
                <a:solidFill>
                  <a:schemeClr val="tx1"/>
                </a:solidFill>
                <a:effectLst/>
                <a:latin typeface="Calibri" panose="020F0502020204030204" pitchFamily="34" charset="0"/>
                <a:ea typeface="Calibri" panose="020F0502020204030204" pitchFamily="34" charset="0"/>
              </a:rPr>
              <a:t>V</a:t>
            </a:r>
            <a:r>
              <a:rPr lang="cs-CZ" sz="2400" b="1" dirty="0">
                <a:solidFill>
                  <a:schemeClr val="tx1"/>
                </a:solidFill>
                <a:latin typeface="Calibri" panose="020F0502020204030204" pitchFamily="34" charset="0"/>
                <a:ea typeface="Calibri" panose="020F0502020204030204" pitchFamily="34" charset="0"/>
              </a:rPr>
              <a:t>yplňování výkazů NAP SG LDS</a:t>
            </a:r>
          </a:p>
          <a:p>
            <a:pPr marL="342900" lvl="0" indent="-342900">
              <a:buFont typeface="Symbol" panose="05050102010706020507" pitchFamily="18" charset="2"/>
              <a:buChar char=""/>
              <a:tabLst>
                <a:tab pos="457200" algn="l"/>
              </a:tabLst>
            </a:pPr>
            <a:r>
              <a:rPr lang="cs-CZ" sz="2400" b="1" dirty="0">
                <a:solidFill>
                  <a:schemeClr val="tx1"/>
                </a:solidFill>
                <a:latin typeface="Calibri" panose="020F0502020204030204" pitchFamily="34" charset="0"/>
                <a:ea typeface="Calibri" panose="020F0502020204030204" pitchFamily="34" charset="0"/>
              </a:rPr>
              <a:t>Vyplňování výkazů o kvalitě dodávky elektřiny</a:t>
            </a:r>
            <a:endParaRPr lang="cs-CZ"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buNone/>
            </a:pPr>
            <a:endParaRPr lang="cs-CZ" sz="1400" b="1" dirty="0">
              <a:solidFill>
                <a:schemeClr val="tx1"/>
              </a:solidFill>
            </a:endParaRPr>
          </a:p>
        </p:txBody>
      </p:sp>
    </p:spTree>
    <p:extLst>
      <p:ext uri="{BB962C8B-B14F-4D97-AF65-F5344CB8AC3E}">
        <p14:creationId xmlns:p14="http://schemas.microsoft.com/office/powerpoint/2010/main" val="1125351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E9122B0-E588-239D-C724-02F6DD2DC177}"/>
              </a:ext>
            </a:extLst>
          </p:cNvPr>
          <p:cNvSpPr>
            <a:spLocks noChangeArrowheads="1"/>
          </p:cNvSpPr>
          <p:nvPr/>
        </p:nvSpPr>
        <p:spPr bwMode="auto">
          <a:xfrm>
            <a:off x="1312867" y="1454642"/>
            <a:ext cx="8606385" cy="1908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Vážení,</a:t>
            </a:r>
            <a:endParaRPr kumimoji="0" lang="cs-CZ" altLang="cs-CZ"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z podnětu obchodníků a provozovatelů LDS vás zveme na jednání k problematice přeregistrace vlastní spotřeby v LDS v souvislosti s kompenzací </a:t>
            </a:r>
            <a:r>
              <a:rPr kumimoji="0" lang="cs-CZ" altLang="cs-CZ" sz="20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rPr>
              <a:t>zastropovaných</a:t>
            </a:r>
            <a:r>
              <a:rPr kumimoji="0" lang="cs-CZ" altLang="cs-CZ"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cen.</a:t>
            </a:r>
            <a:endParaRPr kumimoji="0" lang="cs-CZ" altLang="cs-CZ"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Jednání se uskuteční </a:t>
            </a:r>
            <a:r>
              <a:rPr kumimoji="0" lang="cs-CZ" altLang="cs-CZ" sz="20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15.2. od 13,30 hod na MPO</a:t>
            </a:r>
            <a:r>
              <a:rPr kumimoji="0" lang="cs-CZ" altLang="cs-CZ" sz="20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v zasedačce 401. </a:t>
            </a:r>
            <a:endParaRPr kumimoji="0" lang="cs-CZ" altLang="cs-CZ"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1800" b="0" i="0" u="none" strike="noStrike" cap="none" normalizeH="0" baseline="0" dirty="0">
              <a:ln>
                <a:noFill/>
              </a:ln>
              <a:solidFill>
                <a:schemeClr val="tx1"/>
              </a:solidFill>
              <a:effectLst/>
              <a:latin typeface="Arial" panose="020B0604020202020204" pitchFamily="34" charset="0"/>
            </a:endParaRPr>
          </a:p>
        </p:txBody>
      </p:sp>
      <p:pic>
        <p:nvPicPr>
          <p:cNvPr id="10244" name="obrázek 1" descr="Ministerstvo průmyslu a obchodu">
            <a:extLst>
              <a:ext uri="{FF2B5EF4-FFF2-40B4-BE49-F238E27FC236}">
                <a16:creationId xmlns:a16="http://schemas.microsoft.com/office/drawing/2014/main" id="{65343EC7-D582-178F-7C11-FD03C9D67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9835" y="4016488"/>
            <a:ext cx="2078179" cy="85724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137A547-62BB-1956-B5CC-E172CEAA7819}"/>
              </a:ext>
            </a:extLst>
          </p:cNvPr>
          <p:cNvSpPr>
            <a:spLocks noChangeArrowheads="1"/>
          </p:cNvSpPr>
          <p:nvPr/>
        </p:nvSpPr>
        <p:spPr bwMode="auto">
          <a:xfrm>
            <a:off x="1530627" y="5557246"/>
            <a:ext cx="57246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a:ln>
                  <a:noFill/>
                </a:ln>
                <a:effectLst/>
                <a:latin typeface="Arial" panose="020B0604020202020204" pitchFamily="34" charset="0"/>
                <a:ea typeface="Calibri" panose="020F0502020204030204" pitchFamily="34" charset="0"/>
              </a:rPr>
              <a:t>Ing. Hana Konrádová, MBA</a:t>
            </a:r>
            <a:br>
              <a:rPr kumimoji="0" lang="cs-CZ" altLang="cs-CZ" sz="2000" b="0" i="0" u="none" strike="noStrike" cap="none" normalizeH="0" baseline="0" dirty="0">
                <a:ln>
                  <a:noFill/>
                </a:ln>
                <a:effectLst/>
                <a:latin typeface="Arial" panose="020B0604020202020204" pitchFamily="34" charset="0"/>
                <a:ea typeface="Calibri" panose="020F0502020204030204" pitchFamily="34" charset="0"/>
              </a:rPr>
            </a:br>
            <a:r>
              <a:rPr kumimoji="0" lang="cs-CZ" altLang="cs-CZ" sz="2000" b="0" i="0" u="none" strike="noStrike" cap="none" normalizeH="0" baseline="0" dirty="0">
                <a:ln>
                  <a:noFill/>
                </a:ln>
                <a:effectLst/>
                <a:latin typeface="Arial" panose="020B0604020202020204" pitchFamily="34" charset="0"/>
                <a:ea typeface="Calibri" panose="020F0502020204030204" pitchFamily="34" charset="0"/>
              </a:rPr>
              <a:t>ředitelka odboru elektroenergetiky a teplárenství </a:t>
            </a:r>
            <a:endParaRPr kumimoji="0" lang="cs-CZ" altLang="cs-CZ" sz="20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3231296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186313-A862-9436-34F4-6B7F44A50900}"/>
              </a:ext>
            </a:extLst>
          </p:cNvPr>
          <p:cNvSpPr>
            <a:spLocks noGrp="1"/>
          </p:cNvSpPr>
          <p:nvPr>
            <p:ph type="title"/>
          </p:nvPr>
        </p:nvSpPr>
        <p:spPr>
          <a:xfrm>
            <a:off x="584820" y="5033984"/>
            <a:ext cx="10507249" cy="1507067"/>
          </a:xfrm>
        </p:spPr>
        <p:txBody>
          <a:bodyPr/>
          <a:lstStyle/>
          <a:p>
            <a:r>
              <a:rPr lang="cs-CZ" dirty="0"/>
              <a:t>Výkazy o kvalitě údržby za rok 2022</a:t>
            </a:r>
          </a:p>
        </p:txBody>
      </p:sp>
      <p:sp>
        <p:nvSpPr>
          <p:cNvPr id="5" name="TextovéPole 4">
            <a:extLst>
              <a:ext uri="{FF2B5EF4-FFF2-40B4-BE49-F238E27FC236}">
                <a16:creationId xmlns:a16="http://schemas.microsoft.com/office/drawing/2014/main" id="{D9717378-7AF9-3D85-39C6-09D465C9CE84}"/>
              </a:ext>
            </a:extLst>
          </p:cNvPr>
          <p:cNvSpPr txBox="1"/>
          <p:nvPr/>
        </p:nvSpPr>
        <p:spPr>
          <a:xfrm>
            <a:off x="409575" y="477842"/>
            <a:ext cx="11372850" cy="3785652"/>
          </a:xfrm>
          <a:prstGeom prst="rect">
            <a:avLst/>
          </a:prstGeom>
          <a:noFill/>
        </p:spPr>
        <p:txBody>
          <a:bodyPr wrap="square">
            <a:spAutoFit/>
          </a:bodyPr>
          <a:lstStyle/>
          <a:p>
            <a:r>
              <a:rPr lang="cs-CZ" sz="2400" dirty="0"/>
              <a:t>Sjednocení požadavků na obsah a formu zprávy o kvalitě a úrovni údržby distribuční soustavy.</a:t>
            </a:r>
          </a:p>
          <a:p>
            <a:endParaRPr lang="cs-CZ" sz="2400" dirty="0"/>
          </a:p>
          <a:p>
            <a:r>
              <a:rPr lang="cs-CZ" sz="2400" dirty="0"/>
              <a:t>dle§ 25 odst. 11 písm. c) zákona č. 458/2000 Sb., energetický zákon, ve znění pozdějších předpisů, je provozovatel distribuční soustavy povinen zpracovávat a předávat ministerstvu a Energetickému regulačnímu úřadu jednou ročně </a:t>
            </a:r>
          </a:p>
          <a:p>
            <a:endParaRPr lang="cs-CZ" sz="2400" dirty="0"/>
          </a:p>
          <a:p>
            <a:r>
              <a:rPr lang="cs-CZ" sz="2400" dirty="0"/>
              <a:t>nejpozději </a:t>
            </a:r>
            <a:r>
              <a:rPr lang="cs-CZ" sz="2400" b="1" dirty="0"/>
              <a:t>do 1. března </a:t>
            </a:r>
            <a:r>
              <a:rPr lang="cs-CZ" sz="2400" dirty="0"/>
              <a:t>následujícího kalendářního roku zprávu o kvalitě a úrovni údržby zařízení distribuční soustavy</a:t>
            </a:r>
          </a:p>
        </p:txBody>
      </p:sp>
    </p:spTree>
    <p:extLst>
      <p:ext uri="{BB962C8B-B14F-4D97-AF65-F5344CB8AC3E}">
        <p14:creationId xmlns:p14="http://schemas.microsoft.com/office/powerpoint/2010/main" val="1870977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186313-A862-9436-34F4-6B7F44A50900}"/>
              </a:ext>
            </a:extLst>
          </p:cNvPr>
          <p:cNvSpPr>
            <a:spLocks noGrp="1"/>
          </p:cNvSpPr>
          <p:nvPr>
            <p:ph type="title"/>
          </p:nvPr>
        </p:nvSpPr>
        <p:spPr>
          <a:xfrm>
            <a:off x="884236" y="5066241"/>
            <a:ext cx="10623551" cy="1507067"/>
          </a:xfrm>
        </p:spPr>
        <p:txBody>
          <a:bodyPr/>
          <a:lstStyle/>
          <a:p>
            <a:r>
              <a:rPr lang="cs-CZ" dirty="0"/>
              <a:t>Výkazy o kvalitě údržby za rok 2022</a:t>
            </a:r>
          </a:p>
        </p:txBody>
      </p:sp>
      <p:sp>
        <p:nvSpPr>
          <p:cNvPr id="3" name="Zástupný obsah 2">
            <a:extLst>
              <a:ext uri="{FF2B5EF4-FFF2-40B4-BE49-F238E27FC236}">
                <a16:creationId xmlns:a16="http://schemas.microsoft.com/office/drawing/2014/main" id="{853835A2-5EE7-5DB6-1F80-CA17AD765216}"/>
              </a:ext>
            </a:extLst>
          </p:cNvPr>
          <p:cNvSpPr>
            <a:spLocks noGrp="1"/>
          </p:cNvSpPr>
          <p:nvPr>
            <p:ph idx="1"/>
          </p:nvPr>
        </p:nvSpPr>
        <p:spPr>
          <a:xfrm>
            <a:off x="569912" y="523875"/>
            <a:ext cx="10536238" cy="5133975"/>
          </a:xfrm>
        </p:spPr>
        <p:txBody>
          <a:bodyPr>
            <a:normAutofit/>
          </a:bodyPr>
          <a:lstStyle/>
          <a:p>
            <a:r>
              <a:rPr lang="cs-CZ" dirty="0">
                <a:solidFill>
                  <a:schemeClr val="tx1"/>
                </a:solidFill>
                <a:latin typeface="Calibri" panose="020F0502020204030204" pitchFamily="34" charset="0"/>
                <a:ea typeface="Calibri" panose="020F0502020204030204" pitchFamily="34" charset="0"/>
              </a:rPr>
              <a:t>V</a:t>
            </a:r>
            <a:r>
              <a:rPr lang="cs-CZ" dirty="0">
                <a:solidFill>
                  <a:schemeClr val="tx1"/>
                </a:solidFill>
                <a:effectLst/>
                <a:latin typeface="Calibri" panose="020F0502020204030204" pitchFamily="34" charset="0"/>
                <a:ea typeface="Calibri" panose="020F0502020204030204" pitchFamily="34" charset="0"/>
              </a:rPr>
              <a:t> této chvíli bych opravdu ponechal vyplnění výkazu v rovině, kterou uvedl kolega p. Rodryč. V minulém roce jsme byli schopni pokrýt dotazy v rámci oněch 150 subjektů. V letošním roce jsem kapacitu navýšili o jednoho člověka, tudíž případné dotazy ze strany tazatelů jsem připraveni řešit.</a:t>
            </a:r>
          </a:p>
          <a:p>
            <a:r>
              <a:rPr lang="cs-CZ" dirty="0">
                <a:solidFill>
                  <a:schemeClr val="tx1"/>
                </a:solidFill>
                <a:effectLst/>
                <a:latin typeface="Calibri" panose="020F0502020204030204" pitchFamily="34" charset="0"/>
                <a:ea typeface="Calibri" panose="020F0502020204030204" pitchFamily="34" charset="0"/>
              </a:rPr>
              <a:t>Dotazy v minulém roce více směřovali na ověření toho např. zda výkaz vyplnit či nikoliv, nebo zda ho vyplnit za každé vymezené území nebo za celou LDS apod. Ve velmi malém množství byly zastoupeny konkrétní dotazy ke konkrétním položkám výkazu. Na základ toho vzorku jsem si potvrdili, že výkaz je vytvořen srozumitelně jak pro provozovatele LDS, tak také pro provozovatele RDS, jelikož jeden z nich byl zahrnut do skupiny 150 subjektů, u kterých tento vzor výkazu byl testován. Navíc nám byly doporučeny drobné úpravy, které byly do výkazu zavedeny.</a:t>
            </a:r>
          </a:p>
          <a:p>
            <a:r>
              <a:rPr lang="cs-CZ" dirty="0">
                <a:solidFill>
                  <a:schemeClr val="tx1"/>
                </a:solidFill>
                <a:effectLst/>
                <a:latin typeface="Calibri" panose="020F0502020204030204" pitchFamily="34" charset="0"/>
                <a:ea typeface="Calibri" panose="020F0502020204030204" pitchFamily="34" charset="0"/>
              </a:rPr>
              <a:t>Možná je to předčasné, nicméně doposud jsme neobdrželi žádné dotazy ze strany LDS, ale rovnou vyplněné výkazy. Budou-li komplikace s vyplněním (viz např. případ LDS – SŽDC), jsme připraveni na další diskusi, nicméně vždy s konkrétními subjekty osobně, nikoliv v plénu, jelikož se může jednat o citlivá data.</a:t>
            </a:r>
          </a:p>
          <a:p>
            <a:endParaRPr lang="cs-CZ" dirty="0"/>
          </a:p>
        </p:txBody>
      </p:sp>
    </p:spTree>
    <p:extLst>
      <p:ext uri="{BB962C8B-B14F-4D97-AF65-F5344CB8AC3E}">
        <p14:creationId xmlns:p14="http://schemas.microsoft.com/office/powerpoint/2010/main" val="2350809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186313-A862-9436-34F4-6B7F44A50900}"/>
              </a:ext>
            </a:extLst>
          </p:cNvPr>
          <p:cNvSpPr>
            <a:spLocks noGrp="1"/>
          </p:cNvSpPr>
          <p:nvPr>
            <p:ph type="title"/>
          </p:nvPr>
        </p:nvSpPr>
        <p:spPr>
          <a:xfrm>
            <a:off x="684212" y="5350933"/>
            <a:ext cx="10574338" cy="1507067"/>
          </a:xfrm>
        </p:spPr>
        <p:txBody>
          <a:bodyPr/>
          <a:lstStyle/>
          <a:p>
            <a:r>
              <a:rPr lang="cs-CZ" dirty="0"/>
              <a:t>Výkazy o kvalitě údržby za rok 2022</a:t>
            </a:r>
          </a:p>
        </p:txBody>
      </p:sp>
      <p:sp>
        <p:nvSpPr>
          <p:cNvPr id="3" name="Zástupný obsah 2">
            <a:extLst>
              <a:ext uri="{FF2B5EF4-FFF2-40B4-BE49-F238E27FC236}">
                <a16:creationId xmlns:a16="http://schemas.microsoft.com/office/drawing/2014/main" id="{853835A2-5EE7-5DB6-1F80-CA17AD765216}"/>
              </a:ext>
            </a:extLst>
          </p:cNvPr>
          <p:cNvSpPr>
            <a:spLocks noGrp="1"/>
          </p:cNvSpPr>
          <p:nvPr>
            <p:ph idx="1"/>
          </p:nvPr>
        </p:nvSpPr>
        <p:spPr>
          <a:xfrm>
            <a:off x="684212" y="685799"/>
            <a:ext cx="10764838" cy="4962525"/>
          </a:xfrm>
        </p:spPr>
        <p:txBody>
          <a:bodyPr>
            <a:normAutofit/>
          </a:bodyPr>
          <a:lstStyle/>
          <a:p>
            <a:r>
              <a:rPr lang="cs-CZ" dirty="0">
                <a:solidFill>
                  <a:schemeClr val="tx1"/>
                </a:solidFill>
                <a:effectLst/>
                <a:latin typeface="Calibri" panose="020F0502020204030204" pitchFamily="34" charset="0"/>
                <a:ea typeface="Calibri" panose="020F0502020204030204" pitchFamily="34" charset="0"/>
              </a:rPr>
              <a:t>Výše uvedený formulář je již poměrně znám, protože v loňském roce již jej vyplnilo více než 150 distribučních společností. (jednalo se o ty společnosti, které jsme kontaktovali s tím, že nesplnili svou povinnost v zákonném termínu a zaslali jim vzor tohoto formuláře k vyplnění).</a:t>
            </a:r>
          </a:p>
          <a:p>
            <a:r>
              <a:rPr lang="cs-CZ" dirty="0">
                <a:solidFill>
                  <a:schemeClr val="tx1"/>
                </a:solidFill>
                <a:effectLst/>
                <a:latin typeface="Calibri" panose="020F0502020204030204" pitchFamily="34" charset="0"/>
                <a:ea typeface="Calibri" panose="020F0502020204030204" pitchFamily="34" charset="0"/>
              </a:rPr>
              <a:t>Pokud měli s vyplněním nejasnosti, byly s nimi konkrétně a osobně vyřešeny. </a:t>
            </a:r>
          </a:p>
          <a:p>
            <a:r>
              <a:rPr lang="cs-CZ" dirty="0">
                <a:solidFill>
                  <a:schemeClr val="tx1"/>
                </a:solidFill>
                <a:effectLst/>
                <a:latin typeface="Calibri" panose="020F0502020204030204" pitchFamily="34" charset="0"/>
                <a:ea typeface="Calibri" panose="020F0502020204030204" pitchFamily="34" charset="0"/>
              </a:rPr>
              <a:t>Letos rozeslaný formulář a pokyny k jeho vyplnění jsme v drobnostech a po zkušenosti z loňska mírně doupravili v pasážích, u nichž mohla být případná nejasnost a navýšili jsme také počet telefonních kontaktů, na něž se mohou v případě potřeby obrátit a bude jim v jejich konkrétním případě odpovězeno.</a:t>
            </a:r>
          </a:p>
          <a:p>
            <a:r>
              <a:rPr lang="cs-CZ" dirty="0">
                <a:solidFill>
                  <a:schemeClr val="tx1"/>
                </a:solidFill>
                <a:effectLst/>
                <a:latin typeface="Calibri" panose="020F0502020204030204" pitchFamily="34" charset="0"/>
                <a:ea typeface="Calibri" panose="020F0502020204030204" pitchFamily="34" charset="0"/>
              </a:rPr>
              <a:t>Důvodem této akce je skutečnost, že v posledních letech již přicházely  cca třířádkové, naprosto formální dokumenty, bez jakékoliv hodnoty (společností, které zasílaly zprávy dle pokynů, které jste nám zaslal jako vzor, bylo necelých 10%).</a:t>
            </a:r>
          </a:p>
          <a:p>
            <a:endParaRPr lang="cs-CZ" dirty="0"/>
          </a:p>
        </p:txBody>
      </p:sp>
    </p:spTree>
    <p:extLst>
      <p:ext uri="{BB962C8B-B14F-4D97-AF65-F5344CB8AC3E}">
        <p14:creationId xmlns:p14="http://schemas.microsoft.com/office/powerpoint/2010/main" val="2765981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186313-A862-9436-34F4-6B7F44A50900}"/>
              </a:ext>
            </a:extLst>
          </p:cNvPr>
          <p:cNvSpPr>
            <a:spLocks noGrp="1"/>
          </p:cNvSpPr>
          <p:nvPr>
            <p:ph type="title"/>
          </p:nvPr>
        </p:nvSpPr>
        <p:spPr>
          <a:xfrm>
            <a:off x="684211" y="5630332"/>
            <a:ext cx="11355388" cy="1507067"/>
          </a:xfrm>
        </p:spPr>
        <p:txBody>
          <a:bodyPr/>
          <a:lstStyle/>
          <a:p>
            <a:r>
              <a:rPr lang="cs-CZ" dirty="0"/>
              <a:t>Výkazy o kvalitě údržby za rok 2022</a:t>
            </a:r>
          </a:p>
        </p:txBody>
      </p:sp>
      <p:sp>
        <p:nvSpPr>
          <p:cNvPr id="3" name="Zástupný obsah 2">
            <a:extLst>
              <a:ext uri="{FF2B5EF4-FFF2-40B4-BE49-F238E27FC236}">
                <a16:creationId xmlns:a16="http://schemas.microsoft.com/office/drawing/2014/main" id="{853835A2-5EE7-5DB6-1F80-CA17AD765216}"/>
              </a:ext>
            </a:extLst>
          </p:cNvPr>
          <p:cNvSpPr>
            <a:spLocks noGrp="1"/>
          </p:cNvSpPr>
          <p:nvPr>
            <p:ph idx="1"/>
          </p:nvPr>
        </p:nvSpPr>
        <p:spPr>
          <a:xfrm>
            <a:off x="503237" y="685800"/>
            <a:ext cx="11355387" cy="5448300"/>
          </a:xfrm>
        </p:spPr>
        <p:txBody>
          <a:bodyPr>
            <a:normAutofit fontScale="92500"/>
          </a:bodyPr>
          <a:lstStyle/>
          <a:p>
            <a:r>
              <a:rPr lang="cs-CZ" sz="2200" dirty="0">
                <a:solidFill>
                  <a:schemeClr val="tx1"/>
                </a:solidFill>
                <a:effectLst/>
                <a:latin typeface="Libre Franklin" pitchFamily="2" charset="-18"/>
                <a:ea typeface="Calibri" panose="020F0502020204030204" pitchFamily="34" charset="0"/>
              </a:rPr>
              <a:t>Bude možné, nebo nebylo by vhodné, vytvořit nějakou vzorovou Zprávu? Hlavně se mi jedná o informace o případné strategii a koncepci údržby? Samozřejmě předpokládám, že každý provozovatel DS má na svá zařízení zpracována určitá pravidla provozování DS, včetně provozních řádů, řádů preventivní údržby zařízení apod. Ale vytvářet nějaké postupy ke zajištění optimálních údržbových strategií, popisů principů organizace atd dle bodu 2)? To aby si provozovatel menších DS na to někoho najal?</a:t>
            </a:r>
            <a:endParaRPr lang="cs-CZ" sz="2200" dirty="0">
              <a:solidFill>
                <a:schemeClr val="tx1"/>
              </a:solidFill>
              <a:effectLst/>
              <a:latin typeface="Calibri" panose="020F0502020204030204" pitchFamily="34" charset="0"/>
              <a:ea typeface="Calibri" panose="020F0502020204030204" pitchFamily="34" charset="0"/>
            </a:endParaRPr>
          </a:p>
          <a:p>
            <a:r>
              <a:rPr lang="cs-CZ" sz="2200" dirty="0">
                <a:solidFill>
                  <a:schemeClr val="tx1"/>
                </a:solidFill>
                <a:effectLst/>
                <a:latin typeface="Calibri" panose="020F0502020204030204" pitchFamily="34" charset="0"/>
                <a:ea typeface="Calibri" panose="020F0502020204030204" pitchFamily="34" charset="0"/>
              </a:rPr>
              <a:t>Pokud se jedná o dotaz vsetínské LDS a její primární zájem vytvořit vzorovou zprávu, nemyslíme si, že by mělo být toto cílem námi zaslaného vzoru výkazu. Pakliže bychom k tomuto přistoupili, domníváme se, že by mohlo dojít k jejich kopírování a tím v konečném důsledku dle našeho názoru i zkreslení zasílaných informací. Našim zájmem je získat informace o tom, jakým způsobem jsou činnosti v oblasti provádění údržby zařízení distribuční soustavy prováděny, případně plánovány. Předpokládáme, že každý provozovatel distribuční soustavy provádí pravidelnou údržbu distribučních zařízení, přičemž tato údržba je nějakým způsobem plánovaná (dochází k průběžné kontrole zařízení a pravidelným revizím apod.). Rovněž si nemyslíme, že by tento vzor výkazu měl klást další nároky na lidský kapitál. Informace uvedené ve vzorovém formuláři jsou informacemi, se kterými by měl každý provozovatel distribuční soustavy již dnes nějakým způsobem pracovat v rámci svých interně nastavených postupů a systémů.</a:t>
            </a:r>
          </a:p>
          <a:p>
            <a:endParaRPr lang="cs-CZ" sz="1800" dirty="0">
              <a:effectLst/>
              <a:latin typeface="Calibri" panose="020F0502020204030204" pitchFamily="34" charset="0"/>
              <a:ea typeface="Calibri" panose="020F0502020204030204" pitchFamily="34" charset="0"/>
            </a:endParaRPr>
          </a:p>
          <a:p>
            <a:endParaRPr lang="cs-CZ" dirty="0"/>
          </a:p>
        </p:txBody>
      </p:sp>
    </p:spTree>
    <p:extLst>
      <p:ext uri="{BB962C8B-B14F-4D97-AF65-F5344CB8AC3E}">
        <p14:creationId xmlns:p14="http://schemas.microsoft.com/office/powerpoint/2010/main" val="20038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obsah 3">
            <a:extLst>
              <a:ext uri="{FF2B5EF4-FFF2-40B4-BE49-F238E27FC236}">
                <a16:creationId xmlns:a16="http://schemas.microsoft.com/office/drawing/2014/main" id="{3ECE6C8B-AD6B-8C29-A0F5-A41E72A99268}"/>
              </a:ext>
            </a:extLst>
          </p:cNvPr>
          <p:cNvGraphicFramePr>
            <a:graphicFrameLocks noGrp="1"/>
          </p:cNvGraphicFramePr>
          <p:nvPr>
            <p:ph idx="1"/>
            <p:extLst>
              <p:ext uri="{D42A27DB-BD31-4B8C-83A1-F6EECF244321}">
                <p14:modId xmlns:p14="http://schemas.microsoft.com/office/powerpoint/2010/main" val="338970354"/>
              </p:ext>
            </p:extLst>
          </p:nvPr>
        </p:nvGraphicFramePr>
        <p:xfrm>
          <a:off x="487672" y="950015"/>
          <a:ext cx="11369709" cy="1216716"/>
        </p:xfrm>
        <a:graphic>
          <a:graphicData uri="http://schemas.openxmlformats.org/drawingml/2006/table">
            <a:tbl>
              <a:tblPr>
                <a:tableStyleId>{5C22544A-7EE6-4342-B048-85BDC9FD1C3A}</a:tableStyleId>
              </a:tblPr>
              <a:tblGrid>
                <a:gridCol w="9071154">
                  <a:extLst>
                    <a:ext uri="{9D8B030D-6E8A-4147-A177-3AD203B41FA5}">
                      <a16:colId xmlns:a16="http://schemas.microsoft.com/office/drawing/2014/main" val="2909942177"/>
                    </a:ext>
                  </a:extLst>
                </a:gridCol>
                <a:gridCol w="2298555">
                  <a:extLst>
                    <a:ext uri="{9D8B030D-6E8A-4147-A177-3AD203B41FA5}">
                      <a16:colId xmlns:a16="http://schemas.microsoft.com/office/drawing/2014/main" val="600015577"/>
                    </a:ext>
                  </a:extLst>
                </a:gridCol>
              </a:tblGrid>
              <a:tr h="405572">
                <a:tc gridSpan="2">
                  <a:txBody>
                    <a:bodyPr/>
                    <a:lstStyle/>
                    <a:p>
                      <a:pPr algn="l">
                        <a:lnSpc>
                          <a:spcPct val="115000"/>
                        </a:lnSpc>
                        <a:spcAft>
                          <a:spcPts val="1000"/>
                        </a:spcAft>
                      </a:pPr>
                      <a:r>
                        <a:rPr lang="cs-CZ" sz="1100">
                          <a:effectLst/>
                        </a:rPr>
                        <a:t>IDENTIFIKAČNÍ ÚDAJE</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cs-CZ"/>
                    </a:p>
                  </a:txBody>
                  <a:tcPr/>
                </a:tc>
                <a:extLst>
                  <a:ext uri="{0D108BD9-81ED-4DB2-BD59-A6C34878D82A}">
                    <a16:rowId xmlns:a16="http://schemas.microsoft.com/office/drawing/2014/main" val="3795952142"/>
                  </a:ext>
                </a:extLst>
              </a:tr>
              <a:tr h="405572">
                <a:tc>
                  <a:txBody>
                    <a:bodyPr/>
                    <a:lstStyle/>
                    <a:p>
                      <a:pPr algn="l">
                        <a:lnSpc>
                          <a:spcPct val="115000"/>
                        </a:lnSpc>
                        <a:spcAft>
                          <a:spcPts val="1000"/>
                        </a:spcAft>
                      </a:pPr>
                      <a:r>
                        <a:rPr lang="cs-CZ" sz="1100" dirty="0">
                          <a:effectLst/>
                        </a:rPr>
                        <a:t>Název vykazujícího subjektu:</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cs-CZ" sz="1100">
                          <a:effectLst/>
                        </a:rPr>
                        <a:t>Vykazovaný rok:</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18065699"/>
                  </a:ext>
                </a:extLst>
              </a:tr>
              <a:tr h="405572">
                <a:tc gridSpan="2">
                  <a:txBody>
                    <a:bodyPr/>
                    <a:lstStyle/>
                    <a:p>
                      <a:pPr algn="l">
                        <a:lnSpc>
                          <a:spcPct val="115000"/>
                        </a:lnSpc>
                        <a:spcAft>
                          <a:spcPts val="1000"/>
                        </a:spcAft>
                      </a:pPr>
                      <a:r>
                        <a:rPr lang="cs-CZ" sz="1100" dirty="0">
                          <a:effectLst/>
                        </a:rPr>
                        <a:t>Číslo licence: </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cs-CZ"/>
                    </a:p>
                  </a:txBody>
                  <a:tcPr/>
                </a:tc>
                <a:extLst>
                  <a:ext uri="{0D108BD9-81ED-4DB2-BD59-A6C34878D82A}">
                    <a16:rowId xmlns:a16="http://schemas.microsoft.com/office/drawing/2014/main" val="166577236"/>
                  </a:ext>
                </a:extLst>
              </a:tr>
            </a:tbl>
          </a:graphicData>
        </a:graphic>
      </p:graphicFrame>
      <p:graphicFrame>
        <p:nvGraphicFramePr>
          <p:cNvPr id="5" name="Tabulka 4">
            <a:extLst>
              <a:ext uri="{FF2B5EF4-FFF2-40B4-BE49-F238E27FC236}">
                <a16:creationId xmlns:a16="http://schemas.microsoft.com/office/drawing/2014/main" id="{70B67D46-361E-EF68-CFFC-67991DED466E}"/>
              </a:ext>
            </a:extLst>
          </p:cNvPr>
          <p:cNvGraphicFramePr>
            <a:graphicFrameLocks noGrp="1"/>
          </p:cNvGraphicFramePr>
          <p:nvPr>
            <p:extLst>
              <p:ext uri="{D42A27DB-BD31-4B8C-83A1-F6EECF244321}">
                <p14:modId xmlns:p14="http://schemas.microsoft.com/office/powerpoint/2010/main" val="457414456"/>
              </p:ext>
            </p:extLst>
          </p:nvPr>
        </p:nvGraphicFramePr>
        <p:xfrm>
          <a:off x="487672" y="2341722"/>
          <a:ext cx="11704327" cy="4407944"/>
        </p:xfrm>
        <a:graphic>
          <a:graphicData uri="http://schemas.openxmlformats.org/drawingml/2006/table">
            <a:tbl>
              <a:tblPr firstRow="1" firstCol="1" bandRow="1">
                <a:tableStyleId>{5C22544A-7EE6-4342-B048-85BDC9FD1C3A}</a:tableStyleId>
              </a:tblPr>
              <a:tblGrid>
                <a:gridCol w="2310315">
                  <a:extLst>
                    <a:ext uri="{9D8B030D-6E8A-4147-A177-3AD203B41FA5}">
                      <a16:colId xmlns:a16="http://schemas.microsoft.com/office/drawing/2014/main" val="1015378480"/>
                    </a:ext>
                  </a:extLst>
                </a:gridCol>
                <a:gridCol w="9394012">
                  <a:extLst>
                    <a:ext uri="{9D8B030D-6E8A-4147-A177-3AD203B41FA5}">
                      <a16:colId xmlns:a16="http://schemas.microsoft.com/office/drawing/2014/main" val="960893173"/>
                    </a:ext>
                  </a:extLst>
                </a:gridCol>
              </a:tblGrid>
              <a:tr h="1637129">
                <a:tc gridSpan="2">
                  <a:txBody>
                    <a:bodyPr/>
                    <a:lstStyle/>
                    <a:p>
                      <a:pPr>
                        <a:lnSpc>
                          <a:spcPct val="115000"/>
                        </a:lnSpc>
                        <a:spcAft>
                          <a:spcPts val="1000"/>
                        </a:spcAft>
                      </a:pPr>
                      <a:r>
                        <a:rPr lang="cs-CZ" sz="1100" dirty="0">
                          <a:solidFill>
                            <a:schemeClr val="tx1"/>
                          </a:solidFill>
                          <a:effectLst/>
                        </a:rPr>
                        <a:t>INFORMACE O STRATEGII A KONCEPCI ÚDRŽBY ELEKTRICKÝCH SÍTÍ</a:t>
                      </a:r>
                    </a:p>
                    <a:p>
                      <a:pPr marL="0" marR="0" lvl="0" indent="0" algn="l" defTabSz="457200" rtl="0" eaLnBrk="1" fontAlgn="auto" latinLnBrk="0" hangingPunct="1">
                        <a:lnSpc>
                          <a:spcPct val="115000"/>
                        </a:lnSpc>
                        <a:spcBef>
                          <a:spcPts val="0"/>
                        </a:spcBef>
                        <a:spcAft>
                          <a:spcPts val="1000"/>
                        </a:spcAft>
                        <a:buClrTx/>
                        <a:buSzTx/>
                        <a:buFontTx/>
                        <a:buNone/>
                        <a:tabLst/>
                        <a:defRPr/>
                      </a:pPr>
                      <a:r>
                        <a:rPr lang="cs-CZ" sz="1800" b="0" kern="1200" dirty="0">
                          <a:solidFill>
                            <a:schemeClr val="tx1"/>
                          </a:solidFill>
                          <a:effectLst/>
                          <a:latin typeface="+mn-lt"/>
                          <a:ea typeface="+mn-ea"/>
                          <a:cs typeface="+mn-cs"/>
                        </a:rPr>
                        <a:t>popis postupu ke zjištění optimálních údržbových strategií, </a:t>
                      </a:r>
                      <a:r>
                        <a:rPr lang="cs-CZ" sz="1800" b="1" kern="1200" dirty="0">
                          <a:solidFill>
                            <a:schemeClr val="tx1"/>
                          </a:solidFill>
                          <a:effectLst/>
                          <a:latin typeface="+mn-lt"/>
                          <a:ea typeface="+mn-ea"/>
                          <a:cs typeface="+mn-cs"/>
                        </a:rPr>
                        <a:t>(</a:t>
                      </a:r>
                      <a:r>
                        <a:rPr lang="cs-CZ" sz="1800" b="1" i="1" kern="1200" dirty="0">
                          <a:solidFill>
                            <a:schemeClr val="tx1"/>
                          </a:solidFill>
                          <a:effectLst/>
                          <a:latin typeface="+mn-lt"/>
                          <a:ea typeface="+mn-ea"/>
                          <a:cs typeface="+mn-cs"/>
                        </a:rPr>
                        <a:t>strategií údržby zajišťování optimálních údržbových strategií, které nesnižují spolehlivost provozu elektrizační soustavy)</a:t>
                      </a:r>
                    </a:p>
                    <a:p>
                      <a:pPr marL="0" marR="0" lvl="0" indent="0" algn="l" defTabSz="457200" rtl="0" eaLnBrk="1" fontAlgn="auto" latinLnBrk="0" hangingPunct="1">
                        <a:lnSpc>
                          <a:spcPct val="115000"/>
                        </a:lnSpc>
                        <a:spcBef>
                          <a:spcPts val="0"/>
                        </a:spcBef>
                        <a:spcAft>
                          <a:spcPts val="1000"/>
                        </a:spcAft>
                        <a:buClrTx/>
                        <a:buSzTx/>
                        <a:buFontTx/>
                        <a:buNone/>
                        <a:tabLst/>
                        <a:defRPr/>
                      </a:pPr>
                      <a:r>
                        <a:rPr lang="cs-CZ" sz="1800" b="1" i="1" kern="1200" dirty="0">
                          <a:solidFill>
                            <a:schemeClr val="tx1"/>
                          </a:solidFill>
                          <a:effectLst/>
                          <a:latin typeface="+mn-lt"/>
                          <a:ea typeface="+mn-ea"/>
                          <a:cs typeface="+mn-cs"/>
                        </a:rPr>
                        <a:t>- Technologie rozdělené dle významu spolehlivosti provozu, poruchovosti, živostnosti, speciální obsluhy</a:t>
                      </a:r>
                    </a:p>
                    <a:p>
                      <a:pPr>
                        <a:lnSpc>
                          <a:spcPct val="115000"/>
                        </a:lnSpc>
                        <a:spcAft>
                          <a:spcPts val="1000"/>
                        </a:spcAft>
                      </a:pPr>
                      <a:endParaRPr lang="cs-CZ"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cs-CZ"/>
                    </a:p>
                  </a:txBody>
                  <a:tcPr/>
                </a:tc>
                <a:extLst>
                  <a:ext uri="{0D108BD9-81ED-4DB2-BD59-A6C34878D82A}">
                    <a16:rowId xmlns:a16="http://schemas.microsoft.com/office/drawing/2014/main" val="459553998"/>
                  </a:ext>
                </a:extLst>
              </a:tr>
              <a:tr h="2706271">
                <a:tc>
                  <a:txBody>
                    <a:bodyPr/>
                    <a:lstStyle/>
                    <a:p>
                      <a:pPr>
                        <a:lnSpc>
                          <a:spcPct val="115000"/>
                        </a:lnSpc>
                        <a:spcAft>
                          <a:spcPts val="1000"/>
                        </a:spcAft>
                      </a:pPr>
                      <a:r>
                        <a:rPr lang="cs-CZ" sz="1100" dirty="0">
                          <a:effectLst/>
                        </a:rPr>
                        <a:t>Podle bodu 2 písm. a)</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r>
                        <a:rPr lang="cs-CZ" sz="1800" kern="1200" dirty="0">
                          <a:solidFill>
                            <a:schemeClr val="dk1"/>
                          </a:solidFill>
                          <a:effectLst/>
                          <a:latin typeface="+mn-lt"/>
                          <a:ea typeface="+mn-ea"/>
                          <a:cs typeface="+mn-cs"/>
                        </a:rPr>
                        <a:t>popis systému principů organizace a provádění údržby zařízení přenosové a distribuční soustavy, tj. kombinace všech technických, administrativních a dozorových činností, zaměřených na zpomalení fyzického opotřebení, předcházení poruchám a udržení ve stavu nebo navrácení zařízení do stavu, v němž může plnit požadovanou funkci, (</a:t>
                      </a:r>
                      <a:r>
                        <a:rPr lang="cs-CZ" sz="1800" b="1" i="1" kern="1200" dirty="0">
                          <a:solidFill>
                            <a:schemeClr val="dk1"/>
                          </a:solidFill>
                          <a:effectLst/>
                          <a:latin typeface="+mn-lt"/>
                          <a:ea typeface="+mn-ea"/>
                          <a:cs typeface="+mn-cs"/>
                        </a:rPr>
                        <a:t>koncepcí údržby stanovení cílů údržby, míst údržby, stupňů rozčlenění, stupňů údržby, zajištění údržby a jejich vzájemných vztahů.)</a:t>
                      </a:r>
                    </a:p>
                    <a:p>
                      <a:pPr marL="90170" algn="just">
                        <a:lnSpc>
                          <a:spcPct val="115000"/>
                        </a:lnSpc>
                        <a:spcAft>
                          <a:spcPts val="1000"/>
                        </a:spcAft>
                      </a:pPr>
                      <a:r>
                        <a:rPr lang="cs-CZ" sz="1800" b="1" i="1" kern="1200" dirty="0">
                          <a:solidFill>
                            <a:schemeClr val="dk1"/>
                          </a:solidFill>
                          <a:effectLst/>
                          <a:latin typeface="+mn-lt"/>
                          <a:ea typeface="+mn-ea"/>
                          <a:cs typeface="+mn-cs"/>
                        </a:rPr>
                        <a:t>- Stanovení cílů, pokud jsou tak popis stupňů, popis organizace – plánů údržby</a:t>
                      </a:r>
                    </a:p>
                  </a:txBody>
                  <a:tcPr marL="68580" marR="68580" marT="0" marB="0"/>
                </a:tc>
                <a:extLst>
                  <a:ext uri="{0D108BD9-81ED-4DB2-BD59-A6C34878D82A}">
                    <a16:rowId xmlns:a16="http://schemas.microsoft.com/office/drawing/2014/main" val="2098839046"/>
                  </a:ext>
                </a:extLst>
              </a:tr>
            </a:tbl>
          </a:graphicData>
        </a:graphic>
      </p:graphicFrame>
      <p:sp>
        <p:nvSpPr>
          <p:cNvPr id="6" name="Rectangle 1">
            <a:extLst>
              <a:ext uri="{FF2B5EF4-FFF2-40B4-BE49-F238E27FC236}">
                <a16:creationId xmlns:a16="http://schemas.microsoft.com/office/drawing/2014/main" id="{E92F9AEC-7511-6DBA-278B-C40F8BBFD186}"/>
              </a:ext>
            </a:extLst>
          </p:cNvPr>
          <p:cNvSpPr>
            <a:spLocks noChangeArrowheads="1"/>
          </p:cNvSpPr>
          <p:nvPr/>
        </p:nvSpPr>
        <p:spPr bwMode="auto">
          <a:xfrm>
            <a:off x="487673" y="172878"/>
            <a:ext cx="14928229" cy="846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ZPR</a:t>
            </a:r>
            <a:r>
              <a:rPr kumimoji="0" lang="cs-CZ" altLang="cs-CZ"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Á</a:t>
            </a:r>
            <a:r>
              <a:rPr kumimoji="0" lang="cs-CZ" altLang="cs-CZ"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 O KVALITĚ A </a:t>
            </a:r>
            <a:r>
              <a:rPr kumimoji="0" lang="cs-CZ" altLang="cs-CZ"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Ú</a:t>
            </a:r>
            <a:r>
              <a:rPr kumimoji="0" lang="cs-CZ" altLang="cs-CZ"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ROVNI </a:t>
            </a:r>
            <a:r>
              <a:rPr kumimoji="0" lang="cs-CZ" altLang="cs-CZ"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Ú</a:t>
            </a:r>
            <a:r>
              <a:rPr kumimoji="0" lang="cs-CZ" altLang="cs-CZ"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DRŽBY ZAŘ</a:t>
            </a:r>
            <a:r>
              <a:rPr kumimoji="0" lang="cs-CZ" altLang="cs-CZ"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Í</a:t>
            </a:r>
            <a:r>
              <a:rPr kumimoji="0" lang="cs-CZ" altLang="cs-CZ"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ZEN</a:t>
            </a:r>
            <a:r>
              <a:rPr kumimoji="0" lang="cs-CZ" altLang="cs-CZ"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Í</a:t>
            </a:r>
            <a:r>
              <a:rPr kumimoji="0" lang="cs-CZ" altLang="cs-CZ"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PŘENOSOV</a:t>
            </a:r>
            <a:r>
              <a:rPr kumimoji="0" lang="cs-CZ" altLang="cs-CZ"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cs-CZ" altLang="cs-CZ"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 DISTRIBUČN</a:t>
            </a:r>
            <a:r>
              <a:rPr kumimoji="0" lang="cs-CZ" altLang="cs-CZ"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Í</a:t>
            </a:r>
            <a:r>
              <a:rPr kumimoji="0" lang="cs-CZ" altLang="cs-CZ"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SOUSTAVY</a:t>
            </a:r>
            <a:endParaRPr kumimoji="0" lang="cs-CZ" altLang="cs-CZ"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podle § 24 odst. 10 p</a:t>
            </a:r>
            <a:r>
              <a:rPr kumimoji="0" lang="cs-CZ" altLang="cs-CZ"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í</a:t>
            </a:r>
            <a:r>
              <a:rPr kumimoji="0" lang="cs-CZ" altLang="cs-CZ"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sm. t) a § 25 odst. 11 p</a:t>
            </a:r>
            <a:r>
              <a:rPr kumimoji="0" lang="cs-CZ" altLang="cs-CZ"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í</a:t>
            </a:r>
            <a:r>
              <a:rPr kumimoji="0" lang="cs-CZ" altLang="cs-CZ"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sm. c) z</a:t>
            </a:r>
            <a:r>
              <a:rPr kumimoji="0" lang="cs-CZ" altLang="cs-CZ"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á</a:t>
            </a:r>
            <a:r>
              <a:rPr kumimoji="0" lang="cs-CZ" altLang="cs-CZ"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kona č. 458/2000 Sb., energetický z</a:t>
            </a:r>
            <a:r>
              <a:rPr kumimoji="0" lang="cs-CZ" altLang="cs-CZ"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á</a:t>
            </a:r>
            <a:r>
              <a:rPr kumimoji="0" lang="cs-CZ" altLang="cs-CZ"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kon, ve zněn</a:t>
            </a:r>
            <a:r>
              <a:rPr kumimoji="0" lang="cs-CZ" altLang="cs-CZ"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í</a:t>
            </a:r>
            <a:r>
              <a:rPr kumimoji="0" lang="cs-CZ" altLang="cs-CZ"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pozděj</a:t>
            </a:r>
            <a:r>
              <a:rPr kumimoji="0" lang="cs-CZ" altLang="cs-CZ"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ší</a:t>
            </a:r>
            <a:r>
              <a:rPr kumimoji="0" lang="cs-CZ" altLang="cs-CZ"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ch předpisů</a:t>
            </a:r>
            <a:endParaRPr kumimoji="0" lang="cs-CZ" altLang="cs-CZ"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00349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ulka 4">
            <a:extLst>
              <a:ext uri="{FF2B5EF4-FFF2-40B4-BE49-F238E27FC236}">
                <a16:creationId xmlns:a16="http://schemas.microsoft.com/office/drawing/2014/main" id="{91CE7286-75F6-8FB0-5053-6A39DEC6B3BD}"/>
              </a:ext>
            </a:extLst>
          </p:cNvPr>
          <p:cNvGraphicFramePr>
            <a:graphicFrameLocks noGrp="1"/>
          </p:cNvGraphicFramePr>
          <p:nvPr>
            <p:extLst>
              <p:ext uri="{D42A27DB-BD31-4B8C-83A1-F6EECF244321}">
                <p14:modId xmlns:p14="http://schemas.microsoft.com/office/powerpoint/2010/main" val="3087477525"/>
              </p:ext>
            </p:extLst>
          </p:nvPr>
        </p:nvGraphicFramePr>
        <p:xfrm>
          <a:off x="668890" y="69574"/>
          <a:ext cx="10701475" cy="3021496"/>
        </p:xfrm>
        <a:graphic>
          <a:graphicData uri="http://schemas.openxmlformats.org/drawingml/2006/table">
            <a:tbl>
              <a:tblPr firstRow="1" firstCol="1" bandRow="1">
                <a:tableStyleId>{5C22544A-7EE6-4342-B048-85BDC9FD1C3A}</a:tableStyleId>
              </a:tblPr>
              <a:tblGrid>
                <a:gridCol w="2112362">
                  <a:extLst>
                    <a:ext uri="{9D8B030D-6E8A-4147-A177-3AD203B41FA5}">
                      <a16:colId xmlns:a16="http://schemas.microsoft.com/office/drawing/2014/main" val="3507964184"/>
                    </a:ext>
                  </a:extLst>
                </a:gridCol>
                <a:gridCol w="8589113">
                  <a:extLst>
                    <a:ext uri="{9D8B030D-6E8A-4147-A177-3AD203B41FA5}">
                      <a16:colId xmlns:a16="http://schemas.microsoft.com/office/drawing/2014/main" val="3128987186"/>
                    </a:ext>
                  </a:extLst>
                </a:gridCol>
              </a:tblGrid>
              <a:tr h="3021496">
                <a:tc>
                  <a:txBody>
                    <a:bodyPr/>
                    <a:lstStyle/>
                    <a:p>
                      <a:pPr>
                        <a:lnSpc>
                          <a:spcPct val="115000"/>
                        </a:lnSpc>
                        <a:spcAft>
                          <a:spcPts val="1000"/>
                        </a:spcAft>
                      </a:pPr>
                      <a:r>
                        <a:rPr lang="cs-CZ" sz="2000" dirty="0">
                          <a:effectLst/>
                        </a:rPr>
                        <a:t>Podle bodu 2 písm. b)</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popis systému principů organizace a provádění údržby zařízení přenosové a distribuční soustavy, tj. kombinace všech technických, administrativních a dozorových činností, zaměřených na zpomalení fyzického opotřebení, předcházení poruchám a udržení ve stavu nebo navrácení zařízení do stavu, v němž může plnit požadovanou funkci,</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Kdo řídí údržby a je odpovědný za plán údržby, kdo ho kontroluje a vyhodnocuje, v jakých termínech</a:t>
                      </a:r>
                    </a:p>
                    <a:p>
                      <a:pPr marL="90170" algn="just">
                        <a:lnSpc>
                          <a:spcPct val="115000"/>
                        </a:lnSpc>
                        <a:spcAft>
                          <a:spcPts val="1000"/>
                        </a:spcAft>
                      </a:pP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8828562"/>
                  </a:ext>
                </a:extLst>
              </a:tr>
            </a:tbl>
          </a:graphicData>
        </a:graphic>
      </p:graphicFrame>
      <p:graphicFrame>
        <p:nvGraphicFramePr>
          <p:cNvPr id="6" name="Tabulka 5">
            <a:extLst>
              <a:ext uri="{FF2B5EF4-FFF2-40B4-BE49-F238E27FC236}">
                <a16:creationId xmlns:a16="http://schemas.microsoft.com/office/drawing/2014/main" id="{CF8C6FF9-4BF8-6AC2-1CEE-F75CB20EAD8D}"/>
              </a:ext>
            </a:extLst>
          </p:cNvPr>
          <p:cNvGraphicFramePr>
            <a:graphicFrameLocks noGrp="1"/>
          </p:cNvGraphicFramePr>
          <p:nvPr>
            <p:extLst>
              <p:ext uri="{D42A27DB-BD31-4B8C-83A1-F6EECF244321}">
                <p14:modId xmlns:p14="http://schemas.microsoft.com/office/powerpoint/2010/main" val="3975088592"/>
              </p:ext>
            </p:extLst>
          </p:nvPr>
        </p:nvGraphicFramePr>
        <p:xfrm>
          <a:off x="668889" y="3277574"/>
          <a:ext cx="10701475" cy="3510852"/>
        </p:xfrm>
        <a:graphic>
          <a:graphicData uri="http://schemas.openxmlformats.org/drawingml/2006/table">
            <a:tbl>
              <a:tblPr firstRow="1" firstCol="1" bandRow="1">
                <a:tableStyleId>{5C22544A-7EE6-4342-B048-85BDC9FD1C3A}</a:tableStyleId>
              </a:tblPr>
              <a:tblGrid>
                <a:gridCol w="2112362">
                  <a:extLst>
                    <a:ext uri="{9D8B030D-6E8A-4147-A177-3AD203B41FA5}">
                      <a16:colId xmlns:a16="http://schemas.microsoft.com/office/drawing/2014/main" val="3507964184"/>
                    </a:ext>
                  </a:extLst>
                </a:gridCol>
                <a:gridCol w="8589113">
                  <a:extLst>
                    <a:ext uri="{9D8B030D-6E8A-4147-A177-3AD203B41FA5}">
                      <a16:colId xmlns:a16="http://schemas.microsoft.com/office/drawing/2014/main" val="3128987186"/>
                    </a:ext>
                  </a:extLst>
                </a:gridCol>
              </a:tblGrid>
              <a:tr h="3160643">
                <a:tc>
                  <a:txBody>
                    <a:bodyPr/>
                    <a:lstStyle/>
                    <a:p>
                      <a:pPr>
                        <a:lnSpc>
                          <a:spcPct val="115000"/>
                        </a:lnSpc>
                        <a:spcAft>
                          <a:spcPts val="1000"/>
                        </a:spcAft>
                      </a:pPr>
                      <a:r>
                        <a:rPr lang="cs-CZ" sz="2000" dirty="0">
                          <a:effectLst/>
                        </a:rPr>
                        <a:t>Podle bodu 2 písm. c)</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popis, jakým způsobem provádění údržby zohledňuje různé stáří zařízení přenosové a distribuční soustavy včetně způsobu a jakým je sledována poruchovost zařízení v závislosti na jeho stáří,</a:t>
                      </a:r>
                      <a:endParaRPr lang="cs-CZ" sz="1100" b="1" i="0" kern="1200" dirty="0">
                        <a:solidFill>
                          <a:schemeClr val="lt1"/>
                        </a:solidFill>
                        <a:effectLst/>
                        <a:latin typeface="Calibri" panose="020F0502020204030204" pitchFamily="34" charset="0"/>
                        <a:ea typeface="+mn-ea"/>
                        <a:cs typeface="Times New Roman" panose="02020603050405020304" pitchFamily="18" charset="0"/>
                      </a:endParaRP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Rozdělení technologií dle nap. úrovní a životnosti nebo provozních a jiných předpisů o obsluze vybraných zařízení</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Poruchovost sledována a vyhodnocována v systému PLDS a dle reálné poruchovosti je individuálně nastaven plán údržby a obnovy</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Výkonové spínací prvky mají stanovené lhůty, měřidla, kvalitoměry, ochrany atd. mají stanovené lhůty ověření/parametrizace, …</a:t>
                      </a:r>
                      <a:endParaRPr lang="cs-CZ" sz="1800" b="1" kern="1200" dirty="0">
                        <a:solidFill>
                          <a:schemeClr val="lt1"/>
                        </a:solidFill>
                        <a:effectLst/>
                        <a:latin typeface="+mn-lt"/>
                        <a:ea typeface="+mn-ea"/>
                        <a:cs typeface="+mn-cs"/>
                      </a:endParaRPr>
                    </a:p>
                  </a:txBody>
                  <a:tcPr marL="68580" marR="68580" marT="0" marB="0"/>
                </a:tc>
                <a:extLst>
                  <a:ext uri="{0D108BD9-81ED-4DB2-BD59-A6C34878D82A}">
                    <a16:rowId xmlns:a16="http://schemas.microsoft.com/office/drawing/2014/main" val="4228828562"/>
                  </a:ext>
                </a:extLst>
              </a:tr>
            </a:tbl>
          </a:graphicData>
        </a:graphic>
      </p:graphicFrame>
    </p:spTree>
    <p:extLst>
      <p:ext uri="{BB962C8B-B14F-4D97-AF65-F5344CB8AC3E}">
        <p14:creationId xmlns:p14="http://schemas.microsoft.com/office/powerpoint/2010/main" val="3196573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ulka 4">
            <a:extLst>
              <a:ext uri="{FF2B5EF4-FFF2-40B4-BE49-F238E27FC236}">
                <a16:creationId xmlns:a16="http://schemas.microsoft.com/office/drawing/2014/main" id="{91CE7286-75F6-8FB0-5053-6A39DEC6B3BD}"/>
              </a:ext>
            </a:extLst>
          </p:cNvPr>
          <p:cNvGraphicFramePr>
            <a:graphicFrameLocks noGrp="1"/>
          </p:cNvGraphicFramePr>
          <p:nvPr>
            <p:extLst>
              <p:ext uri="{D42A27DB-BD31-4B8C-83A1-F6EECF244321}">
                <p14:modId xmlns:p14="http://schemas.microsoft.com/office/powerpoint/2010/main" val="1059787805"/>
              </p:ext>
            </p:extLst>
          </p:nvPr>
        </p:nvGraphicFramePr>
        <p:xfrm>
          <a:off x="668890" y="268357"/>
          <a:ext cx="10701475" cy="3160643"/>
        </p:xfrm>
        <a:graphic>
          <a:graphicData uri="http://schemas.openxmlformats.org/drawingml/2006/table">
            <a:tbl>
              <a:tblPr firstRow="1" firstCol="1" bandRow="1">
                <a:tableStyleId>{5C22544A-7EE6-4342-B048-85BDC9FD1C3A}</a:tableStyleId>
              </a:tblPr>
              <a:tblGrid>
                <a:gridCol w="2112362">
                  <a:extLst>
                    <a:ext uri="{9D8B030D-6E8A-4147-A177-3AD203B41FA5}">
                      <a16:colId xmlns:a16="http://schemas.microsoft.com/office/drawing/2014/main" val="3507964184"/>
                    </a:ext>
                  </a:extLst>
                </a:gridCol>
                <a:gridCol w="8589113">
                  <a:extLst>
                    <a:ext uri="{9D8B030D-6E8A-4147-A177-3AD203B41FA5}">
                      <a16:colId xmlns:a16="http://schemas.microsoft.com/office/drawing/2014/main" val="3128987186"/>
                    </a:ext>
                  </a:extLst>
                </a:gridCol>
              </a:tblGrid>
              <a:tr h="3160643">
                <a:tc>
                  <a:txBody>
                    <a:bodyPr/>
                    <a:lstStyle/>
                    <a:p>
                      <a:pPr>
                        <a:lnSpc>
                          <a:spcPct val="115000"/>
                        </a:lnSpc>
                        <a:spcAft>
                          <a:spcPts val="1000"/>
                        </a:spcAft>
                      </a:pPr>
                      <a:r>
                        <a:rPr lang="cs-CZ" sz="2000" dirty="0">
                          <a:effectLst/>
                        </a:rPr>
                        <a:t>Podle bodu 2 písm. d)</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popis mimořádných nebo významných událostí pro údržbu přenosové a distribuční sítě,</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kalamity, stavy nouze, poruch předacího místa, trafa,</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významné události z vlivu nadřazené soustavy</a:t>
                      </a:r>
                      <a:endParaRPr lang="cs-CZ" sz="1800" b="1" kern="1200" dirty="0">
                        <a:solidFill>
                          <a:schemeClr val="lt1"/>
                        </a:solidFill>
                        <a:effectLst/>
                        <a:latin typeface="+mn-lt"/>
                        <a:ea typeface="+mn-ea"/>
                        <a:cs typeface="+mn-cs"/>
                      </a:endParaRPr>
                    </a:p>
                    <a:p>
                      <a:pPr marL="90170" algn="just">
                        <a:lnSpc>
                          <a:spcPct val="115000"/>
                        </a:lnSpc>
                        <a:spcAft>
                          <a:spcPts val="1000"/>
                        </a:spcAft>
                      </a:pP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8828562"/>
                  </a:ext>
                </a:extLst>
              </a:tr>
            </a:tbl>
          </a:graphicData>
        </a:graphic>
      </p:graphicFrame>
      <p:graphicFrame>
        <p:nvGraphicFramePr>
          <p:cNvPr id="6" name="Tabulka 5">
            <a:extLst>
              <a:ext uri="{FF2B5EF4-FFF2-40B4-BE49-F238E27FC236}">
                <a16:creationId xmlns:a16="http://schemas.microsoft.com/office/drawing/2014/main" id="{CF8C6FF9-4BF8-6AC2-1CEE-F75CB20EAD8D}"/>
              </a:ext>
            </a:extLst>
          </p:cNvPr>
          <p:cNvGraphicFramePr>
            <a:graphicFrameLocks noGrp="1"/>
          </p:cNvGraphicFramePr>
          <p:nvPr>
            <p:extLst>
              <p:ext uri="{D42A27DB-BD31-4B8C-83A1-F6EECF244321}">
                <p14:modId xmlns:p14="http://schemas.microsoft.com/office/powerpoint/2010/main" val="3406819776"/>
              </p:ext>
            </p:extLst>
          </p:nvPr>
        </p:nvGraphicFramePr>
        <p:xfrm>
          <a:off x="668889" y="3531705"/>
          <a:ext cx="10701475" cy="3160643"/>
        </p:xfrm>
        <a:graphic>
          <a:graphicData uri="http://schemas.openxmlformats.org/drawingml/2006/table">
            <a:tbl>
              <a:tblPr firstRow="1" firstCol="1" bandRow="1">
                <a:tableStyleId>{5C22544A-7EE6-4342-B048-85BDC9FD1C3A}</a:tableStyleId>
              </a:tblPr>
              <a:tblGrid>
                <a:gridCol w="2112362">
                  <a:extLst>
                    <a:ext uri="{9D8B030D-6E8A-4147-A177-3AD203B41FA5}">
                      <a16:colId xmlns:a16="http://schemas.microsoft.com/office/drawing/2014/main" val="3507964184"/>
                    </a:ext>
                  </a:extLst>
                </a:gridCol>
                <a:gridCol w="8589113">
                  <a:extLst>
                    <a:ext uri="{9D8B030D-6E8A-4147-A177-3AD203B41FA5}">
                      <a16:colId xmlns:a16="http://schemas.microsoft.com/office/drawing/2014/main" val="3128987186"/>
                    </a:ext>
                  </a:extLst>
                </a:gridCol>
              </a:tblGrid>
              <a:tr h="3160643">
                <a:tc>
                  <a:txBody>
                    <a:bodyPr/>
                    <a:lstStyle/>
                    <a:p>
                      <a:pPr>
                        <a:lnSpc>
                          <a:spcPct val="115000"/>
                        </a:lnSpc>
                        <a:spcAft>
                          <a:spcPts val="1000"/>
                        </a:spcAft>
                      </a:pPr>
                      <a:r>
                        <a:rPr lang="cs-CZ" sz="2000" dirty="0">
                          <a:effectLst/>
                        </a:rPr>
                        <a:t>Podle bodu 2 písm. e)</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zhodnocení plnění plánu údržby a obnovy v návaznosti na roční přípravu provozu přenosové a distribuční soustavy,</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Pokud má dispečink – provázanost na rožní přípravu provozu dispečinku</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Zhodnocení plnění plánu údržby - plán odstávek předacího místa, části DS kde je nutná odstávka z důvodu údržby</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Zhodnocení plnění plánu údržby ve vztahu na obnovy soustavy</a:t>
                      </a:r>
                    </a:p>
                    <a:p>
                      <a:pPr marL="90170" algn="just">
                        <a:lnSpc>
                          <a:spcPct val="115000"/>
                        </a:lnSpc>
                        <a:spcAft>
                          <a:spcPts val="1000"/>
                        </a:spcAft>
                      </a:pPr>
                      <a:endParaRPr lang="cs-CZ" sz="1100" dirty="0">
                        <a:effectLst/>
                      </a:endParaRPr>
                    </a:p>
                  </a:txBody>
                  <a:tcPr marL="68580" marR="68580" marT="0" marB="0"/>
                </a:tc>
                <a:extLst>
                  <a:ext uri="{0D108BD9-81ED-4DB2-BD59-A6C34878D82A}">
                    <a16:rowId xmlns:a16="http://schemas.microsoft.com/office/drawing/2014/main" val="4228828562"/>
                  </a:ext>
                </a:extLst>
              </a:tr>
            </a:tbl>
          </a:graphicData>
        </a:graphic>
      </p:graphicFrame>
    </p:spTree>
    <p:extLst>
      <p:ext uri="{BB962C8B-B14F-4D97-AF65-F5344CB8AC3E}">
        <p14:creationId xmlns:p14="http://schemas.microsoft.com/office/powerpoint/2010/main" val="1512183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ulka 4">
            <a:extLst>
              <a:ext uri="{FF2B5EF4-FFF2-40B4-BE49-F238E27FC236}">
                <a16:creationId xmlns:a16="http://schemas.microsoft.com/office/drawing/2014/main" id="{91CE7286-75F6-8FB0-5053-6A39DEC6B3BD}"/>
              </a:ext>
            </a:extLst>
          </p:cNvPr>
          <p:cNvGraphicFramePr>
            <a:graphicFrameLocks noGrp="1"/>
          </p:cNvGraphicFramePr>
          <p:nvPr>
            <p:extLst>
              <p:ext uri="{D42A27DB-BD31-4B8C-83A1-F6EECF244321}">
                <p14:modId xmlns:p14="http://schemas.microsoft.com/office/powerpoint/2010/main" val="356039568"/>
              </p:ext>
            </p:extLst>
          </p:nvPr>
        </p:nvGraphicFramePr>
        <p:xfrm>
          <a:off x="668889" y="1"/>
          <a:ext cx="11417094" cy="3914013"/>
        </p:xfrm>
        <a:graphic>
          <a:graphicData uri="http://schemas.openxmlformats.org/drawingml/2006/table">
            <a:tbl>
              <a:tblPr firstRow="1" firstCol="1" bandRow="1">
                <a:tableStyleId>{5C22544A-7EE6-4342-B048-85BDC9FD1C3A}</a:tableStyleId>
              </a:tblPr>
              <a:tblGrid>
                <a:gridCol w="2253618">
                  <a:extLst>
                    <a:ext uri="{9D8B030D-6E8A-4147-A177-3AD203B41FA5}">
                      <a16:colId xmlns:a16="http://schemas.microsoft.com/office/drawing/2014/main" val="3507964184"/>
                    </a:ext>
                  </a:extLst>
                </a:gridCol>
                <a:gridCol w="9163476">
                  <a:extLst>
                    <a:ext uri="{9D8B030D-6E8A-4147-A177-3AD203B41FA5}">
                      <a16:colId xmlns:a16="http://schemas.microsoft.com/office/drawing/2014/main" val="3128987186"/>
                    </a:ext>
                  </a:extLst>
                </a:gridCol>
              </a:tblGrid>
              <a:tr h="3428999">
                <a:tc>
                  <a:txBody>
                    <a:bodyPr/>
                    <a:lstStyle/>
                    <a:p>
                      <a:pPr>
                        <a:lnSpc>
                          <a:spcPct val="115000"/>
                        </a:lnSpc>
                        <a:spcAft>
                          <a:spcPts val="1000"/>
                        </a:spcAft>
                      </a:pPr>
                      <a:r>
                        <a:rPr lang="cs-CZ" sz="2000" dirty="0">
                          <a:effectLst/>
                        </a:rPr>
                        <a:t>Podle bodu 2 písm. f)</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popis metod a postupů preventivní údržby včetně způsobu stanovení lhůt pro provádění preventivní údržby,</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Jak stanovujete postup, z čeho vychází (kapacity, roční období, …)</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Jak stanovujete lhůty pro provádění preventivní údržby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i="1" kern="1200" dirty="0">
                          <a:solidFill>
                            <a:schemeClr val="lt1"/>
                          </a:solidFill>
                          <a:effectLst/>
                          <a:latin typeface="+mn-lt"/>
                          <a:ea typeface="+mn-ea"/>
                          <a:cs typeface="+mn-cs"/>
                        </a:rPr>
                        <a:t>                 z plánu údržby – pokud ho máte</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i="1" kern="1200" dirty="0">
                          <a:solidFill>
                            <a:schemeClr val="lt1"/>
                          </a:solidFill>
                          <a:effectLst/>
                          <a:latin typeface="+mn-lt"/>
                          <a:ea typeface="+mn-ea"/>
                          <a:cs typeface="+mn-cs"/>
                        </a:rPr>
                        <a:t>                 z manuálu obsluhy zařízení (vypínače, kompenzace,..)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i="1" kern="1200" dirty="0">
                          <a:solidFill>
                            <a:schemeClr val="lt1"/>
                          </a:solidFill>
                          <a:effectLst/>
                          <a:latin typeface="+mn-lt"/>
                          <a:ea typeface="+mn-ea"/>
                          <a:cs typeface="+mn-cs"/>
                        </a:rPr>
                        <a:t>                 z jiných předpisů, kontrola DTS, měřidla 1xročně, cejch ověření</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endParaRPr lang="cs-CZ" sz="1800" b="1" kern="1200" dirty="0">
                        <a:solidFill>
                          <a:schemeClr val="lt1"/>
                        </a:solidFill>
                        <a:effectLst/>
                        <a:latin typeface="+mn-lt"/>
                        <a:ea typeface="+mn-ea"/>
                        <a:cs typeface="+mn-cs"/>
                      </a:endParaRPr>
                    </a:p>
                    <a:p>
                      <a:pPr marL="90170" algn="just">
                        <a:lnSpc>
                          <a:spcPct val="115000"/>
                        </a:lnSpc>
                        <a:spcAft>
                          <a:spcPts val="1000"/>
                        </a:spcAft>
                      </a:pP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8828562"/>
                  </a:ext>
                </a:extLst>
              </a:tr>
            </a:tbl>
          </a:graphicData>
        </a:graphic>
      </p:graphicFrame>
      <p:graphicFrame>
        <p:nvGraphicFramePr>
          <p:cNvPr id="6" name="Tabulka 5">
            <a:extLst>
              <a:ext uri="{FF2B5EF4-FFF2-40B4-BE49-F238E27FC236}">
                <a16:creationId xmlns:a16="http://schemas.microsoft.com/office/drawing/2014/main" id="{CF8C6FF9-4BF8-6AC2-1CEE-F75CB20EAD8D}"/>
              </a:ext>
            </a:extLst>
          </p:cNvPr>
          <p:cNvGraphicFramePr>
            <a:graphicFrameLocks noGrp="1"/>
          </p:cNvGraphicFramePr>
          <p:nvPr>
            <p:extLst>
              <p:ext uri="{D42A27DB-BD31-4B8C-83A1-F6EECF244321}">
                <p14:modId xmlns:p14="http://schemas.microsoft.com/office/powerpoint/2010/main" val="2700103495"/>
              </p:ext>
            </p:extLst>
          </p:nvPr>
        </p:nvGraphicFramePr>
        <p:xfrm>
          <a:off x="668888" y="3227985"/>
          <a:ext cx="11417095" cy="3653536"/>
        </p:xfrm>
        <a:graphic>
          <a:graphicData uri="http://schemas.openxmlformats.org/drawingml/2006/table">
            <a:tbl>
              <a:tblPr firstRow="1" firstCol="1" bandRow="1">
                <a:tableStyleId>{5C22544A-7EE6-4342-B048-85BDC9FD1C3A}</a:tableStyleId>
              </a:tblPr>
              <a:tblGrid>
                <a:gridCol w="2253618">
                  <a:extLst>
                    <a:ext uri="{9D8B030D-6E8A-4147-A177-3AD203B41FA5}">
                      <a16:colId xmlns:a16="http://schemas.microsoft.com/office/drawing/2014/main" val="3507964184"/>
                    </a:ext>
                  </a:extLst>
                </a:gridCol>
                <a:gridCol w="9163477">
                  <a:extLst>
                    <a:ext uri="{9D8B030D-6E8A-4147-A177-3AD203B41FA5}">
                      <a16:colId xmlns:a16="http://schemas.microsoft.com/office/drawing/2014/main" val="3128987186"/>
                    </a:ext>
                  </a:extLst>
                </a:gridCol>
              </a:tblGrid>
              <a:tr h="3411354">
                <a:tc>
                  <a:txBody>
                    <a:bodyPr/>
                    <a:lstStyle/>
                    <a:p>
                      <a:pPr>
                        <a:lnSpc>
                          <a:spcPct val="115000"/>
                        </a:lnSpc>
                        <a:spcAft>
                          <a:spcPts val="1000"/>
                        </a:spcAft>
                      </a:pPr>
                      <a:r>
                        <a:rPr lang="cs-CZ" sz="2000" dirty="0">
                          <a:effectLst/>
                        </a:rPr>
                        <a:t>Podle bodu 2 písm. g)</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uvede se, zda je údržba prováděna z vlastních zdrojů nebo z cizích zdrojů, případně obojí,</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i="1" kern="1200" dirty="0">
                          <a:solidFill>
                            <a:schemeClr val="lt1"/>
                          </a:solidFill>
                          <a:effectLst/>
                          <a:latin typeface="+mn-lt"/>
                          <a:ea typeface="+mn-ea"/>
                          <a:cs typeface="+mn-cs"/>
                        </a:rPr>
                        <a:t>Popis řízení údržby</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Zajištění pracoviště, kontaktování zákazníků, B příkaz, …. (v režii LDS)</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Jaké práce údržby zajišťujete vlastními silami (kontroly předacích míst, DTS, </a:t>
                      </a:r>
                      <a:r>
                        <a:rPr lang="cs-CZ" sz="1800" b="1" i="1" kern="1200" dirty="0" err="1">
                          <a:solidFill>
                            <a:schemeClr val="lt1"/>
                          </a:solidFill>
                          <a:effectLst/>
                          <a:latin typeface="+mn-lt"/>
                          <a:ea typeface="+mn-ea"/>
                          <a:cs typeface="+mn-cs"/>
                        </a:rPr>
                        <a:t>úsečníků</a:t>
                      </a:r>
                      <a:r>
                        <a:rPr lang="cs-CZ" sz="1800" b="1" i="1" kern="1200" dirty="0">
                          <a:solidFill>
                            <a:schemeClr val="lt1"/>
                          </a:solidFill>
                          <a:effectLst/>
                          <a:latin typeface="+mn-lt"/>
                          <a:ea typeface="+mn-ea"/>
                          <a:cs typeface="+mn-cs"/>
                        </a:rPr>
                        <a:t>, vrchního vedení, …..)</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Jaké činnosti externími silami (revize, VVN, VN, </a:t>
                      </a:r>
                      <a:r>
                        <a:rPr lang="cs-CZ" sz="1800" b="1" i="1" kern="1200" dirty="0" err="1">
                          <a:solidFill>
                            <a:schemeClr val="lt1"/>
                          </a:solidFill>
                          <a:effectLst/>
                          <a:latin typeface="+mn-lt"/>
                          <a:ea typeface="+mn-ea"/>
                          <a:cs typeface="+mn-cs"/>
                        </a:rPr>
                        <a:t>spec</a:t>
                      </a:r>
                      <a:r>
                        <a:rPr lang="cs-CZ" sz="1800" b="1" i="1" kern="1200" dirty="0">
                          <a:solidFill>
                            <a:schemeClr val="lt1"/>
                          </a:solidFill>
                          <a:effectLst/>
                          <a:latin typeface="+mn-lt"/>
                          <a:ea typeface="+mn-ea"/>
                          <a:cs typeface="+mn-cs"/>
                        </a:rPr>
                        <a:t>. zařízení VN vypínače, </a:t>
                      </a:r>
                      <a:r>
                        <a:rPr lang="cs-CZ" sz="1800" b="1" i="1" kern="1200" dirty="0" err="1">
                          <a:solidFill>
                            <a:schemeClr val="lt1"/>
                          </a:solidFill>
                          <a:effectLst/>
                          <a:latin typeface="+mn-lt"/>
                          <a:ea typeface="+mn-ea"/>
                          <a:cs typeface="+mn-cs"/>
                        </a:rPr>
                        <a:t>kompenzažní</a:t>
                      </a:r>
                      <a:r>
                        <a:rPr lang="cs-CZ" sz="1800" b="1" i="1" kern="1200" dirty="0">
                          <a:solidFill>
                            <a:schemeClr val="lt1"/>
                          </a:solidFill>
                          <a:effectLst/>
                          <a:latin typeface="+mn-lt"/>
                          <a:ea typeface="+mn-ea"/>
                          <a:cs typeface="+mn-cs"/>
                        </a:rPr>
                        <a:t> stanice, …)</a:t>
                      </a:r>
                      <a:endParaRPr lang="cs-CZ" sz="1800" b="1" kern="1200" dirty="0">
                        <a:solidFill>
                          <a:schemeClr val="lt1"/>
                        </a:solidFill>
                        <a:effectLst/>
                        <a:latin typeface="+mn-lt"/>
                        <a:ea typeface="+mn-ea"/>
                        <a:cs typeface="+mn-cs"/>
                      </a:endParaRPr>
                    </a:p>
                    <a:p>
                      <a:pPr marL="90170" algn="just">
                        <a:lnSpc>
                          <a:spcPct val="115000"/>
                        </a:lnSpc>
                        <a:spcAft>
                          <a:spcPts val="1000"/>
                        </a:spcAft>
                      </a:pPr>
                      <a:endParaRPr lang="cs-CZ" sz="1100" dirty="0">
                        <a:effectLst/>
                      </a:endParaRPr>
                    </a:p>
                  </a:txBody>
                  <a:tcPr marL="68580" marR="68580" marT="0" marB="0"/>
                </a:tc>
                <a:extLst>
                  <a:ext uri="{0D108BD9-81ED-4DB2-BD59-A6C34878D82A}">
                    <a16:rowId xmlns:a16="http://schemas.microsoft.com/office/drawing/2014/main" val="4228828562"/>
                  </a:ext>
                </a:extLst>
              </a:tr>
            </a:tbl>
          </a:graphicData>
        </a:graphic>
      </p:graphicFrame>
    </p:spTree>
    <p:extLst>
      <p:ext uri="{BB962C8B-B14F-4D97-AF65-F5344CB8AC3E}">
        <p14:creationId xmlns:p14="http://schemas.microsoft.com/office/powerpoint/2010/main" val="2759332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ulka 4">
            <a:extLst>
              <a:ext uri="{FF2B5EF4-FFF2-40B4-BE49-F238E27FC236}">
                <a16:creationId xmlns:a16="http://schemas.microsoft.com/office/drawing/2014/main" id="{91CE7286-75F6-8FB0-5053-6A39DEC6B3BD}"/>
              </a:ext>
            </a:extLst>
          </p:cNvPr>
          <p:cNvGraphicFramePr>
            <a:graphicFrameLocks noGrp="1"/>
          </p:cNvGraphicFramePr>
          <p:nvPr>
            <p:extLst>
              <p:ext uri="{D42A27DB-BD31-4B8C-83A1-F6EECF244321}">
                <p14:modId xmlns:p14="http://schemas.microsoft.com/office/powerpoint/2010/main" val="2719760766"/>
              </p:ext>
            </p:extLst>
          </p:nvPr>
        </p:nvGraphicFramePr>
        <p:xfrm>
          <a:off x="668890" y="268357"/>
          <a:ext cx="10701475" cy="3160643"/>
        </p:xfrm>
        <a:graphic>
          <a:graphicData uri="http://schemas.openxmlformats.org/drawingml/2006/table">
            <a:tbl>
              <a:tblPr firstRow="1" firstCol="1" bandRow="1">
                <a:tableStyleId>{5C22544A-7EE6-4342-B048-85BDC9FD1C3A}</a:tableStyleId>
              </a:tblPr>
              <a:tblGrid>
                <a:gridCol w="2112362">
                  <a:extLst>
                    <a:ext uri="{9D8B030D-6E8A-4147-A177-3AD203B41FA5}">
                      <a16:colId xmlns:a16="http://schemas.microsoft.com/office/drawing/2014/main" val="3507964184"/>
                    </a:ext>
                  </a:extLst>
                </a:gridCol>
                <a:gridCol w="8589113">
                  <a:extLst>
                    <a:ext uri="{9D8B030D-6E8A-4147-A177-3AD203B41FA5}">
                      <a16:colId xmlns:a16="http://schemas.microsoft.com/office/drawing/2014/main" val="3128987186"/>
                    </a:ext>
                  </a:extLst>
                </a:gridCol>
              </a:tblGrid>
              <a:tr h="3160643">
                <a:tc>
                  <a:txBody>
                    <a:bodyPr/>
                    <a:lstStyle/>
                    <a:p>
                      <a:pPr>
                        <a:lnSpc>
                          <a:spcPct val="115000"/>
                        </a:lnSpc>
                        <a:spcAft>
                          <a:spcPts val="1000"/>
                        </a:spcAft>
                      </a:pPr>
                      <a:r>
                        <a:rPr lang="cs-CZ" sz="2000" dirty="0">
                          <a:effectLst/>
                        </a:rPr>
                        <a:t>Podle bodu 2 písm. h)</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počet vlastních pracovníků pro provádění údržby, byla-li údržba provedena z vlastních zdrojů dle písm. g) smluvního vztahu,</a:t>
                      </a:r>
                    </a:p>
                    <a:p>
                      <a:pPr marL="90170" algn="just">
                        <a:lnSpc>
                          <a:spcPct val="115000"/>
                        </a:lnSpc>
                        <a:spcAft>
                          <a:spcPts val="1000"/>
                        </a:spcAft>
                      </a:pP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Všechny zaměstnance kteří řídí, </a:t>
                      </a:r>
                      <a:r>
                        <a:rPr lang="cs-CZ" sz="1800" b="1" i="1" kern="1200" dirty="0" err="1">
                          <a:solidFill>
                            <a:schemeClr val="lt1"/>
                          </a:solidFill>
                          <a:effectLst/>
                          <a:latin typeface="+mn-lt"/>
                          <a:ea typeface="+mn-ea"/>
                          <a:cs typeface="+mn-cs"/>
                        </a:rPr>
                        <a:t>dohledují</a:t>
                      </a:r>
                      <a:r>
                        <a:rPr lang="cs-CZ" sz="1800" b="1" i="1" kern="1200" dirty="0">
                          <a:solidFill>
                            <a:schemeClr val="lt1"/>
                          </a:solidFill>
                          <a:effectLst/>
                          <a:latin typeface="+mn-lt"/>
                          <a:ea typeface="+mn-ea"/>
                          <a:cs typeface="+mn-cs"/>
                        </a:rPr>
                        <a:t>, zajišťují pracoviště</a:t>
                      </a:r>
                    </a:p>
                    <a:p>
                      <a:pPr marL="375920" marR="0" lvl="0" indent="-285750" algn="just" defTabSz="457200" rtl="0" eaLnBrk="1" fontAlgn="auto" latinLnBrk="0" hangingPunct="1">
                        <a:lnSpc>
                          <a:spcPct val="115000"/>
                        </a:lnSpc>
                        <a:spcBef>
                          <a:spcPts val="0"/>
                        </a:spcBef>
                        <a:spcAft>
                          <a:spcPts val="1000"/>
                        </a:spcAft>
                        <a:buClrTx/>
                        <a:buSzTx/>
                        <a:buFontTx/>
                        <a:buChar char="-"/>
                        <a:tabLst/>
                        <a:defRPr/>
                      </a:pPr>
                      <a:r>
                        <a:rPr lang="cs-CZ" sz="1800" b="1" i="1" kern="1200" dirty="0">
                          <a:solidFill>
                            <a:schemeClr val="lt1"/>
                          </a:solidFill>
                          <a:effectLst/>
                          <a:latin typeface="+mn-lt"/>
                          <a:ea typeface="+mn-ea"/>
                          <a:cs typeface="+mn-cs"/>
                        </a:rPr>
                        <a:t>Vlastní pracovníci kteří provádějí fyzicky údržbu</a:t>
                      </a:r>
                    </a:p>
                  </a:txBody>
                  <a:tcPr marL="68580" marR="68580" marT="0" marB="0"/>
                </a:tc>
                <a:extLst>
                  <a:ext uri="{0D108BD9-81ED-4DB2-BD59-A6C34878D82A}">
                    <a16:rowId xmlns:a16="http://schemas.microsoft.com/office/drawing/2014/main" val="4228828562"/>
                  </a:ext>
                </a:extLst>
              </a:tr>
            </a:tbl>
          </a:graphicData>
        </a:graphic>
      </p:graphicFrame>
      <p:graphicFrame>
        <p:nvGraphicFramePr>
          <p:cNvPr id="6" name="Tabulka 5">
            <a:extLst>
              <a:ext uri="{FF2B5EF4-FFF2-40B4-BE49-F238E27FC236}">
                <a16:creationId xmlns:a16="http://schemas.microsoft.com/office/drawing/2014/main" id="{CF8C6FF9-4BF8-6AC2-1CEE-F75CB20EAD8D}"/>
              </a:ext>
            </a:extLst>
          </p:cNvPr>
          <p:cNvGraphicFramePr>
            <a:graphicFrameLocks noGrp="1"/>
          </p:cNvGraphicFramePr>
          <p:nvPr>
            <p:extLst>
              <p:ext uri="{D42A27DB-BD31-4B8C-83A1-F6EECF244321}">
                <p14:modId xmlns:p14="http://schemas.microsoft.com/office/powerpoint/2010/main" val="3087104273"/>
              </p:ext>
            </p:extLst>
          </p:nvPr>
        </p:nvGraphicFramePr>
        <p:xfrm>
          <a:off x="668889" y="3531705"/>
          <a:ext cx="10701475" cy="3160643"/>
        </p:xfrm>
        <a:graphic>
          <a:graphicData uri="http://schemas.openxmlformats.org/drawingml/2006/table">
            <a:tbl>
              <a:tblPr firstRow="1" firstCol="1" bandRow="1">
                <a:tableStyleId>{5C22544A-7EE6-4342-B048-85BDC9FD1C3A}</a:tableStyleId>
              </a:tblPr>
              <a:tblGrid>
                <a:gridCol w="2112362">
                  <a:extLst>
                    <a:ext uri="{9D8B030D-6E8A-4147-A177-3AD203B41FA5}">
                      <a16:colId xmlns:a16="http://schemas.microsoft.com/office/drawing/2014/main" val="3507964184"/>
                    </a:ext>
                  </a:extLst>
                </a:gridCol>
                <a:gridCol w="8589113">
                  <a:extLst>
                    <a:ext uri="{9D8B030D-6E8A-4147-A177-3AD203B41FA5}">
                      <a16:colId xmlns:a16="http://schemas.microsoft.com/office/drawing/2014/main" val="3128987186"/>
                    </a:ext>
                  </a:extLst>
                </a:gridCol>
              </a:tblGrid>
              <a:tr h="3160643">
                <a:tc>
                  <a:txBody>
                    <a:bodyPr/>
                    <a:lstStyle/>
                    <a:p>
                      <a:pPr>
                        <a:lnSpc>
                          <a:spcPct val="115000"/>
                        </a:lnSpc>
                        <a:spcAft>
                          <a:spcPts val="1000"/>
                        </a:spcAft>
                      </a:pPr>
                      <a:r>
                        <a:rPr lang="cs-CZ" sz="2000" dirty="0">
                          <a:effectLst/>
                        </a:rPr>
                        <a:t>Podle bodu 2 písm. c)</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celkový počet a doba trvání naplánovaných údržbových prací, celkový počet a doba trvaní provedených preventivních údržbových prací.</a:t>
                      </a:r>
                    </a:p>
                    <a:p>
                      <a:pPr marL="90170" algn="just">
                        <a:lnSpc>
                          <a:spcPct val="115000"/>
                        </a:lnSpc>
                        <a:spcAft>
                          <a:spcPts val="1000"/>
                        </a:spcAft>
                      </a:pPr>
                      <a:endParaRPr lang="cs-CZ" sz="2000" dirty="0">
                        <a:effectLst/>
                      </a:endParaRPr>
                    </a:p>
                    <a:p>
                      <a:pPr marL="375920" indent="-285750" algn="just">
                        <a:lnSpc>
                          <a:spcPct val="115000"/>
                        </a:lnSpc>
                        <a:spcAft>
                          <a:spcPts val="1000"/>
                        </a:spcAft>
                        <a:buFontTx/>
                        <a:buChar char="-"/>
                      </a:pPr>
                      <a:r>
                        <a:rPr lang="cs-CZ" sz="1800" b="1" i="1" kern="1200" dirty="0">
                          <a:solidFill>
                            <a:schemeClr val="lt1"/>
                          </a:solidFill>
                          <a:effectLst/>
                          <a:latin typeface="+mn-lt"/>
                          <a:ea typeface="+mn-ea"/>
                          <a:cs typeface="+mn-cs"/>
                        </a:rPr>
                        <a:t>Počet a doba trvání naplánovaných údržbových prací</a:t>
                      </a:r>
                    </a:p>
                    <a:p>
                      <a:pPr marL="375920" indent="-285750" algn="just">
                        <a:lnSpc>
                          <a:spcPct val="115000"/>
                        </a:lnSpc>
                        <a:spcAft>
                          <a:spcPts val="1000"/>
                        </a:spcAft>
                        <a:buFontTx/>
                        <a:buChar char="-"/>
                      </a:pPr>
                      <a:r>
                        <a:rPr lang="cs-CZ" sz="1800" b="1" i="1" kern="1200" dirty="0">
                          <a:solidFill>
                            <a:schemeClr val="lt1"/>
                          </a:solidFill>
                          <a:effectLst/>
                          <a:latin typeface="+mn-lt"/>
                          <a:ea typeface="+mn-ea"/>
                          <a:cs typeface="+mn-cs"/>
                        </a:rPr>
                        <a:t>Počet a doba trvaní provedených preventivních údržbových prací, pokud máte plán preventivní údržby</a:t>
                      </a:r>
                    </a:p>
                  </a:txBody>
                  <a:tcPr marL="68580" marR="68580" marT="0" marB="0"/>
                </a:tc>
                <a:extLst>
                  <a:ext uri="{0D108BD9-81ED-4DB2-BD59-A6C34878D82A}">
                    <a16:rowId xmlns:a16="http://schemas.microsoft.com/office/drawing/2014/main" val="4228828562"/>
                  </a:ext>
                </a:extLst>
              </a:tr>
            </a:tbl>
          </a:graphicData>
        </a:graphic>
      </p:graphicFrame>
    </p:spTree>
    <p:extLst>
      <p:ext uri="{BB962C8B-B14F-4D97-AF65-F5344CB8AC3E}">
        <p14:creationId xmlns:p14="http://schemas.microsoft.com/office/powerpoint/2010/main" val="3458179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ulka 4">
            <a:extLst>
              <a:ext uri="{FF2B5EF4-FFF2-40B4-BE49-F238E27FC236}">
                <a16:creationId xmlns:a16="http://schemas.microsoft.com/office/drawing/2014/main" id="{91CE7286-75F6-8FB0-5053-6A39DEC6B3BD}"/>
              </a:ext>
            </a:extLst>
          </p:cNvPr>
          <p:cNvGraphicFramePr>
            <a:graphicFrameLocks noGrp="1"/>
          </p:cNvGraphicFramePr>
          <p:nvPr>
            <p:extLst>
              <p:ext uri="{D42A27DB-BD31-4B8C-83A1-F6EECF244321}">
                <p14:modId xmlns:p14="http://schemas.microsoft.com/office/powerpoint/2010/main" val="2952568737"/>
              </p:ext>
            </p:extLst>
          </p:nvPr>
        </p:nvGraphicFramePr>
        <p:xfrm>
          <a:off x="1006821" y="1987826"/>
          <a:ext cx="10701475" cy="3160643"/>
        </p:xfrm>
        <a:graphic>
          <a:graphicData uri="http://schemas.openxmlformats.org/drawingml/2006/table">
            <a:tbl>
              <a:tblPr firstRow="1" firstCol="1" bandRow="1">
                <a:tableStyleId>{5C22544A-7EE6-4342-B048-85BDC9FD1C3A}</a:tableStyleId>
              </a:tblPr>
              <a:tblGrid>
                <a:gridCol w="2112362">
                  <a:extLst>
                    <a:ext uri="{9D8B030D-6E8A-4147-A177-3AD203B41FA5}">
                      <a16:colId xmlns:a16="http://schemas.microsoft.com/office/drawing/2014/main" val="3507964184"/>
                    </a:ext>
                  </a:extLst>
                </a:gridCol>
                <a:gridCol w="8589113">
                  <a:extLst>
                    <a:ext uri="{9D8B030D-6E8A-4147-A177-3AD203B41FA5}">
                      <a16:colId xmlns:a16="http://schemas.microsoft.com/office/drawing/2014/main" val="3128987186"/>
                    </a:ext>
                  </a:extLst>
                </a:gridCol>
              </a:tblGrid>
              <a:tr h="3160643">
                <a:tc>
                  <a:txBody>
                    <a:bodyPr/>
                    <a:lstStyle/>
                    <a:p>
                      <a:pPr>
                        <a:lnSpc>
                          <a:spcPct val="115000"/>
                        </a:lnSpc>
                        <a:spcAft>
                          <a:spcPts val="1000"/>
                        </a:spcAft>
                      </a:pPr>
                      <a:r>
                        <a:rPr lang="cs-CZ" sz="2000" dirty="0">
                          <a:effectLst/>
                        </a:rPr>
                        <a:t>Podle bodu 2 písm. j)</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algn="just">
                        <a:lnSpc>
                          <a:spcPct val="115000"/>
                        </a:lnSpc>
                        <a:spcAft>
                          <a:spcPts val="1000"/>
                        </a:spcAft>
                      </a:pPr>
                      <a:r>
                        <a:rPr lang="cs-CZ" sz="1100" dirty="0">
                          <a:effectLst/>
                        </a:rPr>
                        <a:t> </a:t>
                      </a:r>
                    </a:p>
                    <a:p>
                      <a:pPr marL="90170" marR="0" lvl="0" indent="0" algn="just" defTabSz="457200" rtl="0" eaLnBrk="1" fontAlgn="auto" latinLnBrk="0" hangingPunct="1">
                        <a:lnSpc>
                          <a:spcPct val="115000"/>
                        </a:lnSpc>
                        <a:spcBef>
                          <a:spcPts val="0"/>
                        </a:spcBef>
                        <a:spcAft>
                          <a:spcPts val="1000"/>
                        </a:spcAft>
                        <a:buClrTx/>
                        <a:buSzTx/>
                        <a:buFontTx/>
                        <a:buNone/>
                        <a:tabLst/>
                        <a:defRPr/>
                      </a:pPr>
                      <a:r>
                        <a:rPr lang="cs-CZ" sz="1800" b="1" kern="1200" dirty="0">
                          <a:solidFill>
                            <a:schemeClr val="lt1"/>
                          </a:solidFill>
                          <a:effectLst/>
                          <a:latin typeface="+mn-lt"/>
                          <a:ea typeface="+mn-ea"/>
                          <a:cs typeface="+mn-cs"/>
                        </a:rPr>
                        <a:t>celkový počet naplánovaných hodin provádění preventivní údržby, celkový počet naplánovaných hodin vypnutí zařízení, na kterém se provádí preventivní údržba, celkový počet naplánovaných hodin přerušení dodávky při provádění preventivní údržby, skutečný počet přerušení dodávky při provádění preventivní údržby, počet hodin provádění preventivní údržby na zařízení pod napětím</a:t>
                      </a:r>
                    </a:p>
                    <a:p>
                      <a:pPr marL="90170" algn="just">
                        <a:lnSpc>
                          <a:spcPct val="115000"/>
                        </a:lnSpc>
                        <a:spcAft>
                          <a:spcPts val="1000"/>
                        </a:spcAft>
                      </a:pPr>
                      <a:r>
                        <a:rPr lang="cs-CZ" sz="1800" b="1" i="1" kern="1200" dirty="0">
                          <a:solidFill>
                            <a:schemeClr val="lt1"/>
                          </a:solidFill>
                          <a:effectLst/>
                          <a:latin typeface="+mn-lt"/>
                          <a:ea typeface="+mn-ea"/>
                          <a:cs typeface="+mn-cs"/>
                        </a:rPr>
                        <a:t>- Výkaz</a:t>
                      </a:r>
                    </a:p>
                  </a:txBody>
                  <a:tcPr marL="68580" marR="68580" marT="0" marB="0"/>
                </a:tc>
                <a:extLst>
                  <a:ext uri="{0D108BD9-81ED-4DB2-BD59-A6C34878D82A}">
                    <a16:rowId xmlns:a16="http://schemas.microsoft.com/office/drawing/2014/main" val="4228828562"/>
                  </a:ext>
                </a:extLst>
              </a:tr>
            </a:tbl>
          </a:graphicData>
        </a:graphic>
      </p:graphicFrame>
    </p:spTree>
    <p:extLst>
      <p:ext uri="{BB962C8B-B14F-4D97-AF65-F5344CB8AC3E}">
        <p14:creationId xmlns:p14="http://schemas.microsoft.com/office/powerpoint/2010/main" val="1180233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obsah 3">
            <a:extLst>
              <a:ext uri="{FF2B5EF4-FFF2-40B4-BE49-F238E27FC236}">
                <a16:creationId xmlns:a16="http://schemas.microsoft.com/office/drawing/2014/main" id="{F1975D68-6AF1-09E4-315A-3246796A7625}"/>
              </a:ext>
            </a:extLst>
          </p:cNvPr>
          <p:cNvGraphicFramePr>
            <a:graphicFrameLocks noGrp="1"/>
          </p:cNvGraphicFramePr>
          <p:nvPr>
            <p:ph idx="1"/>
            <p:extLst>
              <p:ext uri="{D42A27DB-BD31-4B8C-83A1-F6EECF244321}">
                <p14:modId xmlns:p14="http://schemas.microsoft.com/office/powerpoint/2010/main" val="4144859305"/>
              </p:ext>
            </p:extLst>
          </p:nvPr>
        </p:nvGraphicFramePr>
        <p:xfrm>
          <a:off x="0" y="2"/>
          <a:ext cx="12191999" cy="6857999"/>
        </p:xfrm>
        <a:graphic>
          <a:graphicData uri="http://schemas.openxmlformats.org/drawingml/2006/table">
            <a:tbl>
              <a:tblPr firstRow="1" firstCol="1" bandRow="1">
                <a:tableStyleId>{5C22544A-7EE6-4342-B048-85BDC9FD1C3A}</a:tableStyleId>
              </a:tblPr>
              <a:tblGrid>
                <a:gridCol w="1392762">
                  <a:extLst>
                    <a:ext uri="{9D8B030D-6E8A-4147-A177-3AD203B41FA5}">
                      <a16:colId xmlns:a16="http://schemas.microsoft.com/office/drawing/2014/main" val="3635182978"/>
                    </a:ext>
                  </a:extLst>
                </a:gridCol>
                <a:gridCol w="1002335">
                  <a:extLst>
                    <a:ext uri="{9D8B030D-6E8A-4147-A177-3AD203B41FA5}">
                      <a16:colId xmlns:a16="http://schemas.microsoft.com/office/drawing/2014/main" val="842783170"/>
                    </a:ext>
                  </a:extLst>
                </a:gridCol>
                <a:gridCol w="1002335">
                  <a:extLst>
                    <a:ext uri="{9D8B030D-6E8A-4147-A177-3AD203B41FA5}">
                      <a16:colId xmlns:a16="http://schemas.microsoft.com/office/drawing/2014/main" val="703615337"/>
                    </a:ext>
                  </a:extLst>
                </a:gridCol>
                <a:gridCol w="984589">
                  <a:extLst>
                    <a:ext uri="{9D8B030D-6E8A-4147-A177-3AD203B41FA5}">
                      <a16:colId xmlns:a16="http://schemas.microsoft.com/office/drawing/2014/main" val="3611035908"/>
                    </a:ext>
                  </a:extLst>
                </a:gridCol>
                <a:gridCol w="951934">
                  <a:extLst>
                    <a:ext uri="{9D8B030D-6E8A-4147-A177-3AD203B41FA5}">
                      <a16:colId xmlns:a16="http://schemas.microsoft.com/office/drawing/2014/main" val="2148480240"/>
                    </a:ext>
                  </a:extLst>
                </a:gridCol>
                <a:gridCol w="950514">
                  <a:extLst>
                    <a:ext uri="{9D8B030D-6E8A-4147-A177-3AD203B41FA5}">
                      <a16:colId xmlns:a16="http://schemas.microsoft.com/office/drawing/2014/main" val="3745955190"/>
                    </a:ext>
                  </a:extLst>
                </a:gridCol>
                <a:gridCol w="2953765">
                  <a:extLst>
                    <a:ext uri="{9D8B030D-6E8A-4147-A177-3AD203B41FA5}">
                      <a16:colId xmlns:a16="http://schemas.microsoft.com/office/drawing/2014/main" val="3104083939"/>
                    </a:ext>
                  </a:extLst>
                </a:gridCol>
                <a:gridCol w="2953765">
                  <a:extLst>
                    <a:ext uri="{9D8B030D-6E8A-4147-A177-3AD203B41FA5}">
                      <a16:colId xmlns:a16="http://schemas.microsoft.com/office/drawing/2014/main" val="222618134"/>
                    </a:ext>
                  </a:extLst>
                </a:gridCol>
              </a:tblGrid>
              <a:tr h="256393">
                <a:tc gridSpan="7">
                  <a:txBody>
                    <a:bodyPr/>
                    <a:lstStyle/>
                    <a:p>
                      <a:pPr>
                        <a:lnSpc>
                          <a:spcPct val="115000"/>
                        </a:lnSpc>
                        <a:spcAft>
                          <a:spcPts val="1000"/>
                        </a:spcAft>
                      </a:pPr>
                      <a:r>
                        <a:rPr lang="cs-CZ" sz="800">
                          <a:effectLst/>
                        </a:rPr>
                        <a:t>UKAZATELE ZA ÚČELEM HODNOCENÍ ÚROVNĚ ÚDRŽBY</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nSpc>
                          <a:spcPct val="115000"/>
                        </a:lnSpc>
                        <a:spcAft>
                          <a:spcPts val="1000"/>
                        </a:spcAft>
                      </a:pPr>
                      <a:r>
                        <a:rPr lang="cs-CZ" sz="800">
                          <a:effectLst/>
                        </a:rPr>
                        <a:t>Komentář k jednotlivým údajům</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4289770582"/>
                  </a:ext>
                </a:extLst>
              </a:tr>
              <a:tr h="524239">
                <a:tc gridSpan="2">
                  <a:txBody>
                    <a:bodyPr/>
                    <a:lstStyle/>
                    <a:p>
                      <a:pPr>
                        <a:lnSpc>
                          <a:spcPct val="115000"/>
                        </a:lnSpc>
                        <a:spcAft>
                          <a:spcPts val="1000"/>
                        </a:spcAft>
                      </a:pPr>
                      <a:r>
                        <a:rPr lang="cs-CZ" sz="800">
                          <a:effectLst/>
                        </a:rPr>
                        <a:t>Podle bodu 3 písm. a)</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gridSpan="5">
                  <a:txBody>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lang="cs-CZ" sz="800" b="1" dirty="0">
                          <a:effectLst/>
                        </a:rPr>
                        <a:t> </a:t>
                      </a:r>
                      <a:r>
                        <a:rPr lang="cs-CZ" sz="1100" b="1" kern="1200" dirty="0">
                          <a:solidFill>
                            <a:schemeClr val="dk1"/>
                          </a:solidFill>
                          <a:effectLst/>
                          <a:latin typeface="+mn-lt"/>
                          <a:ea typeface="+mn-ea"/>
                          <a:cs typeface="+mn-cs"/>
                        </a:rPr>
                        <a:t>celkový počet poruch na zařízeních přenosové a distribuční soustavy, na kterých byly prováděny vlastní údržbové práce,</a:t>
                      </a:r>
                    </a:p>
                  </a:txBody>
                  <a:tcPr marL="48294" marR="48294"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3149544678"/>
                  </a:ext>
                </a:extLst>
              </a:tr>
              <a:tr h="524239">
                <a:tc gridSpan="2">
                  <a:txBody>
                    <a:bodyPr/>
                    <a:lstStyle/>
                    <a:p>
                      <a:pPr>
                        <a:lnSpc>
                          <a:spcPct val="115000"/>
                        </a:lnSpc>
                        <a:spcAft>
                          <a:spcPts val="1000"/>
                        </a:spcAft>
                      </a:pPr>
                      <a:r>
                        <a:rPr lang="cs-CZ" sz="800">
                          <a:effectLst/>
                        </a:rPr>
                        <a:t>Podle bodu 3 písm. b)</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gridSpan="5">
                  <a:txBody>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lang="cs-CZ" sz="1100" b="1" kern="1200" dirty="0">
                          <a:solidFill>
                            <a:schemeClr val="dk1"/>
                          </a:solidFill>
                          <a:effectLst/>
                          <a:latin typeface="+mn-lt"/>
                          <a:ea typeface="+mn-ea"/>
                          <a:cs typeface="+mn-cs"/>
                        </a:rPr>
                        <a:t>počet poruch vzniklých cizím zaviněním na zařízeních přenosové a distribuční soustavy, na kterých byly prováděny vlastní údržbové práce,</a:t>
                      </a:r>
                    </a:p>
                  </a:txBody>
                  <a:tcPr marL="48294" marR="48294"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3462786954"/>
                  </a:ext>
                </a:extLst>
              </a:tr>
              <a:tr h="524239">
                <a:tc gridSpan="2">
                  <a:txBody>
                    <a:bodyPr/>
                    <a:lstStyle/>
                    <a:p>
                      <a:pPr>
                        <a:lnSpc>
                          <a:spcPct val="115000"/>
                        </a:lnSpc>
                        <a:spcAft>
                          <a:spcPts val="1000"/>
                        </a:spcAft>
                      </a:pPr>
                      <a:r>
                        <a:rPr lang="cs-CZ" sz="800">
                          <a:effectLst/>
                        </a:rPr>
                        <a:t>Podle bodu 3 písm. c)</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gridSpan="5">
                  <a:txBody>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lang="cs-CZ" sz="800" b="1" dirty="0">
                          <a:effectLst/>
                        </a:rPr>
                        <a:t> </a:t>
                      </a:r>
                      <a:r>
                        <a:rPr lang="cs-CZ" sz="1100" b="1" kern="1200" dirty="0">
                          <a:solidFill>
                            <a:schemeClr val="dk1"/>
                          </a:solidFill>
                          <a:effectLst/>
                          <a:latin typeface="+mn-lt"/>
                          <a:ea typeface="+mn-ea"/>
                          <a:cs typeface="+mn-cs"/>
                        </a:rPr>
                        <a:t>celkový počet poruch na zařízeních přenosové a distribuční soustavy, na kterých byly prováděny externí údržbové práce,</a:t>
                      </a:r>
                    </a:p>
                  </a:txBody>
                  <a:tcPr marL="48294" marR="48294"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3135564865"/>
                  </a:ext>
                </a:extLst>
              </a:tr>
              <a:tr h="524239">
                <a:tc gridSpan="2">
                  <a:txBody>
                    <a:bodyPr/>
                    <a:lstStyle/>
                    <a:p>
                      <a:pPr>
                        <a:lnSpc>
                          <a:spcPct val="115000"/>
                        </a:lnSpc>
                        <a:spcAft>
                          <a:spcPts val="1000"/>
                        </a:spcAft>
                      </a:pPr>
                      <a:r>
                        <a:rPr lang="cs-CZ" sz="800">
                          <a:effectLst/>
                        </a:rPr>
                        <a:t>Podle bodu 3 písm. d)</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gridSpan="5">
                  <a:txBody>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lang="cs-CZ" sz="800" b="1" dirty="0">
                          <a:effectLst/>
                        </a:rPr>
                        <a:t> </a:t>
                      </a:r>
                      <a:r>
                        <a:rPr lang="cs-CZ" sz="1100" b="1" kern="1200" dirty="0">
                          <a:solidFill>
                            <a:schemeClr val="dk1"/>
                          </a:solidFill>
                          <a:effectLst/>
                          <a:latin typeface="+mn-lt"/>
                          <a:ea typeface="+mn-ea"/>
                          <a:cs typeface="+mn-cs"/>
                        </a:rPr>
                        <a:t>počet poruch vzniklých cizím zaviněním na zařízení přenosové a distribuční soustavy, na kterém byly prováděny externí údržbové práce,</a:t>
                      </a:r>
                    </a:p>
                  </a:txBody>
                  <a:tcPr marL="48294" marR="48294"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3594116163"/>
                  </a:ext>
                </a:extLst>
              </a:tr>
              <a:tr h="1046029">
                <a:tc gridSpan="2">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a:txBody>
                    <a:bodyPr/>
                    <a:lstStyle/>
                    <a:p>
                      <a:pPr>
                        <a:lnSpc>
                          <a:spcPct val="115000"/>
                        </a:lnSpc>
                        <a:spcAft>
                          <a:spcPts val="1000"/>
                        </a:spcAft>
                      </a:pPr>
                      <a:r>
                        <a:rPr lang="cs-CZ" sz="800">
                          <a:effectLst/>
                        </a:rPr>
                        <a:t>Stáří zařízení do 10 let</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Stáří zařízení od 10 let až 20 let</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Stáří zařízení od 20 let až 30 let</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Stáří zařízení více než 30 let</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Stáří zařízení více než 40 let</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 </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3005889112"/>
                  </a:ext>
                </a:extLst>
              </a:tr>
              <a:tr h="442259">
                <a:tc gridSpan="2">
                  <a:txBody>
                    <a:bodyPr/>
                    <a:lstStyle/>
                    <a:p>
                      <a:pPr>
                        <a:lnSpc>
                          <a:spcPct val="115000"/>
                        </a:lnSpc>
                        <a:spcAft>
                          <a:spcPts val="1000"/>
                        </a:spcAft>
                      </a:pPr>
                      <a:r>
                        <a:rPr lang="cs-CZ" sz="800">
                          <a:effectLst/>
                        </a:rPr>
                        <a:t>Podle bodu 3 písm. e)</a:t>
                      </a:r>
                    </a:p>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a:txBody>
                    <a:bodyPr/>
                    <a:lstStyle/>
                    <a:p>
                      <a:pPr>
                        <a:lnSpc>
                          <a:spcPct val="115000"/>
                        </a:lnSpc>
                        <a:spcAft>
                          <a:spcPts val="1000"/>
                        </a:spcAft>
                      </a:pPr>
                      <a:r>
                        <a:rPr lang="cs-CZ" sz="1100" dirty="0">
                          <a:effectLst/>
                        </a:rPr>
                        <a:t> </a:t>
                      </a:r>
                      <a:r>
                        <a:rPr lang="cs-CZ" sz="1100" b="1" dirty="0">
                          <a:effectLst/>
                        </a:rPr>
                        <a:t>počet</a:t>
                      </a:r>
                      <a:endParaRPr lang="cs-CZ"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 </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2034566265"/>
                  </a:ext>
                </a:extLst>
              </a:tr>
              <a:tr h="514612">
                <a:tc gridSpan="2">
                  <a:txBody>
                    <a:bodyPr/>
                    <a:lstStyle/>
                    <a:p>
                      <a:pPr>
                        <a:lnSpc>
                          <a:spcPct val="115000"/>
                        </a:lnSpc>
                        <a:spcAft>
                          <a:spcPts val="1000"/>
                        </a:spcAft>
                      </a:pPr>
                      <a:r>
                        <a:rPr lang="cs-CZ" sz="800">
                          <a:effectLst/>
                        </a:rPr>
                        <a:t>Počet transformátorů (v kusech)</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a:txBody>
                    <a:bodyPr/>
                    <a:lstStyle/>
                    <a:p>
                      <a:pPr>
                        <a:lnSpc>
                          <a:spcPct val="115000"/>
                        </a:lnSpc>
                        <a:spcAft>
                          <a:spcPts val="1000"/>
                        </a:spcAft>
                      </a:pPr>
                      <a:r>
                        <a:rPr lang="cs-CZ" sz="800" dirty="0">
                          <a:effectLst/>
                        </a:rPr>
                        <a:t> </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2140253605"/>
                  </a:ext>
                </a:extLst>
              </a:tr>
              <a:tr h="256641">
                <a:tc gridSpan="2">
                  <a:txBody>
                    <a:bodyPr/>
                    <a:lstStyle/>
                    <a:p>
                      <a:pPr>
                        <a:lnSpc>
                          <a:spcPct val="115000"/>
                        </a:lnSpc>
                        <a:spcAft>
                          <a:spcPts val="1000"/>
                        </a:spcAft>
                      </a:pPr>
                      <a:r>
                        <a:rPr lang="cs-CZ" sz="800">
                          <a:effectLst/>
                        </a:rPr>
                        <a:t>Počet tlumivek (v kusech)</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2383527342"/>
                  </a:ext>
                </a:extLst>
              </a:tr>
              <a:tr h="256641">
                <a:tc gridSpan="2">
                  <a:txBody>
                    <a:bodyPr/>
                    <a:lstStyle/>
                    <a:p>
                      <a:pPr>
                        <a:lnSpc>
                          <a:spcPct val="115000"/>
                        </a:lnSpc>
                        <a:spcAft>
                          <a:spcPts val="1000"/>
                        </a:spcAft>
                      </a:pPr>
                      <a:r>
                        <a:rPr lang="cs-CZ" sz="800">
                          <a:effectLst/>
                        </a:rPr>
                        <a:t>Podle bodu 3 písm. f):</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a:txBody>
                    <a:bodyPr/>
                    <a:lstStyle/>
                    <a:p>
                      <a:pPr>
                        <a:lnSpc>
                          <a:spcPct val="115000"/>
                        </a:lnSpc>
                        <a:spcAft>
                          <a:spcPts val="1000"/>
                        </a:spcAft>
                      </a:pPr>
                      <a:r>
                        <a:rPr lang="cs-CZ" sz="800" dirty="0">
                          <a:effectLst/>
                        </a:rPr>
                        <a:t> </a:t>
                      </a:r>
                      <a:r>
                        <a:rPr lang="cs-CZ" sz="800" b="1" dirty="0">
                          <a:effectLst/>
                        </a:rPr>
                        <a:t>počet</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1481450250"/>
                  </a:ext>
                </a:extLst>
              </a:tr>
              <a:tr h="514612">
                <a:tc gridSpan="2">
                  <a:txBody>
                    <a:bodyPr/>
                    <a:lstStyle/>
                    <a:p>
                      <a:pPr>
                        <a:lnSpc>
                          <a:spcPct val="115000"/>
                        </a:lnSpc>
                        <a:spcAft>
                          <a:spcPts val="1000"/>
                        </a:spcAft>
                      </a:pPr>
                      <a:r>
                        <a:rPr lang="cs-CZ" sz="800">
                          <a:effectLst/>
                        </a:rPr>
                        <a:t>Počet spínacích zařízení (v kusech)</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a:txBody>
                    <a:bodyPr/>
                    <a:lstStyle/>
                    <a:p>
                      <a:pPr>
                        <a:lnSpc>
                          <a:spcPct val="115000"/>
                        </a:lnSpc>
                        <a:spcAft>
                          <a:spcPts val="1000"/>
                        </a:spcAft>
                      </a:pPr>
                      <a:r>
                        <a:rPr lang="cs-CZ" sz="800" dirty="0">
                          <a:effectLst/>
                        </a:rPr>
                        <a:t> </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 </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706516230"/>
                  </a:ext>
                </a:extLst>
              </a:tr>
              <a:tr h="420090">
                <a:tc gridSpan="2">
                  <a:txBody>
                    <a:bodyPr/>
                    <a:lstStyle/>
                    <a:p>
                      <a:pPr marL="342900" lvl="0" indent="-342900" hangingPunct="0">
                        <a:buFont typeface="Times New Roman" panose="02020603050405020304" pitchFamily="18" charset="0"/>
                        <a:buChar char="-"/>
                      </a:pPr>
                      <a:r>
                        <a:rPr lang="cs-CZ" sz="700">
                          <a:effectLst/>
                        </a:rPr>
                        <a:t>z toho počet vypínačů (v kusech)</a:t>
                      </a:r>
                      <a:endParaRPr lang="cs-CZ"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8294" marR="48294" marT="0" marB="0" anchor="ctr"/>
                </a:tc>
                <a:tc hMerge="1">
                  <a:txBody>
                    <a:bodyPr/>
                    <a:lstStyle/>
                    <a:p>
                      <a:endParaRPr lang="cs-CZ"/>
                    </a:p>
                  </a:txBody>
                  <a:tcP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3215780416"/>
                  </a:ext>
                </a:extLst>
              </a:tr>
              <a:tr h="256641">
                <a:tc rowSpan="2">
                  <a:txBody>
                    <a:bodyPr/>
                    <a:lstStyle/>
                    <a:p>
                      <a:pPr>
                        <a:lnSpc>
                          <a:spcPct val="115000"/>
                        </a:lnSpc>
                        <a:spcAft>
                          <a:spcPts val="1000"/>
                        </a:spcAft>
                      </a:pPr>
                      <a:r>
                        <a:rPr lang="cs-CZ" sz="800">
                          <a:effectLst/>
                        </a:rPr>
                        <a:t>Délka kabelových vedení (v metrech)</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Vodiče</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tc>
                <a:extLst>
                  <a:ext uri="{0D108BD9-81ED-4DB2-BD59-A6C34878D82A}">
                    <a16:rowId xmlns:a16="http://schemas.microsoft.com/office/drawing/2014/main" val="2754944522"/>
                  </a:ext>
                </a:extLst>
              </a:tr>
              <a:tr h="797125">
                <a:tc vMerge="1">
                  <a:txBody>
                    <a:bodyPr/>
                    <a:lstStyle/>
                    <a:p>
                      <a:endParaRPr lang="cs-CZ"/>
                    </a:p>
                  </a:txBody>
                  <a:tcPr/>
                </a:tc>
                <a:tc>
                  <a:txBody>
                    <a:bodyPr/>
                    <a:lstStyle/>
                    <a:p>
                      <a:pPr>
                        <a:lnSpc>
                          <a:spcPct val="115000"/>
                        </a:lnSpc>
                        <a:spcAft>
                          <a:spcPts val="1000"/>
                        </a:spcAft>
                      </a:pPr>
                      <a:r>
                        <a:rPr lang="cs-CZ" sz="800">
                          <a:effectLst/>
                        </a:rPr>
                        <a:t>Světlovody</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 ????</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 </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 </a:t>
                      </a:r>
                      <a:endParaRPr lang="cs-CZ"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a:effectLst/>
                        </a:rPr>
                        <a:t> </a:t>
                      </a:r>
                      <a:endParaRPr lang="cs-CZ" sz="800">
                        <a:effectLst/>
                        <a:latin typeface="Calibri" panose="020F0502020204030204" pitchFamily="34" charset="0"/>
                        <a:ea typeface="Calibri" panose="020F0502020204030204" pitchFamily="34" charset="0"/>
                        <a:cs typeface="Times New Roman" panose="02020603050405020304" pitchFamily="18" charset="0"/>
                      </a:endParaRPr>
                    </a:p>
                  </a:txBody>
                  <a:tcPr marL="48294" marR="48294" marT="0" marB="0" anchor="ctr"/>
                </a:tc>
                <a:tc>
                  <a:txBody>
                    <a:bodyPr/>
                    <a:lstStyle/>
                    <a:p>
                      <a:pPr>
                        <a:lnSpc>
                          <a:spcPct val="115000"/>
                        </a:lnSpc>
                        <a:spcAft>
                          <a:spcPts val="1000"/>
                        </a:spcAft>
                      </a:pPr>
                      <a:r>
                        <a:rPr lang="cs-CZ" sz="800" dirty="0">
                          <a:effectLst/>
                        </a:rPr>
                        <a:t> </a:t>
                      </a:r>
                    </a:p>
                    <a:p>
                      <a:pPr>
                        <a:lnSpc>
                          <a:spcPct val="115000"/>
                        </a:lnSpc>
                        <a:spcAft>
                          <a:spcPts val="1000"/>
                        </a:spcAft>
                      </a:pPr>
                      <a:r>
                        <a:rPr lang="cs-CZ" sz="1100" dirty="0">
                          <a:effectLst/>
                          <a:latin typeface="Calibri" panose="020F0502020204030204" pitchFamily="34" charset="0"/>
                          <a:ea typeface="Calibri" panose="020F0502020204030204" pitchFamily="34" charset="0"/>
                          <a:cs typeface="Times New Roman" panose="02020603050405020304" pitchFamily="18" charset="0"/>
                        </a:rPr>
                        <a:t>Vrchní vedení ?</a:t>
                      </a:r>
                    </a:p>
                  </a:txBody>
                  <a:tcPr marL="48294" marR="48294" marT="0" marB="0"/>
                </a:tc>
                <a:extLst>
                  <a:ext uri="{0D108BD9-81ED-4DB2-BD59-A6C34878D82A}">
                    <a16:rowId xmlns:a16="http://schemas.microsoft.com/office/drawing/2014/main" val="2518282128"/>
                  </a:ext>
                </a:extLst>
              </a:tr>
            </a:tbl>
          </a:graphicData>
        </a:graphic>
      </p:graphicFrame>
      <p:sp>
        <p:nvSpPr>
          <p:cNvPr id="5" name="Rectangle 1">
            <a:extLst>
              <a:ext uri="{FF2B5EF4-FFF2-40B4-BE49-F238E27FC236}">
                <a16:creationId xmlns:a16="http://schemas.microsoft.com/office/drawing/2014/main" id="{1D44B89A-2FA5-51EB-CDF0-060409E22672}"/>
              </a:ext>
            </a:extLst>
          </p:cNvPr>
          <p:cNvSpPr>
            <a:spLocks noChangeArrowheads="1"/>
          </p:cNvSpPr>
          <p:nvPr/>
        </p:nvSpPr>
        <p:spPr bwMode="auto">
          <a:xfrm>
            <a:off x="1773238" y="630238"/>
            <a:ext cx="1134641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cs-CZ"/>
          </a:p>
        </p:txBody>
      </p:sp>
    </p:spTree>
    <p:extLst>
      <p:ext uri="{BB962C8B-B14F-4D97-AF65-F5344CB8AC3E}">
        <p14:creationId xmlns:p14="http://schemas.microsoft.com/office/powerpoint/2010/main" val="3475183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ulka 3">
            <a:extLst>
              <a:ext uri="{FF2B5EF4-FFF2-40B4-BE49-F238E27FC236}">
                <a16:creationId xmlns:a16="http://schemas.microsoft.com/office/drawing/2014/main" id="{219CF860-22DF-4CB6-2A2D-75ACE2BF8192}"/>
              </a:ext>
            </a:extLst>
          </p:cNvPr>
          <p:cNvGraphicFramePr>
            <a:graphicFrameLocks noGrp="1"/>
          </p:cNvGraphicFramePr>
          <p:nvPr>
            <p:extLst>
              <p:ext uri="{D42A27DB-BD31-4B8C-83A1-F6EECF244321}">
                <p14:modId xmlns:p14="http://schemas.microsoft.com/office/powerpoint/2010/main" val="2665025328"/>
              </p:ext>
            </p:extLst>
          </p:nvPr>
        </p:nvGraphicFramePr>
        <p:xfrm>
          <a:off x="684213" y="228600"/>
          <a:ext cx="11163229" cy="3016155"/>
        </p:xfrm>
        <a:graphic>
          <a:graphicData uri="http://schemas.openxmlformats.org/drawingml/2006/table">
            <a:tbl>
              <a:tblPr firstRow="1" firstCol="1" bandRow="1">
                <a:tableStyleId>{5C22544A-7EE6-4342-B048-85BDC9FD1C3A}</a:tableStyleId>
              </a:tblPr>
              <a:tblGrid>
                <a:gridCol w="1594747">
                  <a:extLst>
                    <a:ext uri="{9D8B030D-6E8A-4147-A177-3AD203B41FA5}">
                      <a16:colId xmlns:a16="http://schemas.microsoft.com/office/drawing/2014/main" val="253608763"/>
                    </a:ext>
                  </a:extLst>
                </a:gridCol>
                <a:gridCol w="1594747">
                  <a:extLst>
                    <a:ext uri="{9D8B030D-6E8A-4147-A177-3AD203B41FA5}">
                      <a16:colId xmlns:a16="http://schemas.microsoft.com/office/drawing/2014/main" val="710404796"/>
                    </a:ext>
                  </a:extLst>
                </a:gridCol>
                <a:gridCol w="1594747">
                  <a:extLst>
                    <a:ext uri="{9D8B030D-6E8A-4147-A177-3AD203B41FA5}">
                      <a16:colId xmlns:a16="http://schemas.microsoft.com/office/drawing/2014/main" val="1630165309"/>
                    </a:ext>
                  </a:extLst>
                </a:gridCol>
                <a:gridCol w="1594747">
                  <a:extLst>
                    <a:ext uri="{9D8B030D-6E8A-4147-A177-3AD203B41FA5}">
                      <a16:colId xmlns:a16="http://schemas.microsoft.com/office/drawing/2014/main" val="3693478417"/>
                    </a:ext>
                  </a:extLst>
                </a:gridCol>
                <a:gridCol w="1594747">
                  <a:extLst>
                    <a:ext uri="{9D8B030D-6E8A-4147-A177-3AD203B41FA5}">
                      <a16:colId xmlns:a16="http://schemas.microsoft.com/office/drawing/2014/main" val="2680692066"/>
                    </a:ext>
                  </a:extLst>
                </a:gridCol>
                <a:gridCol w="1594747">
                  <a:extLst>
                    <a:ext uri="{9D8B030D-6E8A-4147-A177-3AD203B41FA5}">
                      <a16:colId xmlns:a16="http://schemas.microsoft.com/office/drawing/2014/main" val="2999613174"/>
                    </a:ext>
                  </a:extLst>
                </a:gridCol>
                <a:gridCol w="1594747">
                  <a:extLst>
                    <a:ext uri="{9D8B030D-6E8A-4147-A177-3AD203B41FA5}">
                      <a16:colId xmlns:a16="http://schemas.microsoft.com/office/drawing/2014/main" val="1427087795"/>
                    </a:ext>
                  </a:extLst>
                </a:gridCol>
              </a:tblGrid>
              <a:tr h="361042">
                <a:tc gridSpan="7">
                  <a:txBody>
                    <a:bodyPr/>
                    <a:lstStyle/>
                    <a:p>
                      <a:pPr>
                        <a:lnSpc>
                          <a:spcPct val="115000"/>
                        </a:lnSpc>
                        <a:spcAft>
                          <a:spcPts val="1000"/>
                        </a:spcAft>
                      </a:pPr>
                      <a:r>
                        <a:rPr lang="cs-CZ" sz="1100">
                          <a:effectLst/>
                        </a:rPr>
                        <a:t>EKONOMICKÉ ÚDAJE – SOUHRNNÁ DATA (v tis. Kč)</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365140528"/>
                  </a:ext>
                </a:extLst>
              </a:tr>
              <a:tr h="2293816">
                <a:tc rowSpan="2">
                  <a:txBody>
                    <a:bodyPr/>
                    <a:lstStyle/>
                    <a:p>
                      <a:pPr algn="ctr">
                        <a:lnSpc>
                          <a:spcPct val="115000"/>
                        </a:lnSpc>
                        <a:spcAft>
                          <a:spcPts val="1000"/>
                        </a:spcAft>
                      </a:pPr>
                      <a:r>
                        <a:rPr lang="cs-CZ" sz="1100">
                          <a:effectLst/>
                        </a:rPr>
                        <a:t>Podle bodu 4 písm. a)</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cs-CZ" sz="1100">
                          <a:effectLst/>
                        </a:rPr>
                        <a:t>Náklady na údržbu (plán)</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cs-CZ" sz="1100">
                          <a:effectLst/>
                        </a:rPr>
                        <a:t>Náklady na údržbu (skutečnost)</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cs-CZ" sz="1100">
                          <a:effectLst/>
                        </a:rPr>
                        <a:t>Náklady na opravy na základě vyhodnocení preventivní údržby</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cs-CZ" sz="1100">
                          <a:effectLst/>
                        </a:rPr>
                        <a:t>Náklady na opravy provedené po poruše</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cs-CZ" sz="1100">
                          <a:effectLst/>
                        </a:rPr>
                        <a:t>Náklady na technické zhodnocení na základě vyhodnocení preventivní údržby</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cs-CZ" sz="1100">
                          <a:effectLst/>
                        </a:rPr>
                        <a:t>Účetní zůstatková hodnota zařízení přenosové a distribuční soustavy</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592044"/>
                  </a:ext>
                </a:extLst>
              </a:tr>
              <a:tr h="361297">
                <a:tc vMerge="1">
                  <a:txBody>
                    <a:bodyPr/>
                    <a:lstStyle/>
                    <a:p>
                      <a:endParaRPr lang="cs-CZ"/>
                    </a:p>
                  </a:txBody>
                  <a:tcPr/>
                </a:tc>
                <a:tc>
                  <a:txBody>
                    <a:bodyPr/>
                    <a:lstStyle/>
                    <a:p>
                      <a:pPr>
                        <a:lnSpc>
                          <a:spcPct val="115000"/>
                        </a:lnSpc>
                        <a:spcAft>
                          <a:spcPts val="1000"/>
                        </a:spcAft>
                      </a:pPr>
                      <a:r>
                        <a:rPr lang="cs-CZ" sz="1100">
                          <a:effectLst/>
                        </a:rPr>
                        <a:t> </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cs-CZ" sz="1100">
                          <a:effectLst/>
                        </a:rPr>
                        <a:t> </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cs-CZ" sz="1100">
                          <a:effectLst/>
                        </a:rPr>
                        <a:t> </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cs-CZ" sz="1100">
                          <a:effectLst/>
                        </a:rPr>
                        <a:t> </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cs-CZ" sz="1100">
                          <a:effectLst/>
                        </a:rPr>
                        <a:t> </a:t>
                      </a:r>
                      <a:endParaRPr lang="cs-CZ"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cs-CZ" sz="1100" dirty="0">
                          <a:effectLst/>
                        </a:rPr>
                        <a:t> </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65034910"/>
                  </a:ext>
                </a:extLst>
              </a:tr>
            </a:tbl>
          </a:graphicData>
        </a:graphic>
      </p:graphicFrame>
      <p:sp>
        <p:nvSpPr>
          <p:cNvPr id="6" name="TextovéPole 5">
            <a:extLst>
              <a:ext uri="{FF2B5EF4-FFF2-40B4-BE49-F238E27FC236}">
                <a16:creationId xmlns:a16="http://schemas.microsoft.com/office/drawing/2014/main" id="{BE793B7F-3BE0-3857-78F4-20EE08056DC6}"/>
              </a:ext>
            </a:extLst>
          </p:cNvPr>
          <p:cNvSpPr txBox="1"/>
          <p:nvPr/>
        </p:nvSpPr>
        <p:spPr>
          <a:xfrm>
            <a:off x="336344" y="3429000"/>
            <a:ext cx="11660186" cy="3249416"/>
          </a:xfrm>
          <a:prstGeom prst="rect">
            <a:avLst/>
          </a:prstGeom>
          <a:noFill/>
        </p:spPr>
        <p:txBody>
          <a:bodyPr wrap="square">
            <a:spAutoFit/>
          </a:bodyPr>
          <a:lstStyle/>
          <a:p>
            <a:pPr marL="342900" lvl="0" indent="-342900" algn="just" hangingPunct="0">
              <a:lnSpc>
                <a:spcPct val="115000"/>
              </a:lnSpc>
              <a:buFont typeface="+mj-lt"/>
              <a:buAutoNum type="alphaLcParenR"/>
            </a:pPr>
            <a:r>
              <a:rPr lang="cs-CZ" sz="2000" b="1" dirty="0">
                <a:effectLst/>
                <a:latin typeface="Times New Roman" panose="02020603050405020304" pitchFamily="18" charset="0"/>
                <a:ea typeface="Times New Roman" panose="02020603050405020304" pitchFamily="18" charset="0"/>
              </a:rPr>
              <a:t>souhrnná data - </a:t>
            </a:r>
            <a:r>
              <a:rPr lang="cs-CZ" sz="2000" dirty="0">
                <a:effectLst/>
                <a:latin typeface="Times New Roman" panose="02020603050405020304" pitchFamily="18" charset="0"/>
                <a:ea typeface="Times New Roman" panose="02020603050405020304" pitchFamily="18" charset="0"/>
              </a:rPr>
              <a:t>plánované a skutečné náklady na údržbu, skutečné náklady na opravy na základě vyhodnocení preventivní údržby, skutečné náklady na opravy provedené po poruše, skutečné náklady na technické zhodnocení na základě vyhodnocení preventivní údržby, zařízení přenosové a distribuční soustavy a účetní zůstatkovou hodnotu zařízení přenosové a distribuční soustavy </a:t>
            </a:r>
            <a:r>
              <a:rPr lang="cs-CZ" sz="2000" b="1" dirty="0">
                <a:effectLst/>
                <a:latin typeface="Times New Roman" panose="02020603050405020304" pitchFamily="18" charset="0"/>
                <a:ea typeface="Times New Roman" panose="02020603050405020304" pitchFamily="18" charset="0"/>
              </a:rPr>
              <a:t>v tis. Kč,</a:t>
            </a:r>
          </a:p>
          <a:p>
            <a:pPr marL="342900" lvl="0" indent="-342900" algn="just" hangingPunct="0">
              <a:lnSpc>
                <a:spcPct val="115000"/>
              </a:lnSpc>
              <a:buFont typeface="+mj-lt"/>
              <a:buAutoNum type="alphaLcParenR"/>
            </a:pPr>
            <a:endParaRPr lang="cs-CZ" sz="2000" dirty="0">
              <a:effectLst/>
              <a:latin typeface="Times New Roman" panose="02020603050405020304" pitchFamily="18" charset="0"/>
              <a:ea typeface="Times New Roman" panose="02020603050405020304" pitchFamily="18" charset="0"/>
            </a:endParaRPr>
          </a:p>
          <a:p>
            <a:pPr marL="342900" lvl="0" indent="-342900" algn="just" hangingPunct="0">
              <a:lnSpc>
                <a:spcPct val="115000"/>
              </a:lnSpc>
              <a:buFont typeface="+mj-lt"/>
              <a:buAutoNum type="alphaLcParenR"/>
            </a:pPr>
            <a:r>
              <a:rPr lang="cs-CZ" sz="2000" dirty="0">
                <a:effectLst/>
                <a:latin typeface="Times New Roman" panose="02020603050405020304" pitchFamily="18" charset="0"/>
                <a:ea typeface="Times New Roman" panose="02020603050405020304" pitchFamily="18" charset="0"/>
              </a:rPr>
              <a:t>podrobné členění - skutečné náklady na údržbu prováděnou provozovatelem přenosové a distribuční soustavy (tj. vlastní údržba) a náklady na údržbu prováděnou externě, skutečné náklady na opravy na základě vyhodnocení preventivní údržby, skutečné náklady na opravy provedené po poruše, skutečné náklady na technické zhodnocení na základě vyhodnocení preventivní údržby </a:t>
            </a:r>
            <a:r>
              <a:rPr lang="cs-CZ" sz="2000" b="1" dirty="0">
                <a:effectLst/>
                <a:latin typeface="Times New Roman" panose="02020603050405020304" pitchFamily="18" charset="0"/>
                <a:ea typeface="Times New Roman" panose="02020603050405020304" pitchFamily="18" charset="0"/>
              </a:rPr>
              <a:t>v tis. Kč</a:t>
            </a:r>
            <a:r>
              <a:rPr lang="cs-CZ" sz="20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523262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ulka 3">
            <a:extLst>
              <a:ext uri="{FF2B5EF4-FFF2-40B4-BE49-F238E27FC236}">
                <a16:creationId xmlns:a16="http://schemas.microsoft.com/office/drawing/2014/main" id="{48077AFF-7BE4-139A-C54D-1221339804E1}"/>
              </a:ext>
            </a:extLst>
          </p:cNvPr>
          <p:cNvGraphicFramePr>
            <a:graphicFrameLocks noGrp="1"/>
          </p:cNvGraphicFramePr>
          <p:nvPr>
            <p:extLst>
              <p:ext uri="{D42A27DB-BD31-4B8C-83A1-F6EECF244321}">
                <p14:modId xmlns:p14="http://schemas.microsoft.com/office/powerpoint/2010/main" val="2139649240"/>
              </p:ext>
            </p:extLst>
          </p:nvPr>
        </p:nvGraphicFramePr>
        <p:xfrm>
          <a:off x="-99391" y="-9940"/>
          <a:ext cx="12291391" cy="6858001"/>
        </p:xfrm>
        <a:graphic>
          <a:graphicData uri="http://schemas.openxmlformats.org/drawingml/2006/table">
            <a:tbl>
              <a:tblPr firstRow="1" firstCol="1" bandRow="1">
                <a:tableStyleId>{5C22544A-7EE6-4342-B048-85BDC9FD1C3A}</a:tableStyleId>
              </a:tblPr>
              <a:tblGrid>
                <a:gridCol w="1551340">
                  <a:extLst>
                    <a:ext uri="{9D8B030D-6E8A-4147-A177-3AD203B41FA5}">
                      <a16:colId xmlns:a16="http://schemas.microsoft.com/office/drawing/2014/main" val="1855051558"/>
                    </a:ext>
                  </a:extLst>
                </a:gridCol>
                <a:gridCol w="1374545">
                  <a:extLst>
                    <a:ext uri="{9D8B030D-6E8A-4147-A177-3AD203B41FA5}">
                      <a16:colId xmlns:a16="http://schemas.microsoft.com/office/drawing/2014/main" val="3333498887"/>
                    </a:ext>
                  </a:extLst>
                </a:gridCol>
                <a:gridCol w="1543104">
                  <a:extLst>
                    <a:ext uri="{9D8B030D-6E8A-4147-A177-3AD203B41FA5}">
                      <a16:colId xmlns:a16="http://schemas.microsoft.com/office/drawing/2014/main" val="3583432404"/>
                    </a:ext>
                  </a:extLst>
                </a:gridCol>
                <a:gridCol w="1663346">
                  <a:extLst>
                    <a:ext uri="{9D8B030D-6E8A-4147-A177-3AD203B41FA5}">
                      <a16:colId xmlns:a16="http://schemas.microsoft.com/office/drawing/2014/main" val="188351546"/>
                    </a:ext>
                  </a:extLst>
                </a:gridCol>
                <a:gridCol w="1462943">
                  <a:extLst>
                    <a:ext uri="{9D8B030D-6E8A-4147-A177-3AD203B41FA5}">
                      <a16:colId xmlns:a16="http://schemas.microsoft.com/office/drawing/2014/main" val="785654397"/>
                    </a:ext>
                  </a:extLst>
                </a:gridCol>
                <a:gridCol w="1252519">
                  <a:extLst>
                    <a:ext uri="{9D8B030D-6E8A-4147-A177-3AD203B41FA5}">
                      <a16:colId xmlns:a16="http://schemas.microsoft.com/office/drawing/2014/main" val="1590360802"/>
                    </a:ext>
                  </a:extLst>
                </a:gridCol>
                <a:gridCol w="1232479">
                  <a:extLst>
                    <a:ext uri="{9D8B030D-6E8A-4147-A177-3AD203B41FA5}">
                      <a16:colId xmlns:a16="http://schemas.microsoft.com/office/drawing/2014/main" val="307897871"/>
                    </a:ext>
                  </a:extLst>
                </a:gridCol>
                <a:gridCol w="1202419">
                  <a:extLst>
                    <a:ext uri="{9D8B030D-6E8A-4147-A177-3AD203B41FA5}">
                      <a16:colId xmlns:a16="http://schemas.microsoft.com/office/drawing/2014/main" val="4048817542"/>
                    </a:ext>
                  </a:extLst>
                </a:gridCol>
                <a:gridCol w="1008696">
                  <a:extLst>
                    <a:ext uri="{9D8B030D-6E8A-4147-A177-3AD203B41FA5}">
                      <a16:colId xmlns:a16="http://schemas.microsoft.com/office/drawing/2014/main" val="1230487922"/>
                    </a:ext>
                  </a:extLst>
                </a:gridCol>
              </a:tblGrid>
              <a:tr h="358431">
                <a:tc>
                  <a:txBody>
                    <a:bodyPr/>
                    <a:lstStyle/>
                    <a:p>
                      <a:pPr algn="l">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gridSpan="2">
                  <a:txBody>
                    <a:bodyPr/>
                    <a:lstStyle/>
                    <a:p>
                      <a:pPr algn="l">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hMerge="1">
                  <a:txBody>
                    <a:bodyPr/>
                    <a:lstStyle/>
                    <a:p>
                      <a:endParaRPr lang="cs-CZ"/>
                    </a:p>
                  </a:txBody>
                  <a:tcPr/>
                </a:tc>
                <a:tc gridSpan="6">
                  <a:txBody>
                    <a:bodyPr/>
                    <a:lstStyle/>
                    <a:p>
                      <a:pPr algn="l">
                        <a:lnSpc>
                          <a:spcPct val="115000"/>
                        </a:lnSpc>
                        <a:spcAft>
                          <a:spcPts val="1000"/>
                        </a:spcAft>
                      </a:pPr>
                      <a:r>
                        <a:rPr lang="cs-CZ" sz="1200" dirty="0">
                          <a:effectLst/>
                        </a:rPr>
                        <a:t>EKONOMICKÉ ÚDAJE – PODROBNÉ ČLENĚNÍ (v tis. Kč)</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012865920"/>
                  </a:ext>
                </a:extLst>
              </a:tr>
              <a:tr h="220588">
                <a:tc rowSpan="2">
                  <a:txBody>
                    <a:bodyPr/>
                    <a:lstStyle/>
                    <a:p>
                      <a:pPr algn="ctr">
                        <a:lnSpc>
                          <a:spcPct val="115000"/>
                        </a:lnSpc>
                        <a:spcAft>
                          <a:spcPts val="1000"/>
                        </a:spcAft>
                      </a:pPr>
                      <a:r>
                        <a:rPr lang="cs-CZ" sz="1200">
                          <a:effectLst/>
                        </a:rPr>
                        <a:t>Podle bodu. 4 písm. b)</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gridSpan="2">
                  <a:txBody>
                    <a:bodyPr/>
                    <a:lstStyle/>
                    <a:p>
                      <a:pPr algn="ctr">
                        <a:lnSpc>
                          <a:spcPct val="115000"/>
                        </a:lnSpc>
                        <a:spcAft>
                          <a:spcPts val="1000"/>
                        </a:spcAft>
                      </a:pPr>
                      <a:r>
                        <a:rPr lang="cs-CZ" sz="1200">
                          <a:effectLst/>
                        </a:rPr>
                        <a:t>Náklady na vlastní údržbu</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hMerge="1">
                  <a:txBody>
                    <a:bodyPr/>
                    <a:lstStyle/>
                    <a:p>
                      <a:endParaRPr lang="cs-CZ"/>
                    </a:p>
                  </a:txBody>
                  <a:tcPr/>
                </a:tc>
                <a:tc gridSpan="2">
                  <a:txBody>
                    <a:bodyPr/>
                    <a:lstStyle/>
                    <a:p>
                      <a:pPr algn="ctr">
                        <a:lnSpc>
                          <a:spcPct val="115000"/>
                        </a:lnSpc>
                        <a:spcAft>
                          <a:spcPts val="1000"/>
                        </a:spcAft>
                      </a:pPr>
                      <a:r>
                        <a:rPr lang="cs-CZ" sz="1200">
                          <a:effectLst/>
                        </a:rPr>
                        <a:t>Náklady na externí údržbu</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hMerge="1">
                  <a:txBody>
                    <a:bodyPr/>
                    <a:lstStyle/>
                    <a:p>
                      <a:endParaRPr lang="cs-CZ"/>
                    </a:p>
                  </a:txBody>
                  <a:tcPr/>
                </a:tc>
                <a:tc rowSpan="2">
                  <a:txBody>
                    <a:bodyPr/>
                    <a:lstStyle/>
                    <a:p>
                      <a:pPr algn="ctr">
                        <a:lnSpc>
                          <a:spcPct val="115000"/>
                        </a:lnSpc>
                        <a:spcAft>
                          <a:spcPts val="1000"/>
                        </a:spcAft>
                      </a:pPr>
                      <a:r>
                        <a:rPr lang="cs-CZ" sz="1200">
                          <a:effectLst/>
                        </a:rPr>
                        <a:t>Náklady na opravy na základě vyhodnocení preventivní údržby</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rowSpan="2">
                  <a:txBody>
                    <a:bodyPr/>
                    <a:lstStyle/>
                    <a:p>
                      <a:pPr algn="ctr">
                        <a:lnSpc>
                          <a:spcPct val="115000"/>
                        </a:lnSpc>
                        <a:spcAft>
                          <a:spcPts val="1000"/>
                        </a:spcAft>
                      </a:pPr>
                      <a:r>
                        <a:rPr lang="cs-CZ" sz="1200">
                          <a:effectLst/>
                        </a:rPr>
                        <a:t>Náklady na opravy provedené po poruše</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rowSpan="2">
                  <a:txBody>
                    <a:bodyPr/>
                    <a:lstStyle/>
                    <a:p>
                      <a:pPr algn="ctr">
                        <a:lnSpc>
                          <a:spcPct val="115000"/>
                        </a:lnSpc>
                        <a:spcAft>
                          <a:spcPts val="1000"/>
                        </a:spcAft>
                      </a:pPr>
                      <a:r>
                        <a:rPr lang="cs-CZ" sz="1200" dirty="0">
                          <a:effectLst/>
                        </a:rPr>
                        <a:t>Náklady na technické zhodnocení na základě vyhodnocení preventivní údržby</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rowSpan="2">
                  <a:txBody>
                    <a:bodyPr/>
                    <a:lstStyle/>
                    <a:p>
                      <a:pPr algn="ctr">
                        <a:lnSpc>
                          <a:spcPct val="115000"/>
                        </a:lnSpc>
                        <a:spcAft>
                          <a:spcPts val="1000"/>
                        </a:spcAft>
                      </a:pPr>
                      <a:endParaRPr lang="cs-CZ" sz="1200" dirty="0">
                        <a:effectLst/>
                      </a:endParaRPr>
                    </a:p>
                    <a:p>
                      <a:pPr algn="ctr">
                        <a:lnSpc>
                          <a:spcPct val="115000"/>
                        </a:lnSpc>
                        <a:spcAft>
                          <a:spcPts val="1000"/>
                        </a:spcAft>
                      </a:pPr>
                      <a:endParaRPr lang="cs-CZ" sz="1200" dirty="0">
                        <a:effectLst/>
                      </a:endParaRPr>
                    </a:p>
                    <a:p>
                      <a:pPr algn="ctr">
                        <a:lnSpc>
                          <a:spcPct val="115000"/>
                        </a:lnSpc>
                        <a:spcAft>
                          <a:spcPts val="1000"/>
                        </a:spcAft>
                      </a:pPr>
                      <a:endParaRPr lang="cs-CZ" sz="1200" dirty="0">
                        <a:effectLst/>
                      </a:endParaRPr>
                    </a:p>
                    <a:p>
                      <a:pPr algn="ctr">
                        <a:lnSpc>
                          <a:spcPct val="115000"/>
                        </a:lnSpc>
                        <a:spcAft>
                          <a:spcPts val="1000"/>
                        </a:spcAft>
                      </a:pPr>
                      <a:r>
                        <a:rPr lang="cs-CZ" sz="1200" dirty="0">
                          <a:effectLst/>
                        </a:rPr>
                        <a:t>Komentář k jednotlivým údajům</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extLst>
                  <a:ext uri="{0D108BD9-81ED-4DB2-BD59-A6C34878D82A}">
                    <a16:rowId xmlns:a16="http://schemas.microsoft.com/office/drawing/2014/main" val="2325476884"/>
                  </a:ext>
                </a:extLst>
              </a:tr>
              <a:tr h="2406475">
                <a:tc vMerge="1">
                  <a:txBody>
                    <a:bodyPr/>
                    <a:lstStyle/>
                    <a:p>
                      <a:endParaRPr lang="cs-CZ"/>
                    </a:p>
                  </a:txBody>
                  <a:tcPr/>
                </a:tc>
                <a:tc>
                  <a:txBody>
                    <a:bodyPr/>
                    <a:lstStyle/>
                    <a:p>
                      <a:pPr algn="ctr">
                        <a:lnSpc>
                          <a:spcPct val="115000"/>
                        </a:lnSpc>
                        <a:spcAft>
                          <a:spcPts val="1000"/>
                        </a:spcAft>
                      </a:pPr>
                      <a:r>
                        <a:rPr lang="cs-CZ" sz="1200" dirty="0">
                          <a:effectLst/>
                        </a:rPr>
                        <a:t>Plán</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Skutečnost</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dirty="0">
                          <a:effectLst/>
                        </a:rPr>
                        <a:t>Plán</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Skutečnost</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vMerge="1">
                  <a:txBody>
                    <a:bodyPr/>
                    <a:lstStyle/>
                    <a:p>
                      <a:endParaRPr lang="cs-CZ"/>
                    </a:p>
                  </a:txBody>
                  <a:tcPr/>
                </a:tc>
                <a:tc vMerge="1">
                  <a:txBody>
                    <a:bodyPr/>
                    <a:lstStyle/>
                    <a:p>
                      <a:endParaRPr lang="cs-CZ"/>
                    </a:p>
                  </a:txBody>
                  <a:tcPr/>
                </a:tc>
                <a:tc vMerge="1">
                  <a:txBody>
                    <a:bodyPr/>
                    <a:lstStyle/>
                    <a:p>
                      <a:endParaRPr lang="cs-CZ"/>
                    </a:p>
                  </a:txBody>
                  <a:tcPr/>
                </a:tc>
                <a:tc vMerge="1">
                  <a:txBody>
                    <a:bodyPr/>
                    <a:lstStyle/>
                    <a:p>
                      <a:endParaRPr lang="cs-CZ"/>
                    </a:p>
                  </a:txBody>
                  <a:tcPr/>
                </a:tc>
                <a:extLst>
                  <a:ext uri="{0D108BD9-81ED-4DB2-BD59-A6C34878D82A}">
                    <a16:rowId xmlns:a16="http://schemas.microsoft.com/office/drawing/2014/main" val="2785729282"/>
                  </a:ext>
                </a:extLst>
              </a:tr>
              <a:tr h="884540">
                <a:tc>
                  <a:txBody>
                    <a:bodyPr/>
                    <a:lstStyle/>
                    <a:p>
                      <a:pPr algn="ctr">
                        <a:lnSpc>
                          <a:spcPct val="115000"/>
                        </a:lnSpc>
                        <a:spcAft>
                          <a:spcPts val="1000"/>
                        </a:spcAft>
                      </a:pPr>
                      <a:r>
                        <a:rPr lang="cs-CZ" sz="1200">
                          <a:effectLst/>
                        </a:rPr>
                        <a:t>Napěťová hladina NN (&lt; 1000 V)</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a:txBody>
                    <a:bodyPr/>
                    <a:lstStyle/>
                    <a:p>
                      <a:pPr algn="ctr">
                        <a:lnSpc>
                          <a:spcPct val="115000"/>
                        </a:lnSpc>
                        <a:spcAft>
                          <a:spcPts val="1000"/>
                        </a:spcAft>
                      </a:pPr>
                      <a:r>
                        <a:rPr lang="cs-CZ" sz="1200" dirty="0">
                          <a:effectLst/>
                        </a:rPr>
                        <a:t> </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dirty="0">
                          <a:effectLst/>
                        </a:rPr>
                        <a:t> </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extLst>
                  <a:ext uri="{0D108BD9-81ED-4DB2-BD59-A6C34878D82A}">
                    <a16:rowId xmlns:a16="http://schemas.microsoft.com/office/drawing/2014/main" val="3840671241"/>
                  </a:ext>
                </a:extLst>
              </a:tr>
              <a:tr h="995989">
                <a:tc>
                  <a:txBody>
                    <a:bodyPr/>
                    <a:lstStyle/>
                    <a:p>
                      <a:pPr algn="ctr">
                        <a:lnSpc>
                          <a:spcPct val="115000"/>
                        </a:lnSpc>
                        <a:spcAft>
                          <a:spcPts val="1000"/>
                        </a:spcAft>
                      </a:pPr>
                      <a:r>
                        <a:rPr lang="cs-CZ" sz="1200">
                          <a:effectLst/>
                        </a:rPr>
                        <a:t>Napěťová hladina VN (1000 V – 52 kV)</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dirty="0">
                          <a:effectLst/>
                        </a:rPr>
                        <a:t> </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extLst>
                  <a:ext uri="{0D108BD9-81ED-4DB2-BD59-A6C34878D82A}">
                    <a16:rowId xmlns:a16="http://schemas.microsoft.com/office/drawing/2014/main" val="502274678"/>
                  </a:ext>
                </a:extLst>
              </a:tr>
              <a:tr h="995989">
                <a:tc>
                  <a:txBody>
                    <a:bodyPr/>
                    <a:lstStyle/>
                    <a:p>
                      <a:pPr algn="ctr">
                        <a:lnSpc>
                          <a:spcPct val="115000"/>
                        </a:lnSpc>
                        <a:spcAft>
                          <a:spcPts val="1000"/>
                        </a:spcAft>
                      </a:pPr>
                      <a:r>
                        <a:rPr lang="cs-CZ" sz="1200">
                          <a:effectLst/>
                        </a:rPr>
                        <a:t>Napěťová hladina VVN (52 kV – 300 kV)</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dirty="0">
                          <a:effectLst/>
                        </a:rPr>
                        <a:t> </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extLst>
                  <a:ext uri="{0D108BD9-81ED-4DB2-BD59-A6C34878D82A}">
                    <a16:rowId xmlns:a16="http://schemas.microsoft.com/office/drawing/2014/main" val="2641601219"/>
                  </a:ext>
                </a:extLst>
              </a:tr>
              <a:tr h="995989">
                <a:tc>
                  <a:txBody>
                    <a:bodyPr/>
                    <a:lstStyle/>
                    <a:p>
                      <a:pPr algn="ctr">
                        <a:lnSpc>
                          <a:spcPct val="115000"/>
                        </a:lnSpc>
                        <a:spcAft>
                          <a:spcPts val="1000"/>
                        </a:spcAft>
                      </a:pPr>
                      <a:r>
                        <a:rPr lang="cs-CZ" sz="1200">
                          <a:effectLst/>
                        </a:rPr>
                        <a:t>Napěťová hladina ZVN (300 kV – 800 kV)</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a:effectLst/>
                        </a:rPr>
                        <a:t> </a:t>
                      </a:r>
                      <a:endParaRPr lang="cs-CZ" sz="120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dirty="0">
                          <a:effectLst/>
                        </a:rPr>
                        <a:t> </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nchor="ctr"/>
                </a:tc>
                <a:tc>
                  <a:txBody>
                    <a:bodyPr/>
                    <a:lstStyle/>
                    <a:p>
                      <a:pPr algn="ctr">
                        <a:lnSpc>
                          <a:spcPct val="115000"/>
                        </a:lnSpc>
                        <a:spcAft>
                          <a:spcPts val="1000"/>
                        </a:spcAft>
                      </a:pPr>
                      <a:r>
                        <a:rPr lang="cs-CZ" sz="1200" dirty="0">
                          <a:effectLst/>
                        </a:rPr>
                        <a:t> </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899" marR="19899" marT="0" marB="0"/>
                </a:tc>
                <a:extLst>
                  <a:ext uri="{0D108BD9-81ED-4DB2-BD59-A6C34878D82A}">
                    <a16:rowId xmlns:a16="http://schemas.microsoft.com/office/drawing/2014/main" val="2609903676"/>
                  </a:ext>
                </a:extLst>
              </a:tr>
            </a:tbl>
          </a:graphicData>
        </a:graphic>
      </p:graphicFrame>
      <p:sp>
        <p:nvSpPr>
          <p:cNvPr id="5" name="Rectangle 1">
            <a:extLst>
              <a:ext uri="{FF2B5EF4-FFF2-40B4-BE49-F238E27FC236}">
                <a16:creationId xmlns:a16="http://schemas.microsoft.com/office/drawing/2014/main" id="{9BEE0432-8067-4A84-AA2D-ECBCA2C6AAE0}"/>
              </a:ext>
            </a:extLst>
          </p:cNvPr>
          <p:cNvSpPr>
            <a:spLocks noChangeArrowheads="1"/>
          </p:cNvSpPr>
          <p:nvPr/>
        </p:nvSpPr>
        <p:spPr bwMode="auto">
          <a:xfrm>
            <a:off x="-20469329" y="685800"/>
            <a:ext cx="3691265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cs-CZ"/>
          </a:p>
        </p:txBody>
      </p:sp>
    </p:spTree>
    <p:extLst>
      <p:ext uri="{BB962C8B-B14F-4D97-AF65-F5344CB8AC3E}">
        <p14:creationId xmlns:p14="http://schemas.microsoft.com/office/powerpoint/2010/main" val="1450545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174BDD27-4B5B-8F92-2CC8-6202344A1F96}"/>
              </a:ext>
            </a:extLst>
          </p:cNvPr>
          <p:cNvPicPr>
            <a:picLocks noChangeAspect="1"/>
          </p:cNvPicPr>
          <p:nvPr/>
        </p:nvPicPr>
        <p:blipFill>
          <a:blip r:embed="rId2"/>
          <a:stretch>
            <a:fillRect/>
          </a:stretch>
        </p:blipFill>
        <p:spPr>
          <a:xfrm>
            <a:off x="0" y="-288235"/>
            <a:ext cx="12192000" cy="3513292"/>
          </a:xfrm>
          <a:prstGeom prst="rect">
            <a:avLst/>
          </a:prstGeom>
        </p:spPr>
      </p:pic>
      <p:pic>
        <p:nvPicPr>
          <p:cNvPr id="7" name="Obrázek 6">
            <a:extLst>
              <a:ext uri="{FF2B5EF4-FFF2-40B4-BE49-F238E27FC236}">
                <a16:creationId xmlns:a16="http://schemas.microsoft.com/office/drawing/2014/main" id="{A5E62242-1615-9F9C-3C13-099092033ED9}"/>
              </a:ext>
            </a:extLst>
          </p:cNvPr>
          <p:cNvPicPr>
            <a:picLocks noChangeAspect="1"/>
          </p:cNvPicPr>
          <p:nvPr/>
        </p:nvPicPr>
        <p:blipFill>
          <a:blip r:embed="rId3"/>
          <a:stretch>
            <a:fillRect/>
          </a:stretch>
        </p:blipFill>
        <p:spPr>
          <a:xfrm>
            <a:off x="0" y="3492532"/>
            <a:ext cx="12192000" cy="3377606"/>
          </a:xfrm>
          <a:prstGeom prst="rect">
            <a:avLst/>
          </a:prstGeom>
        </p:spPr>
      </p:pic>
    </p:spTree>
    <p:extLst>
      <p:ext uri="{BB962C8B-B14F-4D97-AF65-F5344CB8AC3E}">
        <p14:creationId xmlns:p14="http://schemas.microsoft.com/office/powerpoint/2010/main" val="3780365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B9D739-880D-0188-2C2D-3928EE21AE50}"/>
              </a:ext>
            </a:extLst>
          </p:cNvPr>
          <p:cNvSpPr>
            <a:spLocks noGrp="1"/>
          </p:cNvSpPr>
          <p:nvPr>
            <p:ph type="title"/>
          </p:nvPr>
        </p:nvSpPr>
        <p:spPr>
          <a:xfrm>
            <a:off x="684213" y="366643"/>
            <a:ext cx="11093659" cy="993913"/>
          </a:xfrm>
        </p:spPr>
        <p:txBody>
          <a:bodyPr>
            <a:normAutofit/>
          </a:bodyPr>
          <a:lstStyle/>
          <a:p>
            <a:r>
              <a:rPr lang="cs-CZ" dirty="0"/>
              <a:t>Řízení činného výkonu</a:t>
            </a:r>
          </a:p>
        </p:txBody>
      </p:sp>
      <p:sp>
        <p:nvSpPr>
          <p:cNvPr id="3" name="Zástupný text 2">
            <a:extLst>
              <a:ext uri="{FF2B5EF4-FFF2-40B4-BE49-F238E27FC236}">
                <a16:creationId xmlns:a16="http://schemas.microsoft.com/office/drawing/2014/main" id="{A2E5A021-49EF-3738-4A69-F21D344BFCA4}"/>
              </a:ext>
            </a:extLst>
          </p:cNvPr>
          <p:cNvSpPr>
            <a:spLocks noGrp="1"/>
          </p:cNvSpPr>
          <p:nvPr>
            <p:ph type="body" idx="1"/>
          </p:nvPr>
        </p:nvSpPr>
        <p:spPr>
          <a:xfrm>
            <a:off x="684213" y="2246243"/>
            <a:ext cx="10000352" cy="3748157"/>
          </a:xfrm>
        </p:spPr>
        <p:txBody>
          <a:bodyPr>
            <a:normAutofit/>
          </a:bodyPr>
          <a:lstStyle/>
          <a:p>
            <a:r>
              <a:rPr lang="cs-CZ" sz="2000" dirty="0">
                <a:solidFill>
                  <a:schemeClr val="tx1"/>
                </a:solidFill>
              </a:rPr>
              <a:t>RDS předá LDS informaci o aktivaci omezení dané skupiny zdrojů. </a:t>
            </a:r>
            <a:br>
              <a:rPr lang="cs-CZ" sz="2000" dirty="0">
                <a:solidFill>
                  <a:schemeClr val="tx1"/>
                </a:solidFill>
              </a:rPr>
            </a:br>
            <a:r>
              <a:rPr lang="cs-CZ" sz="2000" dirty="0">
                <a:solidFill>
                  <a:schemeClr val="tx1"/>
                </a:solidFill>
              </a:rPr>
              <a:t>LDS předá pokyny výrobnám připojeným k jeho síti pro realizaci požadovaného omezení. </a:t>
            </a:r>
            <a:br>
              <a:rPr lang="cs-CZ" sz="2000" dirty="0">
                <a:solidFill>
                  <a:schemeClr val="tx1"/>
                </a:solidFill>
              </a:rPr>
            </a:br>
            <a:br>
              <a:rPr lang="cs-CZ" sz="2000" dirty="0">
                <a:solidFill>
                  <a:schemeClr val="tx1"/>
                </a:solidFill>
              </a:rPr>
            </a:br>
            <a:r>
              <a:rPr lang="cs-CZ" sz="2000" dirty="0">
                <a:solidFill>
                  <a:schemeClr val="tx1"/>
                </a:solidFill>
              </a:rPr>
              <a:t> Informace se předává na předací místo LDS pomocí RTU. </a:t>
            </a:r>
          </a:p>
          <a:p>
            <a:br>
              <a:rPr lang="cs-CZ" sz="2000" dirty="0">
                <a:solidFill>
                  <a:schemeClr val="tx1"/>
                </a:solidFill>
              </a:rPr>
            </a:br>
            <a:r>
              <a:rPr lang="cs-CZ" sz="2000" dirty="0">
                <a:solidFill>
                  <a:schemeClr val="tx1"/>
                </a:solidFill>
              </a:rPr>
              <a:t>• V případě, že LDS disponuje pouze zdroji s instalovaným výkonem do 100 kW, lze předávat signálem HDO/AMM. </a:t>
            </a:r>
          </a:p>
          <a:p>
            <a:br>
              <a:rPr lang="cs-CZ" sz="2000" dirty="0">
                <a:solidFill>
                  <a:schemeClr val="tx1"/>
                </a:solidFill>
              </a:rPr>
            </a:br>
            <a:r>
              <a:rPr lang="cs-CZ" sz="2000" dirty="0">
                <a:solidFill>
                  <a:schemeClr val="tx1"/>
                </a:solidFill>
              </a:rPr>
              <a:t> LDS s technickým dispečinkem – přímá výměna dat mezi řídicími systémy (telegram)</a:t>
            </a:r>
          </a:p>
        </p:txBody>
      </p:sp>
    </p:spTree>
    <p:extLst>
      <p:ext uri="{BB962C8B-B14F-4D97-AF65-F5344CB8AC3E}">
        <p14:creationId xmlns:p14="http://schemas.microsoft.com/office/powerpoint/2010/main" val="971249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B9D739-880D-0188-2C2D-3928EE21AE50}"/>
              </a:ext>
            </a:extLst>
          </p:cNvPr>
          <p:cNvSpPr>
            <a:spLocks noGrp="1"/>
          </p:cNvSpPr>
          <p:nvPr>
            <p:ph type="title"/>
          </p:nvPr>
        </p:nvSpPr>
        <p:spPr>
          <a:xfrm>
            <a:off x="684210" y="434000"/>
            <a:ext cx="8534401" cy="859200"/>
          </a:xfrm>
        </p:spPr>
        <p:txBody>
          <a:bodyPr/>
          <a:lstStyle/>
          <a:p>
            <a:r>
              <a:rPr lang="cs-CZ" dirty="0"/>
              <a:t>Řízení U/Q</a:t>
            </a:r>
          </a:p>
        </p:txBody>
      </p:sp>
      <p:sp>
        <p:nvSpPr>
          <p:cNvPr id="3" name="Zástupný text 2">
            <a:extLst>
              <a:ext uri="{FF2B5EF4-FFF2-40B4-BE49-F238E27FC236}">
                <a16:creationId xmlns:a16="http://schemas.microsoft.com/office/drawing/2014/main" id="{A2E5A021-49EF-3738-4A69-F21D344BFCA4}"/>
              </a:ext>
            </a:extLst>
          </p:cNvPr>
          <p:cNvSpPr>
            <a:spLocks noGrp="1"/>
          </p:cNvSpPr>
          <p:nvPr>
            <p:ph type="body" idx="1"/>
          </p:nvPr>
        </p:nvSpPr>
        <p:spPr>
          <a:xfrm>
            <a:off x="684210" y="1411357"/>
            <a:ext cx="11507790" cy="5227981"/>
          </a:xfrm>
        </p:spPr>
        <p:txBody>
          <a:bodyPr>
            <a:normAutofit/>
          </a:bodyPr>
          <a:lstStyle/>
          <a:p>
            <a:r>
              <a:rPr lang="cs-CZ" sz="2000" b="1" dirty="0">
                <a:solidFill>
                  <a:schemeClr val="tx1"/>
                </a:solidFill>
              </a:rPr>
              <a:t> </a:t>
            </a:r>
            <a:r>
              <a:rPr lang="cs-CZ" sz="2000" b="1" dirty="0" err="1">
                <a:solidFill>
                  <a:schemeClr val="tx1"/>
                </a:solidFill>
              </a:rPr>
              <a:t>nn</a:t>
            </a:r>
            <a:endParaRPr lang="cs-CZ" sz="2000" b="1" dirty="0">
              <a:solidFill>
                <a:schemeClr val="tx1"/>
              </a:solidFill>
            </a:endParaRPr>
          </a:p>
          <a:p>
            <a:r>
              <a:rPr lang="cs-CZ" sz="2000" dirty="0">
                <a:solidFill>
                  <a:schemeClr val="tx1"/>
                </a:solidFill>
              </a:rPr>
              <a:t>• dodržování účiníku v kvadrantech dle </a:t>
            </a:r>
            <a:r>
              <a:rPr lang="cs-CZ" sz="2000" dirty="0" err="1">
                <a:solidFill>
                  <a:schemeClr val="tx1"/>
                </a:solidFill>
              </a:rPr>
              <a:t>SoP</a:t>
            </a:r>
            <a:endParaRPr lang="cs-CZ" sz="2000" dirty="0">
              <a:solidFill>
                <a:schemeClr val="tx1"/>
              </a:solidFill>
            </a:endParaRPr>
          </a:p>
          <a:p>
            <a:r>
              <a:rPr lang="cs-CZ" sz="2000" dirty="0">
                <a:solidFill>
                  <a:schemeClr val="tx1"/>
                </a:solidFill>
              </a:rPr>
              <a:t> </a:t>
            </a:r>
            <a:r>
              <a:rPr lang="cs-CZ" sz="2000" dirty="0" err="1">
                <a:solidFill>
                  <a:schemeClr val="tx1"/>
                </a:solidFill>
              </a:rPr>
              <a:t>vn</a:t>
            </a:r>
            <a:r>
              <a:rPr lang="cs-CZ" sz="2000" dirty="0">
                <a:solidFill>
                  <a:schemeClr val="tx1"/>
                </a:solidFill>
              </a:rPr>
              <a:t>, </a:t>
            </a:r>
            <a:r>
              <a:rPr lang="cs-CZ" sz="2000" dirty="0" err="1">
                <a:solidFill>
                  <a:schemeClr val="tx1"/>
                </a:solidFill>
              </a:rPr>
              <a:t>vvn</a:t>
            </a:r>
            <a:endParaRPr lang="cs-CZ" sz="2000" dirty="0">
              <a:solidFill>
                <a:schemeClr val="tx1"/>
              </a:solidFill>
            </a:endParaRPr>
          </a:p>
          <a:p>
            <a:r>
              <a:rPr lang="cs-CZ" sz="2000" dirty="0">
                <a:solidFill>
                  <a:schemeClr val="tx1"/>
                </a:solidFill>
              </a:rPr>
              <a:t>• „malé LDS“</a:t>
            </a:r>
          </a:p>
          <a:p>
            <a:r>
              <a:rPr lang="cs-CZ" sz="2000" dirty="0">
                <a:solidFill>
                  <a:schemeClr val="tx1"/>
                </a:solidFill>
              </a:rPr>
              <a:t>• dodržování účiníku v kvadrantech dle </a:t>
            </a:r>
            <a:r>
              <a:rPr lang="cs-CZ" sz="2000" dirty="0" err="1">
                <a:solidFill>
                  <a:schemeClr val="tx1"/>
                </a:solidFill>
              </a:rPr>
              <a:t>SoP</a:t>
            </a:r>
            <a:endParaRPr lang="cs-CZ" sz="2000" dirty="0">
              <a:solidFill>
                <a:schemeClr val="tx1"/>
              </a:solidFill>
            </a:endParaRPr>
          </a:p>
          <a:p>
            <a:r>
              <a:rPr lang="cs-CZ" sz="2000" dirty="0">
                <a:solidFill>
                  <a:schemeClr val="tx1"/>
                </a:solidFill>
              </a:rPr>
              <a:t>• možnost vypnutí centrální kompenzace na pokyn dispečera RDS bez penalizace za účiník</a:t>
            </a:r>
          </a:p>
          <a:p>
            <a:r>
              <a:rPr lang="cs-CZ" sz="2000" b="1" dirty="0">
                <a:solidFill>
                  <a:schemeClr val="tx1"/>
                </a:solidFill>
              </a:rPr>
              <a:t> „velké LDS“</a:t>
            </a:r>
          </a:p>
          <a:p>
            <a:r>
              <a:rPr lang="cs-CZ" sz="2000" dirty="0">
                <a:solidFill>
                  <a:schemeClr val="tx1"/>
                </a:solidFill>
              </a:rPr>
              <a:t>• požadavek na U/Q regulaci v místě připojení (analogie s výrobnami)</a:t>
            </a:r>
          </a:p>
          <a:p>
            <a:r>
              <a:rPr lang="cs-CZ" sz="2000" dirty="0">
                <a:solidFill>
                  <a:schemeClr val="tx1"/>
                </a:solidFill>
              </a:rPr>
              <a:t>• stanovení vyhodnocování kvadrantů PQ bude specifikováno ve </a:t>
            </a:r>
            <a:r>
              <a:rPr lang="cs-CZ" sz="2000" dirty="0" err="1">
                <a:solidFill>
                  <a:schemeClr val="tx1"/>
                </a:solidFill>
              </a:rPr>
              <a:t>SoP</a:t>
            </a:r>
            <a:endParaRPr lang="cs-CZ" sz="2000" dirty="0">
              <a:solidFill>
                <a:schemeClr val="tx1"/>
              </a:solidFill>
            </a:endParaRPr>
          </a:p>
          <a:p>
            <a:r>
              <a:rPr lang="cs-CZ" sz="2000" dirty="0">
                <a:solidFill>
                  <a:schemeClr val="tx1"/>
                </a:solidFill>
              </a:rPr>
              <a:t>• </a:t>
            </a:r>
            <a:r>
              <a:rPr lang="cs-CZ" sz="2000" dirty="0" err="1">
                <a:solidFill>
                  <a:schemeClr val="tx1"/>
                </a:solidFill>
              </a:rPr>
              <a:t>vvn</a:t>
            </a:r>
            <a:r>
              <a:rPr lang="cs-CZ" sz="2000" dirty="0">
                <a:solidFill>
                  <a:schemeClr val="tx1"/>
                </a:solidFill>
              </a:rPr>
              <a:t> – možnost zapojení do ASRU a individuální řízení jednotlivých AČ</a:t>
            </a:r>
          </a:p>
        </p:txBody>
      </p:sp>
    </p:spTree>
    <p:extLst>
      <p:ext uri="{BB962C8B-B14F-4D97-AF65-F5344CB8AC3E}">
        <p14:creationId xmlns:p14="http://schemas.microsoft.com/office/powerpoint/2010/main" val="1333156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B9D739-880D-0188-2C2D-3928EE21AE50}"/>
              </a:ext>
            </a:extLst>
          </p:cNvPr>
          <p:cNvSpPr>
            <a:spLocks noGrp="1"/>
          </p:cNvSpPr>
          <p:nvPr>
            <p:ph type="title"/>
          </p:nvPr>
        </p:nvSpPr>
        <p:spPr>
          <a:xfrm>
            <a:off x="1002263" y="120918"/>
            <a:ext cx="8534401" cy="650478"/>
          </a:xfrm>
        </p:spPr>
        <p:txBody>
          <a:bodyPr/>
          <a:lstStyle/>
          <a:p>
            <a:r>
              <a:rPr lang="cs-CZ" dirty="0"/>
              <a:t>Instalace relé SAFO</a:t>
            </a:r>
          </a:p>
        </p:txBody>
      </p:sp>
      <p:sp>
        <p:nvSpPr>
          <p:cNvPr id="3" name="Zástupný text 2">
            <a:extLst>
              <a:ext uri="{FF2B5EF4-FFF2-40B4-BE49-F238E27FC236}">
                <a16:creationId xmlns:a16="http://schemas.microsoft.com/office/drawing/2014/main" id="{A2E5A021-49EF-3738-4A69-F21D344BFCA4}"/>
              </a:ext>
            </a:extLst>
          </p:cNvPr>
          <p:cNvSpPr>
            <a:spLocks noGrp="1"/>
          </p:cNvSpPr>
          <p:nvPr>
            <p:ph type="body" idx="1"/>
          </p:nvPr>
        </p:nvSpPr>
        <p:spPr>
          <a:xfrm>
            <a:off x="684213" y="1699591"/>
            <a:ext cx="10715970" cy="4731026"/>
          </a:xfrm>
        </p:spPr>
        <p:txBody>
          <a:bodyPr/>
          <a:lstStyle/>
          <a:p>
            <a:endParaRPr lang="cs-CZ" dirty="0"/>
          </a:p>
        </p:txBody>
      </p:sp>
      <p:pic>
        <p:nvPicPr>
          <p:cNvPr id="5" name="Obrázek 4">
            <a:extLst>
              <a:ext uri="{FF2B5EF4-FFF2-40B4-BE49-F238E27FC236}">
                <a16:creationId xmlns:a16="http://schemas.microsoft.com/office/drawing/2014/main" id="{F14B9E1F-4621-A31B-2269-444C57E084BC}"/>
              </a:ext>
            </a:extLst>
          </p:cNvPr>
          <p:cNvPicPr>
            <a:picLocks noChangeAspect="1"/>
          </p:cNvPicPr>
          <p:nvPr/>
        </p:nvPicPr>
        <p:blipFill>
          <a:blip r:embed="rId2"/>
          <a:stretch>
            <a:fillRect/>
          </a:stretch>
        </p:blipFill>
        <p:spPr>
          <a:xfrm>
            <a:off x="342558" y="1067921"/>
            <a:ext cx="11399280" cy="5669161"/>
          </a:xfrm>
          <a:prstGeom prst="rect">
            <a:avLst/>
          </a:prstGeom>
        </p:spPr>
      </p:pic>
    </p:spTree>
    <p:extLst>
      <p:ext uri="{BB962C8B-B14F-4D97-AF65-F5344CB8AC3E}">
        <p14:creationId xmlns:p14="http://schemas.microsoft.com/office/powerpoint/2010/main" val="1858776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B9D739-880D-0188-2C2D-3928EE21AE50}"/>
              </a:ext>
            </a:extLst>
          </p:cNvPr>
          <p:cNvSpPr>
            <a:spLocks noGrp="1"/>
          </p:cNvSpPr>
          <p:nvPr>
            <p:ph type="title"/>
          </p:nvPr>
        </p:nvSpPr>
        <p:spPr>
          <a:xfrm>
            <a:off x="882993" y="538361"/>
            <a:ext cx="8534401" cy="650478"/>
          </a:xfrm>
        </p:spPr>
        <p:txBody>
          <a:bodyPr/>
          <a:lstStyle/>
          <a:p>
            <a:r>
              <a:rPr lang="cs-CZ" dirty="0"/>
              <a:t>Instalace relé SAFO</a:t>
            </a:r>
          </a:p>
        </p:txBody>
      </p:sp>
      <p:sp>
        <p:nvSpPr>
          <p:cNvPr id="3" name="Zástupný text 2">
            <a:extLst>
              <a:ext uri="{FF2B5EF4-FFF2-40B4-BE49-F238E27FC236}">
                <a16:creationId xmlns:a16="http://schemas.microsoft.com/office/drawing/2014/main" id="{A2E5A021-49EF-3738-4A69-F21D344BFCA4}"/>
              </a:ext>
            </a:extLst>
          </p:cNvPr>
          <p:cNvSpPr>
            <a:spLocks noGrp="1"/>
          </p:cNvSpPr>
          <p:nvPr>
            <p:ph type="body" idx="1"/>
          </p:nvPr>
        </p:nvSpPr>
        <p:spPr>
          <a:xfrm>
            <a:off x="684213" y="1699591"/>
            <a:ext cx="10715970" cy="4731026"/>
          </a:xfrm>
        </p:spPr>
        <p:txBody>
          <a:bodyPr/>
          <a:lstStyle/>
          <a:p>
            <a:endParaRPr lang="cs-CZ" dirty="0"/>
          </a:p>
        </p:txBody>
      </p:sp>
      <p:pic>
        <p:nvPicPr>
          <p:cNvPr id="5" name="Obrázek 4">
            <a:extLst>
              <a:ext uri="{FF2B5EF4-FFF2-40B4-BE49-F238E27FC236}">
                <a16:creationId xmlns:a16="http://schemas.microsoft.com/office/drawing/2014/main" id="{6C527BEF-3CC6-BCAD-A539-380C824067B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47501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dnadpis 2"/>
          <p:cNvSpPr txBox="1">
            <a:spLocks/>
          </p:cNvSpPr>
          <p:nvPr/>
        </p:nvSpPr>
        <p:spPr>
          <a:xfrm>
            <a:off x="5443401" y="5656946"/>
            <a:ext cx="6472335" cy="1083570"/>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cs-CZ" sz="1050" b="1" dirty="0">
                <a:latin typeface="Arial" panose="020B0604020202020204" pitchFamily="34" charset="0"/>
                <a:cs typeface="Arial" panose="020B0604020202020204" pitchFamily="34" charset="0"/>
              </a:rPr>
              <a:t>Ing.  Martin Michek</a:t>
            </a:r>
          </a:p>
          <a:p>
            <a:pPr algn="ctr"/>
            <a:r>
              <a:rPr lang="cs-CZ" sz="1050" b="1" dirty="0">
                <a:latin typeface="Arial" panose="020B0604020202020204" pitchFamily="34" charset="0"/>
                <a:cs typeface="Arial" panose="020B0604020202020204" pitchFamily="34" charset="0"/>
              </a:rPr>
              <a:t>email: </a:t>
            </a:r>
            <a:r>
              <a:rPr lang="cs-CZ" sz="1050" b="1" u="sng" dirty="0">
                <a:latin typeface="Arial" panose="020B0604020202020204" pitchFamily="34" charset="0"/>
                <a:cs typeface="Arial" panose="020B0604020202020204" pitchFamily="34" charset="0"/>
              </a:rPr>
              <a:t>martin.michek@caplds.cz</a:t>
            </a:r>
            <a:endParaRPr lang="cs-CZ" sz="1050" b="1" dirty="0">
              <a:latin typeface="Arial" panose="020B0604020202020204" pitchFamily="34" charset="0"/>
              <a:cs typeface="Arial" panose="020B0604020202020204" pitchFamily="34" charset="0"/>
            </a:endParaRPr>
          </a:p>
          <a:p>
            <a:endParaRPr lang="cs-CZ" dirty="0"/>
          </a:p>
        </p:txBody>
      </p:sp>
      <p:sp>
        <p:nvSpPr>
          <p:cNvPr id="4" name="Podnadpis 3"/>
          <p:cNvSpPr>
            <a:spLocks noGrp="1"/>
          </p:cNvSpPr>
          <p:nvPr>
            <p:ph type="subTitle" idx="1"/>
          </p:nvPr>
        </p:nvSpPr>
        <p:spPr>
          <a:xfrm>
            <a:off x="3303522" y="4068795"/>
            <a:ext cx="7184536" cy="1388534"/>
          </a:xfrm>
        </p:spPr>
        <p:txBody>
          <a:bodyPr>
            <a:normAutofit/>
          </a:bodyPr>
          <a:lstStyle/>
          <a:p>
            <a:pPr algn="l"/>
            <a:r>
              <a:rPr lang="cs-CZ" sz="2000" dirty="0"/>
              <a:t>  </a:t>
            </a:r>
          </a:p>
        </p:txBody>
      </p:sp>
      <p:pic>
        <p:nvPicPr>
          <p:cNvPr id="8" name="Obrázek 7"/>
          <p:cNvPicPr>
            <a:picLocks noChangeAspect="1"/>
          </p:cNvPicPr>
          <p:nvPr/>
        </p:nvPicPr>
        <p:blipFill>
          <a:blip r:embed="rId2"/>
          <a:stretch>
            <a:fillRect/>
          </a:stretch>
        </p:blipFill>
        <p:spPr>
          <a:xfrm>
            <a:off x="772553" y="1059580"/>
            <a:ext cx="3448104" cy="1293646"/>
          </a:xfrm>
          <a:prstGeom prst="rect">
            <a:avLst/>
          </a:prstGeom>
        </p:spPr>
      </p:pic>
      <p:pic>
        <p:nvPicPr>
          <p:cNvPr id="2" name="Obrázek 1"/>
          <p:cNvPicPr>
            <a:picLocks noChangeAspect="1"/>
          </p:cNvPicPr>
          <p:nvPr/>
        </p:nvPicPr>
        <p:blipFill>
          <a:blip r:embed="rId3"/>
          <a:stretch>
            <a:fillRect/>
          </a:stretch>
        </p:blipFill>
        <p:spPr>
          <a:xfrm>
            <a:off x="772553" y="3020000"/>
            <a:ext cx="3448104" cy="2587948"/>
          </a:xfrm>
          <a:prstGeom prst="rect">
            <a:avLst/>
          </a:prstGeom>
        </p:spPr>
      </p:pic>
      <p:sp>
        <p:nvSpPr>
          <p:cNvPr id="7" name="Podnadpis 2">
            <a:extLst>
              <a:ext uri="{FF2B5EF4-FFF2-40B4-BE49-F238E27FC236}">
                <a16:creationId xmlns:a16="http://schemas.microsoft.com/office/drawing/2014/main" id="{229AE990-0E14-49FF-89DA-E7E664A3F46D}"/>
              </a:ext>
            </a:extLst>
          </p:cNvPr>
          <p:cNvSpPr txBox="1">
            <a:spLocks/>
          </p:cNvSpPr>
          <p:nvPr/>
        </p:nvSpPr>
        <p:spPr>
          <a:xfrm>
            <a:off x="946373" y="5798469"/>
            <a:ext cx="2566060" cy="606919"/>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cs-CZ" sz="2500" b="1" dirty="0">
                <a:latin typeface="Arial" panose="020B0604020202020204" pitchFamily="34" charset="0"/>
                <a:cs typeface="Arial" panose="020B0604020202020204" pitchFamily="34" charset="0"/>
              </a:rPr>
              <a:t>www.caplds.cz</a:t>
            </a:r>
          </a:p>
          <a:p>
            <a:endParaRPr lang="cs-CZ" dirty="0"/>
          </a:p>
        </p:txBody>
      </p:sp>
      <p:pic>
        <p:nvPicPr>
          <p:cNvPr id="3" name="Obrázek 2">
            <a:extLst>
              <a:ext uri="{FF2B5EF4-FFF2-40B4-BE49-F238E27FC236}">
                <a16:creationId xmlns:a16="http://schemas.microsoft.com/office/drawing/2014/main" id="{1DB11205-1C84-4087-A784-0D16EEB357C8}"/>
              </a:ext>
            </a:extLst>
          </p:cNvPr>
          <p:cNvPicPr>
            <a:picLocks noChangeAspect="1"/>
          </p:cNvPicPr>
          <p:nvPr/>
        </p:nvPicPr>
        <p:blipFill>
          <a:blip r:embed="rId4"/>
          <a:stretch>
            <a:fillRect/>
          </a:stretch>
        </p:blipFill>
        <p:spPr>
          <a:xfrm>
            <a:off x="6404456" y="2244223"/>
            <a:ext cx="4589464" cy="2587948"/>
          </a:xfrm>
          <a:prstGeom prst="rect">
            <a:avLst/>
          </a:prstGeom>
        </p:spPr>
      </p:pic>
      <p:sp>
        <p:nvSpPr>
          <p:cNvPr id="13" name="TextovéPole 12">
            <a:extLst>
              <a:ext uri="{FF2B5EF4-FFF2-40B4-BE49-F238E27FC236}">
                <a16:creationId xmlns:a16="http://schemas.microsoft.com/office/drawing/2014/main" id="{F90C82D5-A91F-43D4-B3EC-1F9A1ED559F7}"/>
              </a:ext>
            </a:extLst>
          </p:cNvPr>
          <p:cNvSpPr txBox="1"/>
          <p:nvPr/>
        </p:nvSpPr>
        <p:spPr>
          <a:xfrm>
            <a:off x="7150313" y="1077505"/>
            <a:ext cx="2730117" cy="646331"/>
          </a:xfrm>
          <a:prstGeom prst="rect">
            <a:avLst/>
          </a:prstGeom>
          <a:noFill/>
        </p:spPr>
        <p:txBody>
          <a:bodyPr wrap="square">
            <a:spAutoFit/>
          </a:bodyPr>
          <a:lstStyle/>
          <a:p>
            <a:pPr algn="l"/>
            <a:r>
              <a:rPr lang="cs-CZ" sz="3600" b="1" dirty="0">
                <a:latin typeface="Arial" panose="020B0604020202020204" pitchFamily="34" charset="0"/>
                <a:cs typeface="Arial" panose="020B0604020202020204" pitchFamily="34" charset="0"/>
              </a:rPr>
              <a:t>DOTAZY ?</a:t>
            </a:r>
          </a:p>
        </p:txBody>
      </p:sp>
    </p:spTree>
    <p:extLst>
      <p:ext uri="{BB962C8B-B14F-4D97-AF65-F5344CB8AC3E}">
        <p14:creationId xmlns:p14="http://schemas.microsoft.com/office/powerpoint/2010/main" val="855817076"/>
      </p:ext>
    </p:extLst>
  </p:cSld>
  <p:clrMapOvr>
    <a:masterClrMapping/>
  </p:clrMapOvr>
</p:sld>
</file>

<file path=ppt/theme/theme1.xml><?xml version="1.0" encoding="utf-8"?>
<a:theme xmlns:a="http://schemas.openxmlformats.org/drawingml/2006/main" name="Řez">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48294</TotalTime>
  <Words>2337</Words>
  <Application>Microsoft Office PowerPoint</Application>
  <PresentationFormat>Širokoúhlá obrazovka</PresentationFormat>
  <Paragraphs>266</Paragraphs>
  <Slides>22</Slides>
  <Notes>1</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22</vt:i4>
      </vt:variant>
    </vt:vector>
  </HeadingPairs>
  <TitlesOfParts>
    <vt:vector size="30" baseType="lpstr">
      <vt:lpstr>Arial</vt:lpstr>
      <vt:lpstr>Calibri</vt:lpstr>
      <vt:lpstr>Century Gothic</vt:lpstr>
      <vt:lpstr>Libre Franklin</vt:lpstr>
      <vt:lpstr>Symbol</vt:lpstr>
      <vt:lpstr>Times New Roman</vt:lpstr>
      <vt:lpstr>Wingdings 3</vt:lpstr>
      <vt:lpstr>Řez</vt:lpstr>
      <vt:lpstr>Seminář 15. 2. 2023</vt:lpstr>
      <vt:lpstr>PRogram jednání  15. 2. 2023 </vt:lpstr>
      <vt:lpstr>Prezentace aplikace PowerPoint</vt:lpstr>
      <vt:lpstr>Výkazy o kvalitě údržby za rok 2022</vt:lpstr>
      <vt:lpstr>Výkazy o kvalitě údržby za rok 2022</vt:lpstr>
      <vt:lpstr>Výkazy o kvalitě údržby za rok 2022</vt:lpstr>
      <vt:lpstr>Výkazy o kvalitě údržby za rok 2022</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Řízení činného výkonu</vt:lpstr>
      <vt:lpstr>Řízení U/Q</vt:lpstr>
      <vt:lpstr>Instalace relé SAFO</vt:lpstr>
      <vt:lpstr>Instalace relé SAFO</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Záměrem  čaplds Česká asociace provozovatelů lokálních distribučních soustav</dc:title>
  <dc:creator>Martin</dc:creator>
  <cp:lastModifiedBy>Martin Michek</cp:lastModifiedBy>
  <cp:revision>617</cp:revision>
  <dcterms:created xsi:type="dcterms:W3CDTF">2015-09-29T09:17:40Z</dcterms:created>
  <dcterms:modified xsi:type="dcterms:W3CDTF">2023-02-10T12:57:53Z</dcterms:modified>
</cp:coreProperties>
</file>