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2" r:id="rId6"/>
    <p:sldId id="263" r:id="rId7"/>
    <p:sldId id="264" r:id="rId8"/>
    <p:sldId id="266" r:id="rId9"/>
    <p:sldId id="268" r:id="rId10"/>
    <p:sldId id="269" r:id="rId11"/>
    <p:sldId id="270" r:id="rId12"/>
    <p:sldId id="273" r:id="rId13"/>
    <p:sldId id="275" r:id="rId1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>
        <p:scale>
          <a:sx n="96" d="100"/>
          <a:sy n="96" d="100"/>
        </p:scale>
        <p:origin x="-672" y="31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1405F-46F0-47B2-8C1E-0928B2882033}" type="datetimeFigureOut">
              <a:rPr lang="cs-CZ" smtClean="0"/>
              <a:t>15.02.2023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53C59-F112-4BFD-9244-12210310A4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5584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1405F-46F0-47B2-8C1E-0928B2882033}" type="datetimeFigureOut">
              <a:rPr lang="cs-CZ" smtClean="0"/>
              <a:t>15.02.2023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53C59-F112-4BFD-9244-12210310A4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67708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1405F-46F0-47B2-8C1E-0928B2882033}" type="datetimeFigureOut">
              <a:rPr lang="cs-CZ" smtClean="0"/>
              <a:t>15.02.2023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53C59-F112-4BFD-9244-12210310A4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9656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1405F-46F0-47B2-8C1E-0928B2882033}" type="datetimeFigureOut">
              <a:rPr lang="cs-CZ" smtClean="0"/>
              <a:t>15.02.2023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53C59-F112-4BFD-9244-12210310A4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0529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1405F-46F0-47B2-8C1E-0928B2882033}" type="datetimeFigureOut">
              <a:rPr lang="cs-CZ" smtClean="0"/>
              <a:t>15.02.2023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53C59-F112-4BFD-9244-12210310A4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9511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1405F-46F0-47B2-8C1E-0928B2882033}" type="datetimeFigureOut">
              <a:rPr lang="cs-CZ" smtClean="0"/>
              <a:t>15.02.2023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53C59-F112-4BFD-9244-12210310A4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1548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1405F-46F0-47B2-8C1E-0928B2882033}" type="datetimeFigureOut">
              <a:rPr lang="cs-CZ" smtClean="0"/>
              <a:t>15.02.2023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53C59-F112-4BFD-9244-12210310A4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0388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1405F-46F0-47B2-8C1E-0928B2882033}" type="datetimeFigureOut">
              <a:rPr lang="cs-CZ" smtClean="0"/>
              <a:t>15.02.2023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53C59-F112-4BFD-9244-12210310A4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04645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1405F-46F0-47B2-8C1E-0928B2882033}" type="datetimeFigureOut">
              <a:rPr lang="cs-CZ" smtClean="0"/>
              <a:t>15.02.2023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53C59-F112-4BFD-9244-12210310A4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0733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1405F-46F0-47B2-8C1E-0928B2882033}" type="datetimeFigureOut">
              <a:rPr lang="cs-CZ" smtClean="0"/>
              <a:t>15.02.2023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53C59-F112-4BFD-9244-12210310A4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626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1405F-46F0-47B2-8C1E-0928B2882033}" type="datetimeFigureOut">
              <a:rPr lang="cs-CZ" smtClean="0"/>
              <a:t>15.02.2023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53C59-F112-4BFD-9244-12210310A4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1496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01405F-46F0-47B2-8C1E-0928B2882033}" type="datetimeFigureOut">
              <a:rPr lang="cs-CZ" smtClean="0"/>
              <a:t>15.02.2023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E53C59-F112-4BFD-9244-12210310A4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8757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dirty="0"/>
              <a:t>Strategické cíle NAP SG</a:t>
            </a:r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b="1" dirty="0"/>
              <a:t>Oblast</a:t>
            </a:r>
            <a:r>
              <a:rPr lang="cs-CZ" dirty="0" smtClean="0"/>
              <a:t> </a:t>
            </a:r>
          </a:p>
          <a:p>
            <a:r>
              <a:rPr lang="cs-CZ" sz="3200" b="1" dirty="0" smtClean="0">
                <a:solidFill>
                  <a:srgbClr val="0070C0"/>
                </a:solidFill>
              </a:rPr>
              <a:t>Vytvořit podmínky pro vyšší penetraci DECE, akumulace a </a:t>
            </a:r>
            <a:r>
              <a:rPr lang="cs-CZ" sz="3200" b="1" dirty="0" err="1" smtClean="0">
                <a:solidFill>
                  <a:srgbClr val="0070C0"/>
                </a:solidFill>
              </a:rPr>
              <a:t>elektromobility</a:t>
            </a:r>
            <a:endParaRPr lang="cs-CZ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57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9372495"/>
              </p:ext>
            </p:extLst>
          </p:nvPr>
        </p:nvGraphicFramePr>
        <p:xfrm>
          <a:off x="698500" y="428625"/>
          <a:ext cx="10642600" cy="590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0325"/>
                <a:gridCol w="1330325"/>
                <a:gridCol w="1330325"/>
                <a:gridCol w="1330325"/>
                <a:gridCol w="1330325"/>
                <a:gridCol w="1349375"/>
                <a:gridCol w="1311275"/>
                <a:gridCol w="1330325"/>
              </a:tblGrid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Cíl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Parametr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komentáře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kontaktní osoba LDS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Dnes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2025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2030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2040</a:t>
                      </a: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Podíl decentrálních zdrojů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Podíl </a:t>
                      </a: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počtu kladně</a:t>
                      </a: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 vyřízených žádostí o připojení ku celkovému počtu přijatých žádostí za danou oblast.</a:t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Kladné vyřízení je chápáno jako odeslání návrhu smlouvy o připojení od PLDS, nebo smlouvy o smlouvě budoucí o připojení.</a:t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/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Hodnoty KPI na roky 2025, 2030 a 2040 zůstávají stejné a  výše připojovaných výkonu nepřesáhne maximální výkony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V první fázi stanoví PLDS maximální hodnotu RV LDS z pohledu stávajících provozních kapacit LDS bez dopadu na nutnou obměnu infrastruktury distribučních sítí LDS.  V dalších fázích projektu bude jednat s provozovateli RDS nad způsobem verifikace těchto hodnot z pohledu RDS. Podíl kladně vyřízených žádostí o připojení v MW s termínem připojení do 24 měsíců a celkového počtu těchto žádostí (úplných tj. bez administrativních či jiných chyb). </a:t>
                      </a:r>
                      <a:b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U oblasti vytváření podmínek pro vyšší penetraci DECE a elektromobility bychom chtěli udržet vysoká procenta kladných odpovědí.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 </a:t>
                      </a:r>
                      <a:r>
                        <a:rPr lang="cs-CZ" sz="1100" b="0" i="0" u="none" strike="noStrike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Gill Sans MT"/>
                        </a:rPr>
                        <a:t>P. Kovaříková</a:t>
                      </a:r>
                      <a:endParaRPr lang="cs-CZ" sz="1100" b="0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Gill Sans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3 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%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1</a:t>
                      </a:r>
                      <a:r>
                        <a:rPr lang="cs-C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 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% </a:t>
                      </a:r>
                      <a:b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</a:b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(do sumy instalovaných výkonů  </a:t>
                      </a:r>
                      <a:r>
                        <a:rPr lang="cs-C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60 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MW)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X</a:t>
                      </a:r>
                      <a:r>
                        <a:rPr lang="cs-C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 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% </a:t>
                      </a:r>
                      <a:b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</a:b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(do sumy instalovaných výkonů  </a:t>
                      </a:r>
                      <a:r>
                        <a:rPr lang="cs-C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60 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MW)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X % </a:t>
                      </a:r>
                      <a:b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</a:b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(do sumy instalovaných výkonů  </a:t>
                      </a:r>
                      <a:r>
                        <a:rPr lang="cs-C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60 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MW)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901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4772432"/>
              </p:ext>
            </p:extLst>
          </p:nvPr>
        </p:nvGraphicFramePr>
        <p:xfrm>
          <a:off x="698500" y="428625"/>
          <a:ext cx="10642600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0325"/>
                <a:gridCol w="1330325"/>
                <a:gridCol w="1330325"/>
                <a:gridCol w="1330325"/>
                <a:gridCol w="1330325"/>
                <a:gridCol w="1330325"/>
                <a:gridCol w="1330325"/>
                <a:gridCol w="1330325"/>
              </a:tblGrid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Cíl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Parametr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komentáře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kontaktní osoba LDS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Dnes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2025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2030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2040</a:t>
                      </a: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Podíl chytrých distribučních stanic (DTS) na hladině VN/NN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Gill Sans M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% podíl těchto DTS ku celkovému počtu DTS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Stanice na hladině VN v majetku PDS, které slouží k distribuci el. energie – započítávají se stanice s dispečerským řízením - dálková manipulace na straně VN, signalizace, měření a povelování.                                                                                                        Specifikace chytré distribuční stanice dle prezntace ČEZ Distribuce k dispozici na webových stránkách ČAPLDS.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NE 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%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X %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X %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X %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654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5318815"/>
              </p:ext>
            </p:extLst>
          </p:nvPr>
        </p:nvGraphicFramePr>
        <p:xfrm>
          <a:off x="698500" y="428625"/>
          <a:ext cx="10642600" cy="207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0325"/>
                <a:gridCol w="1330325"/>
                <a:gridCol w="1330325"/>
                <a:gridCol w="1330325"/>
                <a:gridCol w="1330325"/>
                <a:gridCol w="1330325"/>
                <a:gridCol w="1330325"/>
                <a:gridCol w="1330325"/>
              </a:tblGrid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Podíl chytrých distribučních stanic (DTS) na hladině VN/NN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Gill Sans M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Parametr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komentáře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kontaktní osoba LDS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Dnes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2025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2030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2040</a:t>
                      </a: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Podíl osazeného měření kvality elektřiny na transformátorech VN/NN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% podíl monitorů v DTS ku celkovému počtu DTS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Monitory měření kvality elektřiny na transformátorech VN/NN (měření zajištěno na straně NN). Nebude řešeno zda je s dálkovými přenosy nebo není.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Ano</a:t>
                      </a:r>
                      <a:r>
                        <a:rPr lang="cs-CZ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 </a:t>
                      </a:r>
                      <a:r>
                        <a:rPr lang="cs-CZ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30</a:t>
                      </a:r>
                      <a:r>
                        <a:rPr lang="cs-C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%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Gill Sans MT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45 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%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50 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%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X %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4314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4100877"/>
              </p:ext>
            </p:extLst>
          </p:nvPr>
        </p:nvGraphicFramePr>
        <p:xfrm>
          <a:off x="698500" y="428624"/>
          <a:ext cx="10642600" cy="49053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0325"/>
                <a:gridCol w="1330325"/>
                <a:gridCol w="1330325"/>
                <a:gridCol w="1330325"/>
                <a:gridCol w="1330325"/>
                <a:gridCol w="1330325"/>
                <a:gridCol w="1330325"/>
                <a:gridCol w="1330325"/>
              </a:tblGrid>
              <a:tr h="105115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Podíl chytrých distribučních stanic (DTS) na hladině VN/NN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Gill Sans M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Parametr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komentáře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kontaktní osoba LDS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Dnes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2025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2030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2040</a:t>
                      </a:r>
                    </a:p>
                  </a:txBody>
                  <a:tcPr marL="0" marR="0" marT="0" marB="0" anchor="ctr"/>
                </a:tc>
              </a:tr>
              <a:tr h="3854223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Elektromobilita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Gill Sans M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Podíl </a:t>
                      </a: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počtu bezodkladně</a:t>
                      </a: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 vyřízených žádostí  o připojení </a:t>
                      </a: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na hladině NN bez investice (nutnosti úpravy sítě pro konkrétní případ)</a:t>
                      </a: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 ku celkovému počtu přijatých žádostí za danou oblast LDS.</a:t>
                      </a: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/>
                      </a:r>
                      <a:b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</a:b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(PLDS vždy odesílá návrh smlouvy o připojení, nebo smlouvy o smlouvě budoucí o připojení 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U oblasti vytváření podmínek pro vyšší penetraci DECE a elektromobility bychom chtěli udržet stávající vysoká procenta kladných odpovědí,.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 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ne 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%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X %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X %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X %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878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1219200"/>
            <a:ext cx="9144000" cy="4038600"/>
          </a:xfrm>
        </p:spPr>
        <p:txBody>
          <a:bodyPr/>
          <a:lstStyle/>
          <a:p>
            <a:r>
              <a:rPr lang="cs-CZ" b="1" dirty="0"/>
              <a:t>Oblast</a:t>
            </a:r>
            <a:r>
              <a:rPr lang="cs-CZ" dirty="0" smtClean="0"/>
              <a:t> </a:t>
            </a:r>
          </a:p>
          <a:p>
            <a:r>
              <a:rPr lang="cs-CZ" sz="3200" b="1" dirty="0" smtClean="0">
                <a:solidFill>
                  <a:srgbClr val="0070C0"/>
                </a:solidFill>
              </a:rPr>
              <a:t>Zvýšit spolehlivost, kvalitu a bezpečnost dodávek elektrické energie</a:t>
            </a:r>
          </a:p>
        </p:txBody>
      </p:sp>
    </p:spTree>
    <p:extLst>
      <p:ext uri="{BB962C8B-B14F-4D97-AF65-F5344CB8AC3E}">
        <p14:creationId xmlns:p14="http://schemas.microsoft.com/office/powerpoint/2010/main" val="421995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4013805"/>
              </p:ext>
            </p:extLst>
          </p:nvPr>
        </p:nvGraphicFramePr>
        <p:xfrm>
          <a:off x="431796" y="428624"/>
          <a:ext cx="10909304" cy="49053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3663"/>
                <a:gridCol w="1363663"/>
                <a:gridCol w="1363663"/>
                <a:gridCol w="1363663"/>
                <a:gridCol w="1363663"/>
                <a:gridCol w="1363663"/>
                <a:gridCol w="1363663"/>
                <a:gridCol w="1363663"/>
              </a:tblGrid>
              <a:tr h="105115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Podíl chytrých distribučních stanic (DTS) na hladině VN/NN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Gill Sans M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Parametr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komentáře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kontaktní osoba LDS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Dnes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2025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2030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2040</a:t>
                      </a:r>
                    </a:p>
                  </a:txBody>
                  <a:tcPr marL="0" marR="0" marT="0" marB="0" anchor="ctr"/>
                </a:tc>
              </a:tr>
              <a:tr h="3854223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Dispečerské řízení/monitoring na napěťové hladině VN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Podíl pokrytí VN distribuční sítě v LDS </a:t>
                      </a:r>
                      <a:r>
                        <a:rPr lang="cs-CZ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službymi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 technického dispečinku nebo řídícího a dohledového centra na napěťové úrovni VN.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Předpoklad zřízení technického dispečinku nebo řídícího a dohledové centra prostřednictvím kterého zajistí řízení provozu své distribuční soustavy na napěťové úrovni VN a umožní informovat účastníky trhu připojené ke své distribuční soustavě o omezeních, změnách nebo přerušení.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 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ANO  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%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X %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X %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X %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804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2077749"/>
              </p:ext>
            </p:extLst>
          </p:nvPr>
        </p:nvGraphicFramePr>
        <p:xfrm>
          <a:off x="431796" y="428624"/>
          <a:ext cx="10909304" cy="49053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3663"/>
                <a:gridCol w="1363663"/>
                <a:gridCol w="1363663"/>
                <a:gridCol w="1363663"/>
                <a:gridCol w="1363663"/>
                <a:gridCol w="1363663"/>
                <a:gridCol w="1363663"/>
                <a:gridCol w="1363663"/>
              </a:tblGrid>
              <a:tr h="105115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Podíl chytrých distribučních stanic (DTS) na hladině VN/NN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Gill Sans M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Parametr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komentáře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kontaktní osoba LDS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Dnes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2025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2030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2040</a:t>
                      </a:r>
                    </a:p>
                  </a:txBody>
                  <a:tcPr marL="0" marR="0" marT="0" marB="0" anchor="ctr"/>
                </a:tc>
              </a:tr>
              <a:tr h="3854223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Měření P, Q , U, I, a kvality energie na předacích místech LDS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% pokrytí předacích míst LDS vůči nadřazené soustavě měřením P,Q, U, I a měřením kvality dodávky vstupující a vystupující z LDS.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Předpoklad osazení technologií, která zajistí monitoring předacích míst a vyhodnocení </a:t>
                      </a:r>
                      <a:r>
                        <a:rPr lang="cs-CZ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kvatity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 odběru a dodávky v předacích místech LDS v reálném čase a dálkovým přenosem a vyhodnocením naměřených údajů.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 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X %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X %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X %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X %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6009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1219200"/>
            <a:ext cx="9144000" cy="4038600"/>
          </a:xfrm>
        </p:spPr>
        <p:txBody>
          <a:bodyPr/>
          <a:lstStyle/>
          <a:p>
            <a:r>
              <a:rPr lang="cs-CZ" b="1" dirty="0"/>
              <a:t>Oblast</a:t>
            </a:r>
            <a:r>
              <a:rPr lang="cs-CZ" dirty="0" smtClean="0"/>
              <a:t> </a:t>
            </a:r>
          </a:p>
          <a:p>
            <a:r>
              <a:rPr lang="cs-CZ" sz="2800" b="1" dirty="0" smtClean="0">
                <a:solidFill>
                  <a:srgbClr val="0070C0"/>
                </a:solidFill>
              </a:rPr>
              <a:t>Zajistit vyšší dostupnost informací zákazníkům </a:t>
            </a:r>
          </a:p>
        </p:txBody>
      </p:sp>
    </p:spTree>
    <p:extLst>
      <p:ext uri="{BB962C8B-B14F-4D97-AF65-F5344CB8AC3E}">
        <p14:creationId xmlns:p14="http://schemas.microsoft.com/office/powerpoint/2010/main" val="1087358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2379042"/>
              </p:ext>
            </p:extLst>
          </p:nvPr>
        </p:nvGraphicFramePr>
        <p:xfrm>
          <a:off x="431796" y="428624"/>
          <a:ext cx="10909304" cy="49053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3663"/>
                <a:gridCol w="1363663"/>
                <a:gridCol w="1363663"/>
                <a:gridCol w="1363663"/>
                <a:gridCol w="1363663"/>
                <a:gridCol w="1363663"/>
                <a:gridCol w="1363663"/>
                <a:gridCol w="1363663"/>
              </a:tblGrid>
              <a:tr h="105115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Podíl chytrých distribučních stanic (DTS) na hladině VN/NN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Gill Sans M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Parametr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komentáře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kontaktní osoba LDS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Dnes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2025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2030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2040</a:t>
                      </a:r>
                    </a:p>
                  </a:txBody>
                  <a:tcPr marL="0" marR="0" marT="0" marB="0" anchor="ctr"/>
                </a:tc>
              </a:tr>
              <a:tr h="3854223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Dodržení harmonogramu implementace inteligentních měřicích systémů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% instalovaných chytrých elektroměrů ku celkovému počtu elektroměrů v LDS.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Podle harmonogramu v novelizované vyhlášce o měření elektřiny. Lze upravit např. o </a:t>
                      </a:r>
                      <a:r>
                        <a:rPr lang="cs-CZ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vícetarifní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 měření, oblast </a:t>
                      </a:r>
                      <a:r>
                        <a:rPr lang="cs-CZ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elektromobility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, plošné pokrytí LDS apod.) Pokud budete do implementace AMM zahrnovat odběry se spotřebou pod 6 </a:t>
                      </a:r>
                      <a:r>
                        <a:rPr lang="cs-CZ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MWh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/rok s určitým charakterem spotřeby (</a:t>
                      </a:r>
                      <a:r>
                        <a:rPr lang="cs-CZ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vícetarifní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 měření, </a:t>
                      </a:r>
                      <a:r>
                        <a:rPr lang="cs-CZ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elektromobilita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, komunitní energetika), </a:t>
                      </a:r>
                      <a:r>
                        <a:rPr lang="cs-CZ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uvěďte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 tyto informace do komentáře.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 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80 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%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90 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%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100 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%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X %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6382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5945533"/>
              </p:ext>
            </p:extLst>
          </p:nvPr>
        </p:nvGraphicFramePr>
        <p:xfrm>
          <a:off x="393700" y="428624"/>
          <a:ext cx="10947400" cy="5074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1759"/>
                <a:gridCol w="1379541"/>
                <a:gridCol w="1347785"/>
                <a:gridCol w="1363663"/>
                <a:gridCol w="1363663"/>
                <a:gridCol w="1363663"/>
                <a:gridCol w="1363663"/>
                <a:gridCol w="1363663"/>
              </a:tblGrid>
              <a:tr h="105115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Podíl chytrých distribučních stanic (DTS) na hladině VN/NN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Gill Sans M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Parametr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komentáře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kontaktní osoba LDS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Dnes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2025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2030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2040</a:t>
                      </a:r>
                    </a:p>
                  </a:txBody>
                  <a:tcPr marL="0" marR="0" marT="0" marB="0" anchor="ctr"/>
                </a:tc>
              </a:tr>
              <a:tr h="3854223">
                <a:tc>
                  <a:txBody>
                    <a:bodyPr/>
                    <a:lstStyle/>
                    <a:p>
                      <a:pPr algn="l" rtl="0" fontAlgn="ctr"/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Gill Sans M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% podíl přijatých žádostí na NN online – všechny typy (odběr, zdroj, ...) </a:t>
                      </a:r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bez přepisů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/>
                      </a:r>
                      <a:b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</a:b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/>
                      </a:r>
                      <a:b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</a:b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Gill Sans M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 v oblasti zajišťování vyšší dostupnosti informací zákazníkům bychom rádi směřovali k vyšším procentům,  ale nutno podotknout, že to není zcela v našich rukách – přestože online způsob komunikace můžeme zákazníkům umožnit, nemůžeme je k němu donutit. Do sloupce DNES </a:t>
                      </a:r>
                      <a:r>
                        <a:rPr lang="cs-CZ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uvěďte</a:t>
                      </a:r>
                      <a:r>
                        <a:rPr lang="cs-C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 ANO, pokud tuto službu již dnes nabízíte a NE pokud Vaše systémy neumožňují tento </a:t>
                      </a:r>
                      <a:r>
                        <a:rPr lang="cs-CZ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způsou</a:t>
                      </a:r>
                      <a:r>
                        <a:rPr lang="cs-C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 vyřízení zákaznických požadavků.</a:t>
                      </a:r>
                    </a:p>
                    <a:p>
                      <a:pPr algn="l" rtl="0" fontAlgn="ctr"/>
                      <a:endParaRPr lang="cs-CZ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Gill Sans M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 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NE 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%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ANO 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%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X %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X %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501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5570362"/>
              </p:ext>
            </p:extLst>
          </p:nvPr>
        </p:nvGraphicFramePr>
        <p:xfrm>
          <a:off x="393700" y="428624"/>
          <a:ext cx="10947400" cy="49053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1759"/>
                <a:gridCol w="1379541"/>
                <a:gridCol w="1347785"/>
                <a:gridCol w="1363663"/>
                <a:gridCol w="1363663"/>
                <a:gridCol w="1363663"/>
                <a:gridCol w="1363663"/>
                <a:gridCol w="1363663"/>
              </a:tblGrid>
              <a:tr h="105115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Podíl chytrých distribučních stanic (DTS) na hladině VN/NN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Gill Sans M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Parametr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komentáře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kontaktní osoba LDS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Dnes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2025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2030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2040</a:t>
                      </a:r>
                    </a:p>
                  </a:txBody>
                  <a:tcPr marL="0" marR="0" marT="0" marB="0" anchor="ctr"/>
                </a:tc>
              </a:tr>
              <a:tr h="3854223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Procento zákazníků obsluhovaných prostřednictvím elektronické </a:t>
                      </a:r>
                      <a:r>
                        <a:rPr lang="cs-CZ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komunikaceodržení</a:t>
                      </a:r>
                      <a:r>
                        <a:rPr lang="cs-C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 </a:t>
                      </a:r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harmonogramu implementace inteligentních měřicích systémů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% podíl OM přihlášených k službě oznamování bezproudí  (oddavky, poruchy)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.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 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NE 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%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 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%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ANO 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%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X %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6738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2877663"/>
              </p:ext>
            </p:extLst>
          </p:nvPr>
        </p:nvGraphicFramePr>
        <p:xfrm>
          <a:off x="393700" y="428624"/>
          <a:ext cx="10947400" cy="49053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1759"/>
                <a:gridCol w="1379541"/>
                <a:gridCol w="1347785"/>
                <a:gridCol w="1363663"/>
                <a:gridCol w="1363663"/>
                <a:gridCol w="1363663"/>
                <a:gridCol w="1363663"/>
                <a:gridCol w="1363663"/>
              </a:tblGrid>
              <a:tr h="105115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Podíl chytrých distribučních stanic (DTS) na hladině VN/NN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Gill Sans M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Parametr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komentáře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kontaktní osoba LDS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Dnes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2025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2030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Gill Sans MT"/>
                        </a:rPr>
                        <a:t>2040</a:t>
                      </a:r>
                    </a:p>
                  </a:txBody>
                  <a:tcPr marL="0" marR="0" marT="0" marB="0" anchor="ctr"/>
                </a:tc>
              </a:tr>
              <a:tr h="3854223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Procento zákazníků obsluhovaných prostřednictvím elektronické </a:t>
                      </a:r>
                      <a:r>
                        <a:rPr lang="cs-CZ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komunikaceodržení</a:t>
                      </a:r>
                      <a:r>
                        <a:rPr lang="cs-C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 </a:t>
                      </a:r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harmonogramu implementace inteligentních měřicích systémů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% podíl vyjádření k existenci sítí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Gill Sans M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.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 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NE 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%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X %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X %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/>
                        </a:rPr>
                        <a:t>X %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519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867</Words>
  <Application>Microsoft Office PowerPoint</Application>
  <PresentationFormat>Širokoúhlá obrazovka</PresentationFormat>
  <Paragraphs>166</Paragraphs>
  <Slides>13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Gill Sans MT</vt:lpstr>
      <vt:lpstr>Motiv Office</vt:lpstr>
      <vt:lpstr>Strategické cíle NAP SG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Strategické cíle NAP SG</dc:title>
  <dc:creator>Pavlína Kovaříková</dc:creator>
  <cp:lastModifiedBy>Pavlína Kovaříková</cp:lastModifiedBy>
  <cp:revision>10</cp:revision>
  <dcterms:created xsi:type="dcterms:W3CDTF">2023-02-13T11:17:59Z</dcterms:created>
  <dcterms:modified xsi:type="dcterms:W3CDTF">2023-02-15T08:01:46Z</dcterms:modified>
</cp:coreProperties>
</file>